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52" r:id="rId2"/>
  </p:sldMasterIdLst>
  <p:notesMasterIdLst>
    <p:notesMasterId r:id="rId152"/>
  </p:notesMasterIdLst>
  <p:handoutMasterIdLst>
    <p:handoutMasterId r:id="rId153"/>
  </p:handoutMasterIdLst>
  <p:sldIdLst>
    <p:sldId id="279" r:id="rId3"/>
    <p:sldId id="674" r:id="rId4"/>
    <p:sldId id="801" r:id="rId5"/>
    <p:sldId id="808" r:id="rId6"/>
    <p:sldId id="257" r:id="rId7"/>
    <p:sldId id="258" r:id="rId8"/>
    <p:sldId id="259" r:id="rId9"/>
    <p:sldId id="809" r:id="rId10"/>
    <p:sldId id="261" r:id="rId11"/>
    <p:sldId id="810" r:id="rId12"/>
    <p:sldId id="262" r:id="rId13"/>
    <p:sldId id="811" r:id="rId14"/>
    <p:sldId id="264" r:id="rId15"/>
    <p:sldId id="828" r:id="rId16"/>
    <p:sldId id="268" r:id="rId17"/>
    <p:sldId id="812" r:id="rId18"/>
    <p:sldId id="814" r:id="rId19"/>
    <p:sldId id="266" r:id="rId20"/>
    <p:sldId id="267" r:id="rId21"/>
    <p:sldId id="813" r:id="rId22"/>
    <p:sldId id="815" r:id="rId23"/>
    <p:sldId id="816" r:id="rId24"/>
    <p:sldId id="817" r:id="rId25"/>
    <p:sldId id="818" r:id="rId26"/>
    <p:sldId id="819" r:id="rId27"/>
    <p:sldId id="820" r:id="rId28"/>
    <p:sldId id="822" r:id="rId29"/>
    <p:sldId id="823" r:id="rId30"/>
    <p:sldId id="824" r:id="rId31"/>
    <p:sldId id="838" r:id="rId32"/>
    <p:sldId id="825" r:id="rId33"/>
    <p:sldId id="826" r:id="rId34"/>
    <p:sldId id="651" r:id="rId35"/>
    <p:sldId id="840" r:id="rId36"/>
    <p:sldId id="841" r:id="rId37"/>
    <p:sldId id="831" r:id="rId38"/>
    <p:sldId id="832" r:id="rId39"/>
    <p:sldId id="829" r:id="rId40"/>
    <p:sldId id="304" r:id="rId41"/>
    <p:sldId id="288" r:id="rId42"/>
    <p:sldId id="827" r:id="rId43"/>
    <p:sldId id="287" r:id="rId44"/>
    <p:sldId id="325" r:id="rId45"/>
    <p:sldId id="308" r:id="rId46"/>
    <p:sldId id="830" r:id="rId47"/>
    <p:sldId id="839" r:id="rId48"/>
    <p:sldId id="285" r:id="rId49"/>
    <p:sldId id="307" r:id="rId50"/>
    <p:sldId id="309" r:id="rId51"/>
    <p:sldId id="311" r:id="rId52"/>
    <p:sldId id="310" r:id="rId53"/>
    <p:sldId id="833" r:id="rId54"/>
    <p:sldId id="295" r:id="rId55"/>
    <p:sldId id="301" r:id="rId56"/>
    <p:sldId id="800" r:id="rId57"/>
    <p:sldId id="591" r:id="rId58"/>
    <p:sldId id="593" r:id="rId59"/>
    <p:sldId id="594" r:id="rId60"/>
    <p:sldId id="595" r:id="rId61"/>
    <p:sldId id="316" r:id="rId62"/>
    <p:sldId id="318" r:id="rId63"/>
    <p:sldId id="344" r:id="rId64"/>
    <p:sldId id="401" r:id="rId65"/>
    <p:sldId id="414" r:id="rId66"/>
    <p:sldId id="607" r:id="rId67"/>
    <p:sldId id="260" r:id="rId68"/>
    <p:sldId id="263" r:id="rId69"/>
    <p:sldId id="685" r:id="rId70"/>
    <p:sldId id="792" r:id="rId71"/>
    <p:sldId id="622" r:id="rId72"/>
    <p:sldId id="270" r:id="rId73"/>
    <p:sldId id="687" r:id="rId74"/>
    <p:sldId id="688" r:id="rId75"/>
    <p:sldId id="283" r:id="rId76"/>
    <p:sldId id="689" r:id="rId77"/>
    <p:sldId id="265" r:id="rId78"/>
    <p:sldId id="647" r:id="rId79"/>
    <p:sldId id="690" r:id="rId80"/>
    <p:sldId id="648" r:id="rId81"/>
    <p:sldId id="649" r:id="rId82"/>
    <p:sldId id="650" r:id="rId83"/>
    <p:sldId id="420" r:id="rId84"/>
    <p:sldId id="834" r:id="rId85"/>
    <p:sldId id="662" r:id="rId86"/>
    <p:sldId id="835" r:id="rId87"/>
    <p:sldId id="802" r:id="rId88"/>
    <p:sldId id="803" r:id="rId89"/>
    <p:sldId id="426" r:id="rId90"/>
    <p:sldId id="435" r:id="rId91"/>
    <p:sldId id="436" r:id="rId92"/>
    <p:sldId id="692" r:id="rId93"/>
    <p:sldId id="438" r:id="rId94"/>
    <p:sldId id="793" r:id="rId95"/>
    <p:sldId id="652" r:id="rId96"/>
    <p:sldId id="278" r:id="rId97"/>
    <p:sldId id="277" r:id="rId98"/>
    <p:sldId id="617" r:id="rId99"/>
    <p:sldId id="276" r:id="rId100"/>
    <p:sldId id="794" r:id="rId101"/>
    <p:sldId id="795" r:id="rId102"/>
    <p:sldId id="284" r:id="rId103"/>
    <p:sldId id="619" r:id="rId104"/>
    <p:sldId id="620" r:id="rId105"/>
    <p:sldId id="621" r:id="rId106"/>
    <p:sldId id="427" r:id="rId107"/>
    <p:sldId id="423" r:id="rId108"/>
    <p:sldId id="386" r:id="rId109"/>
    <p:sldId id="385" r:id="rId110"/>
    <p:sldId id="399" r:id="rId111"/>
    <p:sldId id="338" r:id="rId112"/>
    <p:sldId id="342" r:id="rId113"/>
    <p:sldId id="653" r:id="rId114"/>
    <p:sldId id="402" r:id="rId115"/>
    <p:sldId id="391" r:id="rId116"/>
    <p:sldId id="388" r:id="rId117"/>
    <p:sldId id="394" r:id="rId118"/>
    <p:sldId id="398" r:id="rId119"/>
    <p:sldId id="400" r:id="rId120"/>
    <p:sldId id="654" r:id="rId121"/>
    <p:sldId id="655" r:id="rId122"/>
    <p:sldId id="656" r:id="rId123"/>
    <p:sldId id="693" r:id="rId124"/>
    <p:sldId id="411" r:id="rId125"/>
    <p:sldId id="658" r:id="rId126"/>
    <p:sldId id="443" r:id="rId127"/>
    <p:sldId id="444" r:id="rId128"/>
    <p:sldId id="659" r:id="rId129"/>
    <p:sldId id="445" r:id="rId130"/>
    <p:sldId id="273" r:id="rId131"/>
    <p:sldId id="672" r:id="rId132"/>
    <p:sldId id="836" r:id="rId133"/>
    <p:sldId id="837" r:id="rId134"/>
    <p:sldId id="675" r:id="rId135"/>
    <p:sldId id="676" r:id="rId136"/>
    <p:sldId id="677" r:id="rId137"/>
    <p:sldId id="271" r:id="rId138"/>
    <p:sldId id="678" r:id="rId139"/>
    <p:sldId id="679" r:id="rId140"/>
    <p:sldId id="680" r:id="rId141"/>
    <p:sldId id="681" r:id="rId142"/>
    <p:sldId id="272" r:id="rId143"/>
    <p:sldId id="682" r:id="rId144"/>
    <p:sldId id="274" r:id="rId145"/>
    <p:sldId id="446" r:id="rId146"/>
    <p:sldId id="660" r:id="rId147"/>
    <p:sldId id="645" r:id="rId148"/>
    <p:sldId id="661" r:id="rId149"/>
    <p:sldId id="319" r:id="rId150"/>
    <p:sldId id="673" r:id="rId151"/>
  </p:sldIdLst>
  <p:sldSz cx="12192000" cy="6858000"/>
  <p:notesSz cx="10234613" cy="7104063"/>
  <p:defaultText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144" userDrawn="1">
          <p15:clr>
            <a:srgbClr val="A4A3A4"/>
          </p15:clr>
        </p15:guide>
        <p15:guide id="3" orient="horz" pos="768" userDrawn="1">
          <p15:clr>
            <a:srgbClr val="A4A3A4"/>
          </p15:clr>
        </p15:guide>
        <p15:guide id="4" pos="3840" userDrawn="1">
          <p15:clr>
            <a:srgbClr val="A4A3A4"/>
          </p15:clr>
        </p15:guide>
        <p15:guide id="5" pos="7296" userDrawn="1">
          <p15:clr>
            <a:srgbClr val="A4A3A4"/>
          </p15:clr>
        </p15:guide>
        <p15:guide id="6"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8" autoAdjust="0"/>
    <p:restoredTop sz="99417" autoAdjust="0"/>
  </p:normalViewPr>
  <p:slideViewPr>
    <p:cSldViewPr>
      <p:cViewPr varScale="1">
        <p:scale>
          <a:sx n="73" d="100"/>
          <a:sy n="73" d="100"/>
        </p:scale>
        <p:origin x="394" y="28"/>
      </p:cViewPr>
      <p:guideLst>
        <p:guide orient="horz" pos="2160"/>
        <p:guide orient="horz" pos="144"/>
        <p:guide orient="horz" pos="768"/>
        <p:guide pos="3840"/>
        <p:guide pos="7296"/>
        <p:guide pos="3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8" d="100"/>
        <a:sy n="18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7.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Vergleich Gemeindeanteil an der Kinderbetreuung / Landeszuschuss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'Diverse Kennzahlen für EWV'!$B$1</c:f>
              <c:strCache>
                <c:ptCount val="1"/>
                <c:pt idx="0">
                  <c:v>Gewerbesteuer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EWV'!$B$2:$B$29</c:f>
            </c:numRef>
          </c:val>
          <c:smooth val="0"/>
          <c:extLst>
            <c:ext xmlns:c16="http://schemas.microsoft.com/office/drawing/2014/chart" uri="{C3380CC4-5D6E-409C-BE32-E72D297353CC}">
              <c16:uniqueId val="{00000000-9CFA-4EE7-A3B1-74C0F4E0D787}"/>
            </c:ext>
          </c:extLst>
        </c:ser>
        <c:ser>
          <c:idx val="1"/>
          <c:order val="1"/>
          <c:tx>
            <c:strRef>
              <c:f>'Diverse Kennzahlen für EWV'!$C$1</c:f>
              <c:strCache>
                <c:ptCount val="1"/>
                <c:pt idx="0">
                  <c:v>Vergnügungssteuer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EWV'!$C$2:$C$29</c:f>
            </c:numRef>
          </c:val>
          <c:smooth val="0"/>
          <c:extLst>
            <c:ext xmlns:c16="http://schemas.microsoft.com/office/drawing/2014/chart" uri="{C3380CC4-5D6E-409C-BE32-E72D297353CC}">
              <c16:uniqueId val="{00000001-9CFA-4EE7-A3B1-74C0F4E0D787}"/>
            </c:ext>
          </c:extLst>
        </c:ser>
        <c:ser>
          <c:idx val="2"/>
          <c:order val="2"/>
          <c:tx>
            <c:strRef>
              <c:f>'Diverse Kennzahlen für EWV'!$D$1</c:f>
              <c:strCache>
                <c:ptCount val="1"/>
                <c:pt idx="0">
                  <c:v>Einkommensteueranteil</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EWV'!$D$2:$D$29</c:f>
            </c:numRef>
          </c:val>
          <c:smooth val="0"/>
          <c:extLst>
            <c:ext xmlns:c16="http://schemas.microsoft.com/office/drawing/2014/chart" uri="{C3380CC4-5D6E-409C-BE32-E72D297353CC}">
              <c16:uniqueId val="{00000002-9CFA-4EE7-A3B1-74C0F4E0D787}"/>
            </c:ext>
          </c:extLst>
        </c:ser>
        <c:ser>
          <c:idx val="3"/>
          <c:order val="3"/>
          <c:tx>
            <c:strRef>
              <c:f>'Diverse Kennzahlen für EWV'!$E$1</c:f>
              <c:strCache>
                <c:ptCount val="1"/>
                <c:pt idx="0">
                  <c:v>Grundsteuer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EWV'!$E$2:$E$29</c:f>
            </c:numRef>
          </c:val>
          <c:smooth val="0"/>
          <c:extLst>
            <c:ext xmlns:c16="http://schemas.microsoft.com/office/drawing/2014/chart" uri="{C3380CC4-5D6E-409C-BE32-E72D297353CC}">
              <c16:uniqueId val="{00000003-9CFA-4EE7-A3B1-74C0F4E0D787}"/>
            </c:ext>
          </c:extLst>
        </c:ser>
        <c:ser>
          <c:idx val="4"/>
          <c:order val="4"/>
          <c:tx>
            <c:strRef>
              <c:f>'Diverse Kennzahlen für EWV'!$F$1</c:f>
              <c:strCache>
                <c:ptCount val="1"/>
                <c:pt idx="0">
                  <c:v>Umsatzsteueranteil</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EWV'!$F$2:$F$29</c:f>
            </c:numRef>
          </c:val>
          <c:smooth val="0"/>
          <c:extLst>
            <c:ext xmlns:c16="http://schemas.microsoft.com/office/drawing/2014/chart" uri="{C3380CC4-5D6E-409C-BE32-E72D297353CC}">
              <c16:uniqueId val="{00000004-9CFA-4EE7-A3B1-74C0F4E0D787}"/>
            </c:ext>
          </c:extLst>
        </c:ser>
        <c:ser>
          <c:idx val="5"/>
          <c:order val="5"/>
          <c:tx>
            <c:strRef>
              <c:f>'Diverse Kennzahlen für EWV'!$G$1</c:f>
              <c:strCache>
                <c:ptCount val="1"/>
                <c:pt idx="0">
                  <c:v>Ant.Eink./Umsatzsteuer</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EWV'!$G$2:$G$29</c:f>
            </c:numRef>
          </c:val>
          <c:smooth val="0"/>
          <c:extLst>
            <c:ext xmlns:c16="http://schemas.microsoft.com/office/drawing/2014/chart" uri="{C3380CC4-5D6E-409C-BE32-E72D297353CC}">
              <c16:uniqueId val="{00000005-9CFA-4EE7-A3B1-74C0F4E0D787}"/>
            </c:ext>
          </c:extLst>
        </c:ser>
        <c:ser>
          <c:idx val="6"/>
          <c:order val="6"/>
          <c:tx>
            <c:strRef>
              <c:f>'Diverse Kennzahlen für EWV'!$H$1</c:f>
              <c:strCache>
                <c:ptCount val="1"/>
                <c:pt idx="0">
                  <c:v>Schlüsselzuweisungen</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EWV'!$H$2:$H$29</c:f>
            </c:numRef>
          </c:val>
          <c:smooth val="0"/>
          <c:extLst>
            <c:ext xmlns:c16="http://schemas.microsoft.com/office/drawing/2014/chart" uri="{C3380CC4-5D6E-409C-BE32-E72D297353CC}">
              <c16:uniqueId val="{00000006-9CFA-4EE7-A3B1-74C0F4E0D787}"/>
            </c:ext>
          </c:extLst>
        </c:ser>
        <c:ser>
          <c:idx val="7"/>
          <c:order val="7"/>
          <c:tx>
            <c:strRef>
              <c:f>'Diverse Kennzahlen für EWV'!$I$1</c:f>
              <c:strCache>
                <c:ptCount val="1"/>
                <c:pt idx="0">
                  <c:v>Unterhaltungsaufwand</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EWV'!$I$2:$I$29</c:f>
            </c:numRef>
          </c:val>
          <c:smooth val="0"/>
          <c:extLst>
            <c:ext xmlns:c16="http://schemas.microsoft.com/office/drawing/2014/chart" uri="{C3380CC4-5D6E-409C-BE32-E72D297353CC}">
              <c16:uniqueId val="{00000007-9CFA-4EE7-A3B1-74C0F4E0D787}"/>
            </c:ext>
          </c:extLst>
        </c:ser>
        <c:ser>
          <c:idx val="8"/>
          <c:order val="8"/>
          <c:tx>
            <c:strRef>
              <c:f>'Diverse Kennzahlen für EWV'!$J$1</c:f>
              <c:strCache>
                <c:ptCount val="1"/>
                <c:pt idx="0">
                  <c:v>Gemeindeanteil an der Kinderbetreuung</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dLbls>
            <c:dLbl>
              <c:idx val="0"/>
              <c:layout>
                <c:manualLayout>
                  <c:x val="-3.1700288184438055E-2"/>
                  <c:y val="-3.7249283667621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CFA-4EE7-A3B1-74C0F4E0D787}"/>
                </c:ext>
              </c:extLst>
            </c:dLbl>
            <c:dLbl>
              <c:idx val="18"/>
              <c:layout>
                <c:manualLayout>
                  <c:x val="-3.6023054755043228E-2"/>
                  <c:y val="-4.2979942693409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CFA-4EE7-A3B1-74C0F4E0D787}"/>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EWV'!$J$2:$J$29</c:f>
              <c:numCache>
                <c:formatCode>#,##0</c:formatCode>
                <c:ptCount val="28"/>
                <c:pt idx="0">
                  <c:v>939428.71</c:v>
                </c:pt>
                <c:pt idx="1">
                  <c:v>955673.39</c:v>
                </c:pt>
                <c:pt idx="2">
                  <c:v>1016959.86</c:v>
                </c:pt>
                <c:pt idx="3">
                  <c:v>1119184.51</c:v>
                </c:pt>
                <c:pt idx="4">
                  <c:v>1213177.75</c:v>
                </c:pt>
                <c:pt idx="5">
                  <c:v>1352754.73</c:v>
                </c:pt>
                <c:pt idx="6">
                  <c:v>1611299.35</c:v>
                </c:pt>
                <c:pt idx="7">
                  <c:v>1680553.5</c:v>
                </c:pt>
                <c:pt idx="8">
                  <c:v>1943991.44</c:v>
                </c:pt>
                <c:pt idx="9">
                  <c:v>2690971.55</c:v>
                </c:pt>
                <c:pt idx="10">
                  <c:v>3151214.62</c:v>
                </c:pt>
                <c:pt idx="11">
                  <c:v>3519276.28</c:v>
                </c:pt>
                <c:pt idx="12">
                  <c:v>3404612.28</c:v>
                </c:pt>
                <c:pt idx="13">
                  <c:v>3925291.36</c:v>
                </c:pt>
                <c:pt idx="14">
                  <c:v>4150638</c:v>
                </c:pt>
                <c:pt idx="15">
                  <c:v>4279949.87</c:v>
                </c:pt>
                <c:pt idx="16">
                  <c:v>4528431.6500000004</c:v>
                </c:pt>
                <c:pt idx="17">
                  <c:v>4597500</c:v>
                </c:pt>
                <c:pt idx="18">
                  <c:v>5434300</c:v>
                </c:pt>
                <c:pt idx="19">
                  <c:v>5543100</c:v>
                </c:pt>
                <c:pt idx="20">
                  <c:v>5654000</c:v>
                </c:pt>
                <c:pt idx="21">
                  <c:v>5767100</c:v>
                </c:pt>
                <c:pt idx="22">
                  <c:v>5882400</c:v>
                </c:pt>
                <c:pt idx="23">
                  <c:v>6000000</c:v>
                </c:pt>
                <c:pt idx="24">
                  <c:v>6120000</c:v>
                </c:pt>
                <c:pt idx="25">
                  <c:v>6242400</c:v>
                </c:pt>
                <c:pt idx="26">
                  <c:v>6367200</c:v>
                </c:pt>
                <c:pt idx="27">
                  <c:v>6494500</c:v>
                </c:pt>
              </c:numCache>
            </c:numRef>
          </c:val>
          <c:smooth val="0"/>
          <c:extLst>
            <c:ext xmlns:c16="http://schemas.microsoft.com/office/drawing/2014/chart" uri="{C3380CC4-5D6E-409C-BE32-E72D297353CC}">
              <c16:uniqueId val="{0000000A-9CFA-4EE7-A3B1-74C0F4E0D787}"/>
            </c:ext>
          </c:extLst>
        </c:ser>
        <c:ser>
          <c:idx val="9"/>
          <c:order val="9"/>
          <c:tx>
            <c:strRef>
              <c:f>'Diverse Kennzahlen für EWV'!$K$1</c:f>
              <c:strCache>
                <c:ptCount val="1"/>
                <c:pt idx="0">
                  <c:v>Landeszuschuss Kinderbetreuung</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3.0259365994236311E-2"/>
                  <c:y val="-2.5787965616045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CFA-4EE7-A3B1-74C0F4E0D787}"/>
                </c:ext>
              </c:extLst>
            </c:dLbl>
            <c:dLbl>
              <c:idx val="18"/>
              <c:layout>
                <c:manualLayout>
                  <c:x val="-3.1700288184438145E-2"/>
                  <c:y val="4.01146131805157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CFA-4EE7-A3B1-74C0F4E0D787}"/>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'Diverse Kennzahlen für EWV'!$A$2:$A$29</c:f>
              <c:strCache>
                <c:ptCount val="2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 Plan</c:v>
                </c:pt>
                <c:pt idx="18">
                  <c:v>2025 Plan</c:v>
                </c:pt>
                <c:pt idx="19">
                  <c:v>2026 Plan</c:v>
                </c:pt>
                <c:pt idx="20">
                  <c:v>2027 Plan</c:v>
                </c:pt>
                <c:pt idx="21">
                  <c:v>2028 Plan</c:v>
                </c:pt>
                <c:pt idx="22">
                  <c:v>2029 Plan</c:v>
                </c:pt>
                <c:pt idx="23">
                  <c:v>2030 Plan</c:v>
                </c:pt>
                <c:pt idx="24">
                  <c:v>2031 Plan</c:v>
                </c:pt>
                <c:pt idx="25">
                  <c:v>2032 Plan</c:v>
                </c:pt>
                <c:pt idx="26">
                  <c:v>2033 Plan</c:v>
                </c:pt>
                <c:pt idx="27">
                  <c:v>2034 Plan</c:v>
                </c:pt>
              </c:strCache>
            </c:strRef>
          </c:cat>
          <c:val>
            <c:numRef>
              <c:f>'Diverse Kennzahlen für EWV'!$K$2:$K$29</c:f>
              <c:numCache>
                <c:formatCode>#,##0</c:formatCode>
                <c:ptCount val="28"/>
                <c:pt idx="0">
                  <c:v>327856</c:v>
                </c:pt>
                <c:pt idx="1">
                  <c:v>332794</c:v>
                </c:pt>
                <c:pt idx="2">
                  <c:v>363145</c:v>
                </c:pt>
                <c:pt idx="3">
                  <c:v>443351</c:v>
                </c:pt>
                <c:pt idx="4">
                  <c:v>472190</c:v>
                </c:pt>
                <c:pt idx="5">
                  <c:v>678669</c:v>
                </c:pt>
                <c:pt idx="6">
                  <c:v>789523</c:v>
                </c:pt>
                <c:pt idx="7">
                  <c:v>647019</c:v>
                </c:pt>
                <c:pt idx="8">
                  <c:v>842738</c:v>
                </c:pt>
                <c:pt idx="9">
                  <c:v>918824</c:v>
                </c:pt>
                <c:pt idx="10">
                  <c:v>1008690</c:v>
                </c:pt>
                <c:pt idx="11">
                  <c:v>1122404.03</c:v>
                </c:pt>
                <c:pt idx="12">
                  <c:v>1462763</c:v>
                </c:pt>
                <c:pt idx="13">
                  <c:v>1736073.31</c:v>
                </c:pt>
                <c:pt idx="14">
                  <c:v>1866558.43</c:v>
                </c:pt>
                <c:pt idx="15">
                  <c:v>1954083.5</c:v>
                </c:pt>
                <c:pt idx="16">
                  <c:v>2061698.8999999997</c:v>
                </c:pt>
                <c:pt idx="17">
                  <c:v>2077300</c:v>
                </c:pt>
                <c:pt idx="18">
                  <c:v>2167000</c:v>
                </c:pt>
                <c:pt idx="19">
                  <c:v>2210400</c:v>
                </c:pt>
                <c:pt idx="20">
                  <c:v>2254400</c:v>
                </c:pt>
                <c:pt idx="21">
                  <c:v>2299500</c:v>
                </c:pt>
                <c:pt idx="22">
                  <c:v>2345500</c:v>
                </c:pt>
                <c:pt idx="23">
                  <c:v>2392400</c:v>
                </c:pt>
                <c:pt idx="24">
                  <c:v>2440200</c:v>
                </c:pt>
                <c:pt idx="25">
                  <c:v>2489000</c:v>
                </c:pt>
                <c:pt idx="26">
                  <c:v>2538800</c:v>
                </c:pt>
                <c:pt idx="27">
                  <c:v>2589600</c:v>
                </c:pt>
              </c:numCache>
            </c:numRef>
          </c:val>
          <c:smooth val="0"/>
          <c:extLst>
            <c:ext xmlns:c16="http://schemas.microsoft.com/office/drawing/2014/chart" uri="{C3380CC4-5D6E-409C-BE32-E72D297353CC}">
              <c16:uniqueId val="{0000000D-9CFA-4EE7-A3B1-74C0F4E0D787}"/>
            </c:ext>
          </c:extLst>
        </c:ser>
        <c:dLbls>
          <c:showLegendKey val="0"/>
          <c:showVal val="0"/>
          <c:showCatName val="0"/>
          <c:showSerName val="0"/>
          <c:showPercent val="0"/>
          <c:showBubbleSize val="0"/>
        </c:dLbls>
        <c:marker val="1"/>
        <c:smooth val="0"/>
        <c:axId val="1042684552"/>
        <c:axId val="1042685864"/>
      </c:lineChart>
      <c:catAx>
        <c:axId val="104268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042685864"/>
        <c:crosses val="autoZero"/>
        <c:auto val="1"/>
        <c:lblAlgn val="ctr"/>
        <c:lblOffset val="100"/>
        <c:noMultiLvlLbl val="0"/>
      </c:catAx>
      <c:valAx>
        <c:axId val="1042685864"/>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1042684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4"/>
          <c:order val="0"/>
          <c:tx>
            <c:strRef>
              <c:f>'Diagramm ZM Überschuss'!$A$3</c:f>
              <c:strCache>
                <c:ptCount val="1"/>
                <c:pt idx="0">
                  <c:v>0 €</c:v>
                </c:pt>
              </c:strCache>
              <c:extLst xmlns:c15="http://schemas.microsoft.com/office/drawing/2012/chart"/>
            </c:strRef>
          </c:tx>
          <c:spPr>
            <a:ln w="9525" cap="rnd">
              <a:solidFill>
                <a:schemeClr val="tx1"/>
              </a:solidFill>
              <a:prstDash val="solid"/>
              <a:round/>
            </a:ln>
            <a:effectLst/>
          </c:spPr>
          <c:marker>
            <c:symbol val="none"/>
          </c:marker>
          <c:cat>
            <c:numRef>
              <c:f>'Diagramm ZM Überschuss'!$B$2:$Q$2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extLst xmlns:c15="http://schemas.microsoft.com/office/drawing/2012/chart"/>
            </c:numRef>
          </c:cat>
          <c:val>
            <c:numRef>
              <c:f>'Diagramm ZM Überschuss'!$B$3:$Q$3</c:f>
              <c:numCache>
                <c:formatCode>_-* #,##0\ [$€-407]_-;\-* #,##0\ [$€-407]_-;_-* "-"??\ [$€-407]_-;_-@_-</c:formatCode>
                <c:ptCount val="1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numCache>
              <c:extLst xmlns:c15="http://schemas.microsoft.com/office/drawing/2012/chart"/>
            </c:numRef>
          </c:val>
          <c:smooth val="0"/>
          <c:extLst xmlns:c15="http://schemas.microsoft.com/office/drawing/2012/chart">
            <c:ext xmlns:c16="http://schemas.microsoft.com/office/drawing/2014/chart" uri="{C3380CC4-5D6E-409C-BE32-E72D297353CC}">
              <c16:uniqueId val="{00000000-D66E-4EDB-BF0B-C09CB3F7EC4A}"/>
            </c:ext>
          </c:extLst>
        </c:ser>
        <c:ser>
          <c:idx val="0"/>
          <c:order val="1"/>
          <c:tx>
            <c:strRef>
              <c:f>'Diagramm ZM Überschuss'!$A$5</c:f>
              <c:strCache>
                <c:ptCount val="1"/>
                <c:pt idx="0">
                  <c:v>Zielwert bisher: 1.500.000 €</c:v>
                </c:pt>
              </c:strCache>
            </c:strRef>
          </c:tx>
          <c:spPr>
            <a:ln w="22225" cap="rnd">
              <a:solidFill>
                <a:schemeClr val="accent1"/>
              </a:solidFill>
              <a:round/>
            </a:ln>
            <a:effectLst/>
          </c:spPr>
          <c:marker>
            <c:symbol val="none"/>
          </c:marker>
          <c:cat>
            <c:numRef>
              <c:f>'Diagramm ZM Überschuss'!$B$2:$Q$2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numRef>
          </c:cat>
          <c:val>
            <c:numRef>
              <c:f>'Diagramm ZM Überschuss'!$B$5:$Q$5</c:f>
              <c:numCache>
                <c:formatCode>_-* #,##0\ [$€-407]_-;\-* #,##0\ [$€-407]_-;_-* "-"??\ [$€-407]_-;_-@_-</c:formatCode>
                <c:ptCount val="16"/>
                <c:pt idx="0">
                  <c:v>1500000</c:v>
                </c:pt>
                <c:pt idx="1">
                  <c:v>1500000</c:v>
                </c:pt>
                <c:pt idx="2">
                  <c:v>1500000</c:v>
                </c:pt>
                <c:pt idx="3">
                  <c:v>1500000</c:v>
                </c:pt>
                <c:pt idx="4">
                  <c:v>1500000</c:v>
                </c:pt>
                <c:pt idx="5">
                  <c:v>1500000</c:v>
                </c:pt>
                <c:pt idx="6">
                  <c:v>1500000</c:v>
                </c:pt>
                <c:pt idx="7">
                  <c:v>1500000</c:v>
                </c:pt>
                <c:pt idx="8">
                  <c:v>1500000</c:v>
                </c:pt>
                <c:pt idx="9">
                  <c:v>1500000</c:v>
                </c:pt>
                <c:pt idx="10">
                  <c:v>1500000</c:v>
                </c:pt>
                <c:pt idx="11">
                  <c:v>1500000</c:v>
                </c:pt>
                <c:pt idx="12">
                  <c:v>1500000</c:v>
                </c:pt>
                <c:pt idx="13">
                  <c:v>1500000</c:v>
                </c:pt>
                <c:pt idx="14">
                  <c:v>1500000</c:v>
                </c:pt>
                <c:pt idx="15">
                  <c:v>1500000</c:v>
                </c:pt>
              </c:numCache>
            </c:numRef>
          </c:val>
          <c:smooth val="0"/>
          <c:extLst>
            <c:ext xmlns:c16="http://schemas.microsoft.com/office/drawing/2014/chart" uri="{C3380CC4-5D6E-409C-BE32-E72D297353CC}">
              <c16:uniqueId val="{00000001-D66E-4EDB-BF0B-C09CB3F7EC4A}"/>
            </c:ext>
          </c:extLst>
        </c:ser>
        <c:ser>
          <c:idx val="5"/>
          <c:order val="2"/>
          <c:tx>
            <c:strRef>
              <c:f>'Diagramm ZM Überschuss'!$A$4</c:f>
              <c:strCache>
                <c:ptCount val="1"/>
                <c:pt idx="0">
                  <c:v>Nettoabschreibungen</c:v>
                </c:pt>
              </c:strCache>
            </c:strRef>
          </c:tx>
          <c:spPr>
            <a:ln w="15875" cap="rnd">
              <a:solidFill>
                <a:schemeClr val="accent2">
                  <a:lumMod val="75000"/>
                </a:schemeClr>
              </a:solidFill>
              <a:round/>
            </a:ln>
            <a:effectLst/>
          </c:spPr>
          <c:marker>
            <c:symbol val="none"/>
          </c:marker>
          <c:val>
            <c:numRef>
              <c:f>'Diagramm ZM Überschuss'!$B$4:$Q$4</c:f>
              <c:numCache>
                <c:formatCode>_-* #,##0\ [$€-407]_-;\-* #,##0\ [$€-407]_-;_-* "-"??\ [$€-407]_-;_-@_-</c:formatCode>
                <c:ptCount val="16"/>
                <c:pt idx="0">
                  <c:v>838357.3</c:v>
                </c:pt>
                <c:pt idx="1">
                  <c:v>1035925.3300000001</c:v>
                </c:pt>
                <c:pt idx="2">
                  <c:v>977638.24000000011</c:v>
                </c:pt>
                <c:pt idx="3">
                  <c:v>1031964.3400000001</c:v>
                </c:pt>
                <c:pt idx="4">
                  <c:v>1052944.3</c:v>
                </c:pt>
                <c:pt idx="5">
                  <c:v>994900</c:v>
                </c:pt>
                <c:pt idx="6">
                  <c:v>994900</c:v>
                </c:pt>
                <c:pt idx="7">
                  <c:v>1112500</c:v>
                </c:pt>
                <c:pt idx="8">
                  <c:v>1182200</c:v>
                </c:pt>
                <c:pt idx="9">
                  <c:v>1299000</c:v>
                </c:pt>
                <c:pt idx="10">
                  <c:v>1291800</c:v>
                </c:pt>
                <c:pt idx="11">
                  <c:v>1296400</c:v>
                </c:pt>
                <c:pt idx="12">
                  <c:v>1300900</c:v>
                </c:pt>
                <c:pt idx="13">
                  <c:v>1305200</c:v>
                </c:pt>
                <c:pt idx="14">
                  <c:v>1309400</c:v>
                </c:pt>
                <c:pt idx="15">
                  <c:v>1313400</c:v>
                </c:pt>
              </c:numCache>
            </c:numRef>
          </c:val>
          <c:smooth val="0"/>
          <c:extLst>
            <c:ext xmlns:c16="http://schemas.microsoft.com/office/drawing/2014/chart" uri="{C3380CC4-5D6E-409C-BE32-E72D297353CC}">
              <c16:uniqueId val="{00000002-D66E-4EDB-BF0B-C09CB3F7EC4A}"/>
            </c:ext>
          </c:extLst>
        </c:ser>
        <c:ser>
          <c:idx val="6"/>
          <c:order val="3"/>
          <c:tx>
            <c:strRef>
              <c:f>'Diagramm ZM Überschuss'!$A$6</c:f>
              <c:strCache>
                <c:ptCount val="1"/>
                <c:pt idx="0">
                  <c:v>Benötigter Überschuss zur Investitionsdeckung</c:v>
                </c:pt>
              </c:strCache>
            </c:strRef>
          </c:tx>
          <c:spPr>
            <a:ln w="22225" cap="rnd">
              <a:solidFill>
                <a:schemeClr val="accent1">
                  <a:lumMod val="60000"/>
                </a:schemeClr>
              </a:solidFill>
              <a:round/>
            </a:ln>
            <a:effectLst/>
          </c:spPr>
          <c:marker>
            <c:symbol val="none"/>
          </c:marker>
          <c:val>
            <c:numRef>
              <c:f>'Diagramm ZM Überschuss'!$B$6:$Q$6</c:f>
              <c:numCache>
                <c:formatCode>_-* #,##0\ [$€-407]_-;\-* #,##0\ [$€-407]_-;_-* "-"??\ [$€-407]_-;_-@_-</c:formatCode>
                <c:ptCount val="16"/>
                <c:pt idx="0">
                  <c:v>2021468.07375</c:v>
                </c:pt>
                <c:pt idx="1">
                  <c:v>2021468.07375</c:v>
                </c:pt>
                <c:pt idx="2">
                  <c:v>2021468.07375</c:v>
                </c:pt>
                <c:pt idx="3">
                  <c:v>2021468.07375</c:v>
                </c:pt>
                <c:pt idx="4">
                  <c:v>2021468.07375</c:v>
                </c:pt>
                <c:pt idx="5">
                  <c:v>2021468.07375</c:v>
                </c:pt>
                <c:pt idx="6">
                  <c:v>2021468.07375</c:v>
                </c:pt>
                <c:pt idx="7">
                  <c:v>2021468.07375</c:v>
                </c:pt>
                <c:pt idx="8">
                  <c:v>2021468.07375</c:v>
                </c:pt>
                <c:pt idx="9">
                  <c:v>2021468.07375</c:v>
                </c:pt>
                <c:pt idx="10">
                  <c:v>2021468.07375</c:v>
                </c:pt>
                <c:pt idx="11">
                  <c:v>2021468.07375</c:v>
                </c:pt>
                <c:pt idx="12">
                  <c:v>2021468.07375</c:v>
                </c:pt>
                <c:pt idx="13">
                  <c:v>2021468.07375</c:v>
                </c:pt>
                <c:pt idx="14">
                  <c:v>2021468.07375</c:v>
                </c:pt>
                <c:pt idx="15">
                  <c:v>2021468.07375</c:v>
                </c:pt>
              </c:numCache>
            </c:numRef>
          </c:val>
          <c:smooth val="0"/>
          <c:extLst>
            <c:ext xmlns:c16="http://schemas.microsoft.com/office/drawing/2014/chart" uri="{C3380CC4-5D6E-409C-BE32-E72D297353CC}">
              <c16:uniqueId val="{00000003-D66E-4EDB-BF0B-C09CB3F7EC4A}"/>
            </c:ext>
          </c:extLst>
        </c:ser>
        <c:ser>
          <c:idx val="1"/>
          <c:order val="4"/>
          <c:tx>
            <c:strRef>
              <c:f>'Diagramm ZM Überschuss'!$A$7</c:f>
              <c:strCache>
                <c:ptCount val="1"/>
                <c:pt idx="0">
                  <c:v>Plan 2024</c:v>
                </c:pt>
              </c:strCache>
            </c:strRef>
          </c:tx>
          <c:spPr>
            <a:ln w="25400" cap="rnd">
              <a:solidFill>
                <a:srgbClr val="92D050"/>
              </a:solidFill>
              <a:round/>
            </a:ln>
            <a:effectLst/>
          </c:spPr>
          <c:marker>
            <c:symbol val="none"/>
          </c:marker>
          <c:cat>
            <c:numRef>
              <c:f>'Diagramm ZM Überschuss'!$B$2:$Q$2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numRef>
          </c:cat>
          <c:val>
            <c:numRef>
              <c:f>'Diagramm ZM Überschuss'!$B$7:$Q$7</c:f>
              <c:numCache>
                <c:formatCode>#,##0\ "€"</c:formatCode>
                <c:ptCount val="16"/>
                <c:pt idx="0">
                  <c:v>3733971.3099999987</c:v>
                </c:pt>
                <c:pt idx="1">
                  <c:v>1715121.6600000039</c:v>
                </c:pt>
                <c:pt idx="2">
                  <c:v>430927.4299999997</c:v>
                </c:pt>
                <c:pt idx="3">
                  <c:v>2341745.41</c:v>
                </c:pt>
                <c:pt idx="4">
                  <c:v>2145985.9900000021</c:v>
                </c:pt>
                <c:pt idx="5">
                  <c:v>1290200</c:v>
                </c:pt>
                <c:pt idx="6">
                  <c:v>1731100</c:v>
                </c:pt>
                <c:pt idx="7">
                  <c:v>2051900</c:v>
                </c:pt>
                <c:pt idx="8">
                  <c:v>2264900</c:v>
                </c:pt>
                <c:pt idx="9">
                  <c:v>1743300</c:v>
                </c:pt>
                <c:pt idx="10">
                  <c:v>1648700</c:v>
                </c:pt>
                <c:pt idx="11">
                  <c:v>1525500</c:v>
                </c:pt>
                <c:pt idx="12">
                  <c:v>1797200</c:v>
                </c:pt>
                <c:pt idx="13">
                  <c:v>2265100</c:v>
                </c:pt>
                <c:pt idx="14">
                  <c:v>2395900</c:v>
                </c:pt>
                <c:pt idx="15">
                  <c:v>2500000</c:v>
                </c:pt>
              </c:numCache>
            </c:numRef>
          </c:val>
          <c:smooth val="0"/>
          <c:extLst>
            <c:ext xmlns:c16="http://schemas.microsoft.com/office/drawing/2014/chart" uri="{C3380CC4-5D6E-409C-BE32-E72D297353CC}">
              <c16:uniqueId val="{00000004-D66E-4EDB-BF0B-C09CB3F7EC4A}"/>
            </c:ext>
          </c:extLst>
        </c:ser>
        <c:ser>
          <c:idx val="2"/>
          <c:order val="5"/>
          <c:tx>
            <c:strRef>
              <c:f>'Diagramm ZM Überschuss'!$A$8</c:f>
              <c:strCache>
                <c:ptCount val="1"/>
                <c:pt idx="0">
                  <c:v>Entwurf 2025</c:v>
                </c:pt>
              </c:strCache>
            </c:strRef>
          </c:tx>
          <c:spPr>
            <a:ln w="25400" cap="rnd">
              <a:solidFill>
                <a:srgbClr val="FFC000"/>
              </a:solidFill>
              <a:round/>
            </a:ln>
            <a:effectLst/>
          </c:spPr>
          <c:marker>
            <c:symbol val="none"/>
          </c:marker>
          <c:cat>
            <c:numRef>
              <c:f>'Diagramm ZM Überschuss'!$B$2:$Q$2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numRef>
          </c:cat>
          <c:val>
            <c:numRef>
              <c:f>'Diagramm ZM Überschuss'!$B$8:$Q$8</c:f>
              <c:numCache>
                <c:formatCode>#,##0\ "€"</c:formatCode>
                <c:ptCount val="16"/>
                <c:pt idx="0">
                  <c:v>3733971.3099999987</c:v>
                </c:pt>
                <c:pt idx="1">
                  <c:v>1715121.6600000039</c:v>
                </c:pt>
                <c:pt idx="2">
                  <c:v>430927.4299999997</c:v>
                </c:pt>
                <c:pt idx="3">
                  <c:v>2341745.41</c:v>
                </c:pt>
                <c:pt idx="4">
                  <c:v>2145985.9900000021</c:v>
                </c:pt>
                <c:pt idx="5">
                  <c:v>2194600</c:v>
                </c:pt>
                <c:pt idx="6">
                  <c:v>-462000</c:v>
                </c:pt>
                <c:pt idx="7">
                  <c:v>-364900</c:v>
                </c:pt>
                <c:pt idx="8">
                  <c:v>378600</c:v>
                </c:pt>
                <c:pt idx="9">
                  <c:v>847300</c:v>
                </c:pt>
                <c:pt idx="10">
                  <c:v>969900</c:v>
                </c:pt>
                <c:pt idx="11">
                  <c:v>993300</c:v>
                </c:pt>
                <c:pt idx="12">
                  <c:v>1000700</c:v>
                </c:pt>
                <c:pt idx="13">
                  <c:v>1311200</c:v>
                </c:pt>
                <c:pt idx="14">
                  <c:v>1640900</c:v>
                </c:pt>
                <c:pt idx="15">
                  <c:v>1782300</c:v>
                </c:pt>
              </c:numCache>
            </c:numRef>
          </c:val>
          <c:smooth val="0"/>
          <c:extLst>
            <c:ext xmlns:c16="http://schemas.microsoft.com/office/drawing/2014/chart" uri="{C3380CC4-5D6E-409C-BE32-E72D297353CC}">
              <c16:uniqueId val="{00000005-D66E-4EDB-BF0B-C09CB3F7EC4A}"/>
            </c:ext>
          </c:extLst>
        </c:ser>
        <c:ser>
          <c:idx val="3"/>
          <c:order val="6"/>
          <c:tx>
            <c:strRef>
              <c:f>'Diagramm ZM Überschuss'!$A$9</c:f>
              <c:strCache>
                <c:ptCount val="1"/>
                <c:pt idx="0">
                  <c:v>Szenario Kreisumlage 38% ab 2025</c:v>
                </c:pt>
              </c:strCache>
            </c:strRef>
          </c:tx>
          <c:spPr>
            <a:ln w="25400" cap="rnd">
              <a:solidFill>
                <a:srgbClr val="FF0000"/>
              </a:solidFill>
              <a:round/>
            </a:ln>
            <a:effectLst/>
          </c:spPr>
          <c:marker>
            <c:symbol val="none"/>
          </c:marker>
          <c:cat>
            <c:numRef>
              <c:f>'Diagramm ZM Überschuss'!$B$2:$Q$2</c:f>
              <c:numCache>
                <c:formatCode>General</c:formatCode>
                <c:ptCount val="16"/>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numCache>
            </c:numRef>
          </c:cat>
          <c:val>
            <c:numRef>
              <c:f>'Diagramm ZM Überschuss'!$B$9:$Q$9</c:f>
              <c:numCache>
                <c:formatCode>#,##0\ "€"</c:formatCode>
                <c:ptCount val="16"/>
                <c:pt idx="0">
                  <c:v>3733971.3099999987</c:v>
                </c:pt>
                <c:pt idx="1">
                  <c:v>1715121.6600000039</c:v>
                </c:pt>
                <c:pt idx="2">
                  <c:v>430927.4299999997</c:v>
                </c:pt>
                <c:pt idx="3">
                  <c:v>2341745.41</c:v>
                </c:pt>
                <c:pt idx="4">
                  <c:v>2145985.9900000021</c:v>
                </c:pt>
                <c:pt idx="5">
                  <c:v>2194600</c:v>
                </c:pt>
                <c:pt idx="6">
                  <c:v>-1551300</c:v>
                </c:pt>
                <c:pt idx="7">
                  <c:v>-1523700</c:v>
                </c:pt>
                <c:pt idx="8">
                  <c:v>-798300</c:v>
                </c:pt>
                <c:pt idx="9">
                  <c:v>-369000</c:v>
                </c:pt>
                <c:pt idx="10">
                  <c:v>-304300</c:v>
                </c:pt>
                <c:pt idx="11">
                  <c:v>-335100</c:v>
                </c:pt>
                <c:pt idx="12">
                  <c:v>-380100</c:v>
                </c:pt>
                <c:pt idx="13">
                  <c:v>-113200</c:v>
                </c:pt>
                <c:pt idx="14">
                  <c:v>174400</c:v>
                </c:pt>
                <c:pt idx="15">
                  <c:v>257200</c:v>
                </c:pt>
              </c:numCache>
            </c:numRef>
          </c:val>
          <c:smooth val="0"/>
          <c:extLst>
            <c:ext xmlns:c16="http://schemas.microsoft.com/office/drawing/2014/chart" uri="{C3380CC4-5D6E-409C-BE32-E72D297353CC}">
              <c16:uniqueId val="{00000006-D66E-4EDB-BF0B-C09CB3F7EC4A}"/>
            </c:ext>
          </c:extLst>
        </c:ser>
        <c:dLbls>
          <c:showLegendKey val="0"/>
          <c:showVal val="0"/>
          <c:showCatName val="0"/>
          <c:showSerName val="0"/>
          <c:showPercent val="0"/>
          <c:showBubbleSize val="0"/>
        </c:dLbls>
        <c:smooth val="0"/>
        <c:axId val="983906864"/>
        <c:axId val="983909816"/>
        <c:extLst/>
      </c:lineChart>
      <c:catAx>
        <c:axId val="9839068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83909816"/>
        <c:crossesAt val="0"/>
        <c:auto val="1"/>
        <c:lblAlgn val="ctr"/>
        <c:lblOffset val="100"/>
        <c:noMultiLvlLbl val="0"/>
      </c:catAx>
      <c:valAx>
        <c:axId val="983909816"/>
        <c:scaling>
          <c:orientation val="minMax"/>
        </c:scaling>
        <c:delete val="0"/>
        <c:axPos val="l"/>
        <c:majorGridlines>
          <c:spPr>
            <a:ln w="9525" cap="flat" cmpd="sng" algn="ctr">
              <a:solidFill>
                <a:schemeClr val="tx1">
                  <a:lumMod val="15000"/>
                  <a:lumOff val="85000"/>
                </a:schemeClr>
              </a:solidFill>
              <a:round/>
            </a:ln>
            <a:effectLst/>
          </c:spPr>
        </c:majorGridlines>
        <c:numFmt formatCode="_-* #,##0\ [$€-407]_-;\-* #,##0\ [$€-407]_-;_-* &quot;-&quot;??\ [$€-407]_-;_-@_-" sourceLinked="1"/>
        <c:majorTickMark val="none"/>
        <c:minorTickMark val="none"/>
        <c:tickLblPos val="nextTo"/>
        <c:spPr>
          <a:noFill/>
          <a:ln>
            <a:noFill/>
          </a:ln>
          <a:effectLst>
            <a:glow rad="127000">
              <a:schemeClr val="accent1">
                <a:alpha val="93000"/>
              </a:schemeClr>
            </a:glow>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98390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123104403616214E-2"/>
          <c:y val="6.4770032436218844E-2"/>
          <c:w val="0.89501369780391782"/>
          <c:h val="0.73502812594727551"/>
        </c:manualLayout>
      </c:layout>
      <c:lineChart>
        <c:grouping val="standard"/>
        <c:varyColors val="0"/>
        <c:ser>
          <c:idx val="0"/>
          <c:order val="0"/>
          <c:tx>
            <c:strRef>
              <c:f>'Liquidität und Verschuldung'!$C$15</c:f>
              <c:strCache>
                <c:ptCount val="1"/>
                <c:pt idx="0">
                  <c:v>HHPlan 2024</c:v>
                </c:pt>
              </c:strCache>
            </c:strRef>
          </c:tx>
          <c:spPr>
            <a:ln w="28575" cap="rnd">
              <a:solidFill>
                <a:schemeClr val="accent1"/>
              </a:solidFill>
              <a:round/>
            </a:ln>
            <a:effectLst/>
          </c:spPr>
          <c:marker>
            <c:symbol val="square"/>
            <c:size val="5"/>
            <c:spPr>
              <a:solidFill>
                <a:schemeClr val="accent1"/>
              </a:solidFill>
              <a:ln w="25400">
                <a:solidFill>
                  <a:schemeClr val="accent1"/>
                </a:solidFill>
              </a:ln>
              <a:effectLst/>
            </c:spPr>
          </c:marker>
          <c:dLbls>
            <c:dLbl>
              <c:idx val="0"/>
              <c:layout>
                <c:manualLayout>
                  <c:x val="-5.0057129508330647E-2"/>
                  <c:y val="-4.04367152932480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95-4C05-8A0F-24C4F2A3CA7B}"/>
                </c:ext>
              </c:extLst>
            </c:dLbl>
            <c:dLbl>
              <c:idx val="1"/>
              <c:layout>
                <c:manualLayout>
                  <c:x val="-4.4340802891831121E-2"/>
                  <c:y val="5.60430761017975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95-4C05-8A0F-24C4F2A3CA7B}"/>
                </c:ext>
              </c:extLst>
            </c:dLbl>
            <c:dLbl>
              <c:idx val="2"/>
              <c:layout>
                <c:manualLayout>
                  <c:x val="-3.1479068004707192E-2"/>
                  <c:y val="-4.82594010820355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895-4C05-8A0F-24C4F2A3CA7B}"/>
                </c:ext>
              </c:extLst>
            </c:dLbl>
            <c:dLbl>
              <c:idx val="3"/>
              <c:layout>
                <c:manualLayout>
                  <c:x val="-5.4344374470705288E-2"/>
                  <c:y val="5.34355141722017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95-4C05-8A0F-24C4F2A3CA7B}"/>
                </c:ext>
              </c:extLst>
            </c:dLbl>
            <c:dLbl>
              <c:idx val="4"/>
              <c:layout>
                <c:manualLayout>
                  <c:x val="-4.2911721237706243E-2"/>
                  <c:y val="-4.3044277222843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895-4C05-8A0F-24C4F2A3CA7B}"/>
                </c:ext>
              </c:extLst>
            </c:dLbl>
            <c:dLbl>
              <c:idx val="6"/>
              <c:layout>
                <c:manualLayout>
                  <c:x val="-1.4646532880219318E-2"/>
                  <c:y val="-3.2613940558479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895-4C05-8A0F-24C4F2A3CA7B}"/>
                </c:ext>
              </c:extLst>
            </c:dLbl>
            <c:dLbl>
              <c:idx val="7"/>
              <c:layout>
                <c:manualLayout>
                  <c:x val="-3.0672366240651335E-2"/>
                  <c:y val="-4.46477069116847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895-4C05-8A0F-24C4F2A3CA7B}"/>
                </c:ext>
              </c:extLst>
            </c:dLbl>
            <c:dLbl>
              <c:idx val="8"/>
              <c:layout>
                <c:manualLayout>
                  <c:x val="-2.576274138820767E-2"/>
                  <c:y val="4.56128283834142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95-4C05-8A0F-24C4F2A3CA7B}"/>
                </c:ext>
              </c:extLst>
            </c:dLbl>
            <c:dLbl>
              <c:idx val="9"/>
              <c:layout>
                <c:manualLayout>
                  <c:x val="-4.7198966200080988E-2"/>
                  <c:y val="-4.0436715293248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895-4C05-8A0F-24C4F2A3CA7B}"/>
                </c:ext>
              </c:extLst>
            </c:dLbl>
            <c:dLbl>
              <c:idx val="11"/>
              <c:layout>
                <c:manualLayout>
                  <c:x val="-6.0060701087204814E-2"/>
                  <c:y val="-4.5651839152439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895-4C05-8A0F-24C4F2A3CA7B}"/>
                </c:ext>
              </c:extLst>
            </c:dLbl>
            <c:dLbl>
              <c:idx val="12"/>
              <c:layout>
                <c:manualLayout>
                  <c:x val="-1.4330088155208726E-2"/>
                  <c:y val="4.03977045242226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895-4C05-8A0F-24C4F2A3CA7B}"/>
                </c:ext>
              </c:extLst>
            </c:dLbl>
            <c:dLbl>
              <c:idx val="13"/>
              <c:layout>
                <c:manualLayout>
                  <c:x val="-7.8638762590828373E-2"/>
                  <c:y val="-3.52215914340563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895-4C05-8A0F-24C4F2A3CA7B}"/>
                </c:ext>
              </c:extLst>
            </c:dLbl>
            <c:dLbl>
              <c:idx val="14"/>
              <c:layout>
                <c:manualLayout>
                  <c:x val="-1.4330088155208516E-2"/>
                  <c:y val="5.34355141722017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895-4C05-8A0F-24C4F2A3CA7B}"/>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e-D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'Liquidität und Verschuldung'!$A$16:$A$31</c:f>
              <c:numCache>
                <c:formatCode>m/d/yyyy</c:formatCode>
                <c:ptCount val="16"/>
                <c:pt idx="0">
                  <c:v>43830</c:v>
                </c:pt>
                <c:pt idx="1">
                  <c:v>44196</c:v>
                </c:pt>
                <c:pt idx="2">
                  <c:v>44561</c:v>
                </c:pt>
                <c:pt idx="3">
                  <c:v>44926</c:v>
                </c:pt>
                <c:pt idx="4">
                  <c:v>45291</c:v>
                </c:pt>
                <c:pt idx="5">
                  <c:v>45657</c:v>
                </c:pt>
                <c:pt idx="6">
                  <c:v>46022</c:v>
                </c:pt>
                <c:pt idx="7">
                  <c:v>46387</c:v>
                </c:pt>
                <c:pt idx="8">
                  <c:v>46752</c:v>
                </c:pt>
                <c:pt idx="9">
                  <c:v>47118</c:v>
                </c:pt>
                <c:pt idx="10">
                  <c:v>47483</c:v>
                </c:pt>
                <c:pt idx="11">
                  <c:v>47848</c:v>
                </c:pt>
                <c:pt idx="12">
                  <c:v>48213</c:v>
                </c:pt>
                <c:pt idx="13">
                  <c:v>48579</c:v>
                </c:pt>
                <c:pt idx="14">
                  <c:v>48944</c:v>
                </c:pt>
                <c:pt idx="15">
                  <c:v>49309</c:v>
                </c:pt>
              </c:numCache>
            </c:numRef>
          </c:cat>
          <c:val>
            <c:numRef>
              <c:f>'Liquidität und Verschuldung'!$C$16:$C$31</c:f>
              <c:numCache>
                <c:formatCode>"€"#,##0_);[Red]\("€"#,##0\)</c:formatCode>
                <c:ptCount val="16"/>
                <c:pt idx="0">
                  <c:v>5400961.2499999991</c:v>
                </c:pt>
                <c:pt idx="1">
                  <c:v>5491384.0400000028</c:v>
                </c:pt>
                <c:pt idx="2">
                  <c:v>4588184.379999999</c:v>
                </c:pt>
                <c:pt idx="3">
                  <c:v>4213700.3600000013</c:v>
                </c:pt>
                <c:pt idx="4">
                  <c:v>4630065.9800000004</c:v>
                </c:pt>
                <c:pt idx="5">
                  <c:v>525794.71000000462</c:v>
                </c:pt>
                <c:pt idx="6">
                  <c:v>3398794.7100000046</c:v>
                </c:pt>
                <c:pt idx="7">
                  <c:v>672894.71000000462</c:v>
                </c:pt>
                <c:pt idx="8">
                  <c:v>1495194.7100000046</c:v>
                </c:pt>
                <c:pt idx="9">
                  <c:v>2346294.7100000046</c:v>
                </c:pt>
                <c:pt idx="10">
                  <c:v>2508394.7100000046</c:v>
                </c:pt>
                <c:pt idx="11">
                  <c:v>3338594.7100000046</c:v>
                </c:pt>
                <c:pt idx="12">
                  <c:v>4443894.7100000046</c:v>
                </c:pt>
                <c:pt idx="13">
                  <c:v>6018594.7100000046</c:v>
                </c:pt>
                <c:pt idx="14">
                  <c:v>7720494.7100000046</c:v>
                </c:pt>
              </c:numCache>
            </c:numRef>
          </c:val>
          <c:smooth val="0"/>
          <c:extLst>
            <c:ext xmlns:c16="http://schemas.microsoft.com/office/drawing/2014/chart" uri="{C3380CC4-5D6E-409C-BE32-E72D297353CC}">
              <c16:uniqueId val="{0000000D-7895-4C05-8A0F-24C4F2A3CA7B}"/>
            </c:ext>
          </c:extLst>
        </c:ser>
        <c:ser>
          <c:idx val="1"/>
          <c:order val="1"/>
          <c:tx>
            <c:strRef>
              <c:f>'Liquidität und Verschuldung'!$D$15</c:f>
              <c:strCache>
                <c:ptCount val="1"/>
                <c:pt idx="0">
                  <c:v>Entwurf 2025</c:v>
                </c:pt>
              </c:strCache>
            </c:strRef>
          </c:tx>
          <c:spPr>
            <a:ln w="28575" cap="rnd">
              <a:solidFill>
                <a:schemeClr val="accent2"/>
              </a:solidFill>
              <a:round/>
            </a:ln>
            <a:effectLst/>
          </c:spPr>
          <c:marker>
            <c:symbol val="diamond"/>
            <c:size val="5"/>
            <c:spPr>
              <a:solidFill>
                <a:schemeClr val="accent2"/>
              </a:solidFill>
              <a:ln w="25400">
                <a:solidFill>
                  <a:schemeClr val="accent2">
                    <a:alpha val="96000"/>
                  </a:schemeClr>
                </a:solidFill>
              </a:ln>
              <a:effectLst/>
            </c:spPr>
          </c:marker>
          <c:dLbls>
            <c:dLbl>
              <c:idx val="5"/>
              <c:layout>
                <c:manualLayout>
                  <c:x val="-2.5525719322018494E-2"/>
                  <c:y val="-4.1090067102584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895-4C05-8A0F-24C4F2A3CA7B}"/>
                </c:ext>
              </c:extLst>
            </c:dLbl>
            <c:dLbl>
              <c:idx val="6"/>
              <c:layout>
                <c:manualLayout>
                  <c:x val="-4.4349938028579845E-2"/>
                  <c:y val="3.6451451542312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895-4C05-8A0F-24C4F2A3CA7B}"/>
                </c:ext>
              </c:extLst>
            </c:dLbl>
            <c:dLbl>
              <c:idx val="7"/>
              <c:layout>
                <c:manualLayout>
                  <c:x val="-9.5095856522354666E-2"/>
                  <c:y val="4.2974007763474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895-4C05-8A0F-24C4F2A3CA7B}"/>
                </c:ext>
              </c:extLst>
            </c:dLbl>
            <c:dLbl>
              <c:idx val="8"/>
              <c:layout>
                <c:manualLayout>
                  <c:x val="-7.284367104683688E-2"/>
                  <c:y val="4.011516495926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895-4C05-8A0F-24C4F2A3CA7B}"/>
                </c:ext>
              </c:extLst>
            </c:dLbl>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895-4C05-8A0F-24C4F2A3CA7B}"/>
                </c:ext>
              </c:extLst>
            </c:dLbl>
            <c:dLbl>
              <c:idx val="10"/>
              <c:layout>
                <c:manualLayout>
                  <c:x val="-4.8588776240245955E-2"/>
                  <c:y val="3.1290743155149937E-2"/>
                </c:manualLayout>
              </c:layout>
              <c:spPr>
                <a:noFill/>
                <a:ln>
                  <a:noFill/>
                </a:ln>
                <a:effectLst/>
              </c:spPr>
              <c:txPr>
                <a:bodyPr rot="0" spcFirstLastPara="1" vertOverflow="ellipsis" vert="horz" wrap="square" anchor="ctr" anchorCtr="1"/>
                <a:lstStyle/>
                <a:p>
                  <a:pPr>
                    <a:defRPr sz="11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895-4C05-8A0F-24C4F2A3CA7B}"/>
                </c:ext>
              </c:extLst>
            </c:dLbl>
            <c:dLbl>
              <c:idx val="11"/>
              <c:layout>
                <c:manualLayout>
                  <c:x val="-4.8588776240245955E-2"/>
                  <c:y val="-4.1720990873533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895-4C05-8A0F-24C4F2A3CA7B}"/>
                </c:ext>
              </c:extLst>
            </c:dLbl>
            <c:dLbl>
              <c:idx val="12"/>
              <c:layout>
                <c:manualLayout>
                  <c:x val="-3.5727041353122026E-2"/>
                  <c:y val="3.6505867014341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895-4C05-8A0F-24C4F2A3CA7B}"/>
                </c:ext>
              </c:extLst>
            </c:dLbl>
            <c:dLbl>
              <c:idx val="13"/>
              <c:layout>
                <c:manualLayout>
                  <c:x val="-6.4308674435619648E-2"/>
                  <c:y val="-2.8683181225554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895-4C05-8A0F-24C4F2A3CA7B}"/>
                </c:ext>
              </c:extLst>
            </c:dLbl>
            <c:dLbl>
              <c:idx val="14"/>
              <c:layout>
                <c:manualLayout>
                  <c:x val="-3.0695446923301253E-2"/>
                  <c:y val="3.9113525615381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895-4C05-8A0F-24C4F2A3CA7B}"/>
                </c:ext>
              </c:extLst>
            </c:dLbl>
            <c:dLbl>
              <c:idx val="15"/>
              <c:layout>
                <c:manualLayout>
                  <c:x val="-2.5723469774247859E-2"/>
                  <c:y val="-3.3898305084745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895-4C05-8A0F-24C4F2A3CA7B}"/>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'Liquidität und Verschuldung'!$A$16:$A$31</c:f>
              <c:numCache>
                <c:formatCode>m/d/yyyy</c:formatCode>
                <c:ptCount val="16"/>
                <c:pt idx="0">
                  <c:v>43830</c:v>
                </c:pt>
                <c:pt idx="1">
                  <c:v>44196</c:v>
                </c:pt>
                <c:pt idx="2">
                  <c:v>44561</c:v>
                </c:pt>
                <c:pt idx="3">
                  <c:v>44926</c:v>
                </c:pt>
                <c:pt idx="4">
                  <c:v>45291</c:v>
                </c:pt>
                <c:pt idx="5">
                  <c:v>45657</c:v>
                </c:pt>
                <c:pt idx="6">
                  <c:v>46022</c:v>
                </c:pt>
                <c:pt idx="7">
                  <c:v>46387</c:v>
                </c:pt>
                <c:pt idx="8">
                  <c:v>46752</c:v>
                </c:pt>
                <c:pt idx="9">
                  <c:v>47118</c:v>
                </c:pt>
                <c:pt idx="10">
                  <c:v>47483</c:v>
                </c:pt>
                <c:pt idx="11">
                  <c:v>47848</c:v>
                </c:pt>
                <c:pt idx="12">
                  <c:v>48213</c:v>
                </c:pt>
                <c:pt idx="13">
                  <c:v>48579</c:v>
                </c:pt>
                <c:pt idx="14">
                  <c:v>48944</c:v>
                </c:pt>
                <c:pt idx="15">
                  <c:v>49309</c:v>
                </c:pt>
              </c:numCache>
            </c:numRef>
          </c:cat>
          <c:val>
            <c:numRef>
              <c:f>'Liquidität und Verschuldung'!$D$16:$D$31</c:f>
              <c:numCache>
                <c:formatCode>"€"#,##0_);[Red]\("€"#,##0\)</c:formatCode>
                <c:ptCount val="16"/>
                <c:pt idx="0">
                  <c:v>5400961.2499999991</c:v>
                </c:pt>
                <c:pt idx="1">
                  <c:v>5491384.0400000028</c:v>
                </c:pt>
                <c:pt idx="2">
                  <c:v>4588184.379999999</c:v>
                </c:pt>
                <c:pt idx="3">
                  <c:v>4213700.3600000013</c:v>
                </c:pt>
                <c:pt idx="4">
                  <c:v>4630065.9800000004</c:v>
                </c:pt>
                <c:pt idx="5">
                  <c:v>4208554.5600000005</c:v>
                </c:pt>
                <c:pt idx="6">
                  <c:v>2443054.5600000005</c:v>
                </c:pt>
                <c:pt idx="7">
                  <c:v>-3364045.4399999995</c:v>
                </c:pt>
                <c:pt idx="8">
                  <c:v>-5006545.4399999995</c:v>
                </c:pt>
                <c:pt idx="9">
                  <c:v>-7697445.4399999995</c:v>
                </c:pt>
                <c:pt idx="10">
                  <c:v>-11255645.439999999</c:v>
                </c:pt>
                <c:pt idx="11">
                  <c:v>-10983945.439999999</c:v>
                </c:pt>
                <c:pt idx="12">
                  <c:v>-10694845.439999999</c:v>
                </c:pt>
                <c:pt idx="13">
                  <c:v>-10094845.439999999</c:v>
                </c:pt>
                <c:pt idx="14">
                  <c:v>-9169745.4399999995</c:v>
                </c:pt>
                <c:pt idx="15">
                  <c:v>-8105445.4399999995</c:v>
                </c:pt>
              </c:numCache>
            </c:numRef>
          </c:val>
          <c:smooth val="0"/>
          <c:extLst>
            <c:ext xmlns:c16="http://schemas.microsoft.com/office/drawing/2014/chart" uri="{C3380CC4-5D6E-409C-BE32-E72D297353CC}">
              <c16:uniqueId val="{00000019-7895-4C05-8A0F-24C4F2A3CA7B}"/>
            </c:ext>
          </c:extLst>
        </c:ser>
        <c:dLbls>
          <c:showLegendKey val="0"/>
          <c:showVal val="0"/>
          <c:showCatName val="0"/>
          <c:showSerName val="0"/>
          <c:showPercent val="0"/>
          <c:showBubbleSize val="0"/>
        </c:dLbls>
        <c:marker val="1"/>
        <c:smooth val="0"/>
        <c:axId val="958848768"/>
        <c:axId val="958847784"/>
      </c:lineChart>
      <c:dateAx>
        <c:axId val="958848768"/>
        <c:scaling>
          <c:orientation val="minMax"/>
        </c:scaling>
        <c:delete val="0"/>
        <c:axPos val="b"/>
        <c:numFmt formatCode="m/d/yy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958847784"/>
        <c:crosses val="autoZero"/>
        <c:auto val="1"/>
        <c:lblOffset val="100"/>
        <c:baseTimeUnit val="years"/>
      </c:dateAx>
      <c:valAx>
        <c:axId val="9588477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958848768"/>
        <c:crosses val="autoZero"/>
        <c:crossBetween val="between"/>
      </c:valAx>
      <c:spPr>
        <a:noFill/>
        <a:ln>
          <a:noFill/>
        </a:ln>
        <a:effectLst/>
      </c:spPr>
    </c:plotArea>
    <c:legend>
      <c:legendPos val="b"/>
      <c:layout>
        <c:manualLayout>
          <c:xMode val="edge"/>
          <c:yMode val="edge"/>
          <c:x val="0.38909348571011959"/>
          <c:y val="0.94875606659697664"/>
          <c:w val="0.25190553003791188"/>
          <c:h val="4.81612070302229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1"/>
          <c:tx>
            <c:strRef>
              <c:f>'Liquidität und Verschuldung'!$A$5</c:f>
              <c:strCache>
                <c:ptCount val="1"/>
                <c:pt idx="0">
                  <c:v>Neuaufnahme Darlehen</c:v>
                </c:pt>
              </c:strCache>
            </c:strRef>
          </c:tx>
          <c:spPr>
            <a:solidFill>
              <a:schemeClr val="accent3"/>
            </a:solidFill>
            <a:ln>
              <a:noFill/>
            </a:ln>
            <a:effectLst/>
          </c:spPr>
          <c:invertIfNegative val="0"/>
          <c:cat>
            <c:numRef>
              <c:f>'Liquidität und Verschuldung'!$B$3:$O$3</c:f>
              <c:numCache>
                <c:formatCode>General</c:formatCode>
                <c:ptCount val="14"/>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numCache>
            </c:numRef>
          </c:cat>
          <c:val>
            <c:numRef>
              <c:f>'Liquidität und Verschuldung'!$B$5:$O$5</c:f>
              <c:numCache>
                <c:formatCode>#,##0_ ;[Red]\-#,##0\ </c:formatCode>
                <c:ptCount val="14"/>
                <c:pt idx="0">
                  <c:v>0</c:v>
                </c:pt>
                <c:pt idx="1">
                  <c:v>0</c:v>
                </c:pt>
                <c:pt idx="2">
                  <c:v>0</c:v>
                </c:pt>
                <c:pt idx="3">
                  <c:v>5000000</c:v>
                </c:pt>
                <c:pt idx="4">
                  <c:v>4100000</c:v>
                </c:pt>
                <c:pt idx="5">
                  <c:v>0</c:v>
                </c:pt>
                <c:pt idx="6">
                  <c:v>0</c:v>
                </c:pt>
                <c:pt idx="7">
                  <c:v>0</c:v>
                </c:pt>
                <c:pt idx="8">
                  <c:v>0</c:v>
                </c:pt>
                <c:pt idx="9">
                  <c:v>0</c:v>
                </c:pt>
                <c:pt idx="10">
                  <c:v>0</c:v>
                </c:pt>
                <c:pt idx="11">
                  <c:v>0</c:v>
                </c:pt>
                <c:pt idx="12">
                  <c:v>0</c:v>
                </c:pt>
                <c:pt idx="13">
                  <c:v>0</c:v>
                </c:pt>
              </c:numCache>
            </c:numRef>
          </c:val>
          <c:extLst>
            <c:ext xmlns:c16="http://schemas.microsoft.com/office/drawing/2014/chart" uri="{C3380CC4-5D6E-409C-BE32-E72D297353CC}">
              <c16:uniqueId val="{00000000-5CC0-4048-88D8-BE1D7F13E146}"/>
            </c:ext>
          </c:extLst>
        </c:ser>
        <c:ser>
          <c:idx val="3"/>
          <c:order val="2"/>
          <c:tx>
            <c:strRef>
              <c:f>'Liquidität und Verschuldung'!$A$7</c:f>
              <c:strCache>
                <c:ptCount val="1"/>
                <c:pt idx="0">
                  <c:v>Gesamtstand Darlehen nach Neuaufnahme</c:v>
                </c:pt>
              </c:strCache>
            </c:strRef>
          </c:tx>
          <c:spPr>
            <a:solidFill>
              <a:srgbClr val="FF7C80"/>
            </a:solidFill>
            <a:ln>
              <a:solidFill>
                <a:srgbClr val="FF7C80"/>
              </a:solidFill>
            </a:ln>
            <a:effectLst/>
          </c:spPr>
          <c:invertIfNegative val="0"/>
          <c:cat>
            <c:numRef>
              <c:f>'Liquidität und Verschuldung'!$B$3:$O$3</c:f>
              <c:numCache>
                <c:formatCode>General</c:formatCode>
                <c:ptCount val="14"/>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numCache>
            </c:numRef>
          </c:cat>
          <c:val>
            <c:numRef>
              <c:f>'Liquidität und Verschuldung'!$B$7:$O$7</c:f>
              <c:numCache>
                <c:formatCode>#,##0_ ;[Red]\-#,##0\ </c:formatCode>
                <c:ptCount val="14"/>
                <c:pt idx="0">
                  <c:v>2204763.598206942</c:v>
                </c:pt>
                <c:pt idx="1">
                  <c:v>2204763.598206942</c:v>
                </c:pt>
                <c:pt idx="2">
                  <c:v>2046676.8268367562</c:v>
                </c:pt>
                <c:pt idx="3">
                  <c:v>6906825.6065201629</c:v>
                </c:pt>
                <c:pt idx="4">
                  <c:v>10889220.817102958</c:v>
                </c:pt>
                <c:pt idx="5">
                  <c:v>10443124.656585185</c:v>
                </c:pt>
                <c:pt idx="6">
                  <c:v>9996451.7253749631</c:v>
                </c:pt>
                <c:pt idx="7">
                  <c:v>9549188.3494469002</c:v>
                </c:pt>
                <c:pt idx="8">
                  <c:v>9101320.5305930935</c:v>
                </c:pt>
                <c:pt idx="9">
                  <c:v>8652820.5305930935</c:v>
                </c:pt>
                <c:pt idx="10">
                  <c:v>8203720.5305930935</c:v>
                </c:pt>
                <c:pt idx="11">
                  <c:v>7754020.5305930935</c:v>
                </c:pt>
                <c:pt idx="12">
                  <c:v>7304320.5305930935</c:v>
                </c:pt>
                <c:pt idx="13">
                  <c:v>6854620.5305930935</c:v>
                </c:pt>
              </c:numCache>
            </c:numRef>
          </c:val>
          <c:extLst>
            <c:ext xmlns:c16="http://schemas.microsoft.com/office/drawing/2014/chart" uri="{C3380CC4-5D6E-409C-BE32-E72D297353CC}">
              <c16:uniqueId val="{00000001-5CC0-4048-88D8-BE1D7F13E146}"/>
            </c:ext>
          </c:extLst>
        </c:ser>
        <c:ser>
          <c:idx val="0"/>
          <c:order val="3"/>
          <c:tx>
            <c:strRef>
              <c:f>'Liquidität und Verschuldung'!$A$8</c:f>
              <c:strCache>
                <c:ptCount val="1"/>
                <c:pt idx="0">
                  <c:v>Liquidität nach Neuaufnahme</c:v>
                </c:pt>
              </c:strCache>
            </c:strRef>
          </c:tx>
          <c:spPr>
            <a:solidFill>
              <a:schemeClr val="accent1"/>
            </a:solidFill>
            <a:ln>
              <a:noFill/>
            </a:ln>
            <a:effectLst/>
          </c:spPr>
          <c:invertIfNegative val="0"/>
          <c:cat>
            <c:numRef>
              <c:f>'Liquidität und Verschuldung'!$B$3:$O$3</c:f>
              <c:numCache>
                <c:formatCode>General</c:formatCode>
                <c:ptCount val="14"/>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numCache>
            </c:numRef>
          </c:cat>
          <c:val>
            <c:numRef>
              <c:f>'Liquidität und Verschuldung'!$B$8:$O$8</c:f>
              <c:numCache>
                <c:formatCode>#,##0_ ;[Red]\-#,##0\ </c:formatCode>
                <c:ptCount val="14"/>
                <c:pt idx="0">
                  <c:v>5491384.0400000028</c:v>
                </c:pt>
                <c:pt idx="1">
                  <c:v>4588184.3200000022</c:v>
                </c:pt>
                <c:pt idx="2">
                  <c:v>4211412.4600000046</c:v>
                </c:pt>
                <c:pt idx="3">
                  <c:v>3510094.7100000046</c:v>
                </c:pt>
                <c:pt idx="4">
                  <c:v>525794.71000000462</c:v>
                </c:pt>
                <c:pt idx="5">
                  <c:v>3398794.7100000046</c:v>
                </c:pt>
                <c:pt idx="6">
                  <c:v>672894.71000000462</c:v>
                </c:pt>
                <c:pt idx="7">
                  <c:v>1495194.7100000046</c:v>
                </c:pt>
                <c:pt idx="8">
                  <c:v>2346294.7100000046</c:v>
                </c:pt>
                <c:pt idx="9">
                  <c:v>2508394.7100000046</c:v>
                </c:pt>
                <c:pt idx="10">
                  <c:v>3338594.7100000046</c:v>
                </c:pt>
                <c:pt idx="11">
                  <c:v>4443894.7100000046</c:v>
                </c:pt>
                <c:pt idx="12">
                  <c:v>6018594.7100000046</c:v>
                </c:pt>
                <c:pt idx="13">
                  <c:v>7720494.7100000046</c:v>
                </c:pt>
              </c:numCache>
            </c:numRef>
          </c:val>
          <c:extLst>
            <c:ext xmlns:c16="http://schemas.microsoft.com/office/drawing/2014/chart" uri="{C3380CC4-5D6E-409C-BE32-E72D297353CC}">
              <c16:uniqueId val="{00000002-5CC0-4048-88D8-BE1D7F13E146}"/>
            </c:ext>
          </c:extLst>
        </c:ser>
        <c:dLbls>
          <c:showLegendKey val="0"/>
          <c:showVal val="0"/>
          <c:showCatName val="0"/>
          <c:showSerName val="0"/>
          <c:showPercent val="0"/>
          <c:showBubbleSize val="0"/>
        </c:dLbls>
        <c:gapWidth val="219"/>
        <c:overlap val="-27"/>
        <c:axId val="805416816"/>
        <c:axId val="805419768"/>
        <c:extLst>
          <c:ext xmlns:c15="http://schemas.microsoft.com/office/drawing/2012/chart" uri="{02D57815-91ED-43cb-92C2-25804820EDAC}">
            <c15:filteredBarSeries>
              <c15:ser>
                <c:idx val="1"/>
                <c:order val="0"/>
                <c:tx>
                  <c:strRef>
                    <c:extLst>
                      <c:ext uri="{02D57815-91ED-43cb-92C2-25804820EDAC}">
                        <c15:formulaRef>
                          <c15:sqref>'Liquidität und Verschuldung'!$A$9</c15:sqref>
                        </c15:formulaRef>
                      </c:ext>
                    </c:extLst>
                    <c:strCache>
                      <c:ptCount val="1"/>
                      <c:pt idx="0">
                        <c:v>Liquidität ohne Darlehensaufnahme</c:v>
                      </c:pt>
                    </c:strCache>
                  </c:strRef>
                </c:tx>
                <c:spPr>
                  <a:solidFill>
                    <a:schemeClr val="accent2"/>
                  </a:solidFill>
                  <a:ln>
                    <a:noFill/>
                  </a:ln>
                  <a:effectLst/>
                </c:spPr>
                <c:invertIfNegative val="0"/>
                <c:cat>
                  <c:numRef>
                    <c:extLst>
                      <c:ext uri="{02D57815-91ED-43cb-92C2-25804820EDAC}">
                        <c15:formulaRef>
                          <c15:sqref>'Liquidität und Verschuldung'!$B$3:$O$3</c15:sqref>
                        </c15:formulaRef>
                      </c:ext>
                    </c:extLst>
                    <c:numCache>
                      <c:formatCode>General</c:formatCode>
                      <c:ptCount val="14"/>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numCache>
                  </c:numRef>
                </c:cat>
                <c:val>
                  <c:numRef>
                    <c:extLst>
                      <c:ext uri="{02D57815-91ED-43cb-92C2-25804820EDAC}">
                        <c15:formulaRef>
                          <c15:sqref>'Liquidität und Verschuldung'!$B$9:$F$9</c15:sqref>
                        </c15:formulaRef>
                      </c:ext>
                    </c:extLst>
                    <c:numCache>
                      <c:formatCode>#,##0_ ;[Red]\-#,##0\ </c:formatCode>
                      <c:ptCount val="5"/>
                      <c:pt idx="0">
                        <c:v>5491384.0400000028</c:v>
                      </c:pt>
                      <c:pt idx="1">
                        <c:v>4588184.3200000022</c:v>
                      </c:pt>
                      <c:pt idx="2">
                        <c:v>4211412.4600000046</c:v>
                      </c:pt>
                      <c:pt idx="3">
                        <c:v>-4400512.9699999969</c:v>
                      </c:pt>
                      <c:pt idx="4">
                        <c:v>-8268512.9699999969</c:v>
                      </c:pt>
                    </c:numCache>
                  </c:numRef>
                </c:val>
                <c:extLst>
                  <c:ext xmlns:c16="http://schemas.microsoft.com/office/drawing/2014/chart" uri="{C3380CC4-5D6E-409C-BE32-E72D297353CC}">
                    <c16:uniqueId val="{00000003-5CC0-4048-88D8-BE1D7F13E146}"/>
                  </c:ext>
                </c:extLst>
              </c15:ser>
            </c15:filteredBarSeries>
          </c:ext>
        </c:extLst>
      </c:barChart>
      <c:catAx>
        <c:axId val="80541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805419768"/>
        <c:crosses val="autoZero"/>
        <c:auto val="1"/>
        <c:lblAlgn val="ctr"/>
        <c:lblOffset val="100"/>
        <c:noMultiLvlLbl val="0"/>
      </c:catAx>
      <c:valAx>
        <c:axId val="805419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80541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66416874473336"/>
          <c:y val="4.1623791714958239E-2"/>
          <c:w val="0.86322867660118108"/>
          <c:h val="0.80599667833630051"/>
        </c:manualLayout>
      </c:layout>
      <c:barChart>
        <c:barDir val="col"/>
        <c:grouping val="clustered"/>
        <c:varyColors val="0"/>
        <c:ser>
          <c:idx val="2"/>
          <c:order val="1"/>
          <c:tx>
            <c:strRef>
              <c:f>'Liquidität und Verschuldung'!$A$5</c:f>
              <c:strCache>
                <c:ptCount val="1"/>
                <c:pt idx="0">
                  <c:v>Neuaufnahme Darlehen</c:v>
                </c:pt>
              </c:strCache>
            </c:strRef>
          </c:tx>
          <c:spPr>
            <a:solidFill>
              <a:schemeClr val="accent3"/>
            </a:solidFill>
            <a:ln>
              <a:noFill/>
            </a:ln>
            <a:effectLst/>
          </c:spPr>
          <c:invertIfNegative val="0"/>
          <c:cat>
            <c:numRef>
              <c:f>'Liquidität und Verschuldung'!$B$3:$P$3</c:f>
              <c:numCache>
                <c:formatCode>General</c:formatCode>
                <c:ptCount val="15"/>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numCache>
            </c:numRef>
          </c:cat>
          <c:val>
            <c:numRef>
              <c:f>'Liquidität und Verschuldung'!$B$5:$P$5</c:f>
              <c:numCache>
                <c:formatCode>#,##0_ ;[Red]\-#,##0\ </c:formatCode>
                <c:ptCount val="15"/>
                <c:pt idx="0">
                  <c:v>0</c:v>
                </c:pt>
                <c:pt idx="1">
                  <c:v>0</c:v>
                </c:pt>
                <c:pt idx="2">
                  <c:v>0</c:v>
                </c:pt>
                <c:pt idx="3">
                  <c:v>5000000</c:v>
                </c:pt>
                <c:pt idx="4">
                  <c:v>4100000</c:v>
                </c:pt>
                <c:pt idx="5">
                  <c:v>0</c:v>
                </c:pt>
                <c:pt idx="6">
                  <c:v>4000000</c:v>
                </c:pt>
                <c:pt idx="7">
                  <c:v>1700000</c:v>
                </c:pt>
                <c:pt idx="8">
                  <c:v>2500000</c:v>
                </c:pt>
                <c:pt idx="9">
                  <c:v>3700000</c:v>
                </c:pt>
                <c:pt idx="10">
                  <c:v>0</c:v>
                </c:pt>
                <c:pt idx="11">
                  <c:v>0</c:v>
                </c:pt>
                <c:pt idx="12">
                  <c:v>0</c:v>
                </c:pt>
                <c:pt idx="13">
                  <c:v>0</c:v>
                </c:pt>
                <c:pt idx="14">
                  <c:v>0</c:v>
                </c:pt>
              </c:numCache>
            </c:numRef>
          </c:val>
          <c:extLst>
            <c:ext xmlns:c16="http://schemas.microsoft.com/office/drawing/2014/chart" uri="{C3380CC4-5D6E-409C-BE32-E72D297353CC}">
              <c16:uniqueId val="{00000000-25AA-4FA4-9BC8-6CA7C425B473}"/>
            </c:ext>
          </c:extLst>
        </c:ser>
        <c:ser>
          <c:idx val="3"/>
          <c:order val="2"/>
          <c:tx>
            <c:strRef>
              <c:f>'Liquidität und Verschuldung'!$A$6</c:f>
              <c:strCache>
                <c:ptCount val="1"/>
                <c:pt idx="0">
                  <c:v>Gesamtstand Darlehen nach Neuaufnahme</c:v>
                </c:pt>
              </c:strCache>
            </c:strRef>
          </c:tx>
          <c:spPr>
            <a:solidFill>
              <a:srgbClr val="FF5050">
                <a:alpha val="80000"/>
              </a:srgbClr>
            </a:solidFill>
            <a:ln>
              <a:noFill/>
            </a:ln>
            <a:effectLst/>
          </c:spPr>
          <c:invertIfNegative val="0"/>
          <c:cat>
            <c:numRef>
              <c:f>'Liquidität und Verschuldung'!$B$3:$P$3</c:f>
              <c:numCache>
                <c:formatCode>General</c:formatCode>
                <c:ptCount val="15"/>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numCache>
            </c:numRef>
          </c:cat>
          <c:val>
            <c:numRef>
              <c:f>'Liquidität und Verschuldung'!$B$6:$P$6</c:f>
              <c:numCache>
                <c:formatCode>#,##0_ ;[Red]\-#,##0\ </c:formatCode>
                <c:ptCount val="15"/>
                <c:pt idx="0">
                  <c:v>2361483.8240580573</c:v>
                </c:pt>
                <c:pt idx="1">
                  <c:v>2204763.598206942</c:v>
                </c:pt>
                <c:pt idx="2">
                  <c:v>2046676.8268367562</c:v>
                </c:pt>
                <c:pt idx="3">
                  <c:v>6906825.6065201629</c:v>
                </c:pt>
                <c:pt idx="4">
                  <c:v>10889220.817102958</c:v>
                </c:pt>
                <c:pt idx="5">
                  <c:v>10443124.656585185</c:v>
                </c:pt>
                <c:pt idx="6">
                  <c:v>13996451.725374959</c:v>
                </c:pt>
                <c:pt idx="7">
                  <c:v>15249188.3494469</c:v>
                </c:pt>
                <c:pt idx="8">
                  <c:v>17301320.53059309</c:v>
                </c:pt>
                <c:pt idx="9">
                  <c:v>20570824.211279821</c:v>
                </c:pt>
                <c:pt idx="10">
                  <c:v>20156216.239999991</c:v>
                </c:pt>
                <c:pt idx="11">
                  <c:v>19748600.27999999</c:v>
                </c:pt>
                <c:pt idx="12">
                  <c:v>19340984.319999989</c:v>
                </c:pt>
                <c:pt idx="13">
                  <c:v>18933368.359999992</c:v>
                </c:pt>
                <c:pt idx="14">
                  <c:v>18525752.399999991</c:v>
                </c:pt>
              </c:numCache>
            </c:numRef>
          </c:val>
          <c:extLst>
            <c:ext xmlns:c16="http://schemas.microsoft.com/office/drawing/2014/chart" uri="{C3380CC4-5D6E-409C-BE32-E72D297353CC}">
              <c16:uniqueId val="{00000001-25AA-4FA4-9BC8-6CA7C425B473}"/>
            </c:ext>
          </c:extLst>
        </c:ser>
        <c:ser>
          <c:idx val="0"/>
          <c:order val="3"/>
          <c:tx>
            <c:strRef>
              <c:f>'Liquidität und Verschuldung'!$A$8</c:f>
              <c:strCache>
                <c:ptCount val="1"/>
                <c:pt idx="0">
                  <c:v>Liquidität nach Neuaufnahme</c:v>
                </c:pt>
              </c:strCache>
            </c:strRef>
          </c:tx>
          <c:spPr>
            <a:solidFill>
              <a:schemeClr val="accent1"/>
            </a:solidFill>
            <a:ln>
              <a:noFill/>
            </a:ln>
            <a:effectLst/>
          </c:spPr>
          <c:invertIfNegative val="0"/>
          <c:cat>
            <c:numRef>
              <c:f>'Liquidität und Verschuldung'!$B$3:$P$3</c:f>
              <c:numCache>
                <c:formatCode>General</c:formatCode>
                <c:ptCount val="15"/>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numCache>
            </c:numRef>
          </c:cat>
          <c:val>
            <c:numRef>
              <c:f>'Liquidität und Verschuldung'!$B$8:$P$8</c:f>
              <c:numCache>
                <c:formatCode>#,##0_ ;[Red]\-#,##0\ </c:formatCode>
                <c:ptCount val="15"/>
                <c:pt idx="0">
                  <c:v>5491384.0400000028</c:v>
                </c:pt>
                <c:pt idx="1">
                  <c:v>4546913.3000000026</c:v>
                </c:pt>
                <c:pt idx="2">
                  <c:v>4269971.3700000029</c:v>
                </c:pt>
                <c:pt idx="3">
                  <c:v>4627877.66</c:v>
                </c:pt>
                <c:pt idx="4">
                  <c:v>4208554.5600000005</c:v>
                </c:pt>
                <c:pt idx="5">
                  <c:v>2443054.5600000005</c:v>
                </c:pt>
                <c:pt idx="6">
                  <c:v>635954.56000000052</c:v>
                </c:pt>
                <c:pt idx="7">
                  <c:v>693454.56000000052</c:v>
                </c:pt>
                <c:pt idx="8">
                  <c:v>502554.56000000052</c:v>
                </c:pt>
                <c:pt idx="9">
                  <c:v>644354.56000000052</c:v>
                </c:pt>
                <c:pt idx="10">
                  <c:v>916054.56000000052</c:v>
                </c:pt>
                <c:pt idx="11">
                  <c:v>1205154.5600000005</c:v>
                </c:pt>
                <c:pt idx="12">
                  <c:v>1805154.5600000005</c:v>
                </c:pt>
                <c:pt idx="13">
                  <c:v>2730254.5600000005</c:v>
                </c:pt>
                <c:pt idx="14">
                  <c:v>3794554.5600000005</c:v>
                </c:pt>
              </c:numCache>
            </c:numRef>
          </c:val>
          <c:extLst>
            <c:ext xmlns:c16="http://schemas.microsoft.com/office/drawing/2014/chart" uri="{C3380CC4-5D6E-409C-BE32-E72D297353CC}">
              <c16:uniqueId val="{00000002-25AA-4FA4-9BC8-6CA7C425B473}"/>
            </c:ext>
          </c:extLst>
        </c:ser>
        <c:dLbls>
          <c:showLegendKey val="0"/>
          <c:showVal val="0"/>
          <c:showCatName val="0"/>
          <c:showSerName val="0"/>
          <c:showPercent val="0"/>
          <c:showBubbleSize val="0"/>
        </c:dLbls>
        <c:gapWidth val="219"/>
        <c:overlap val="-27"/>
        <c:axId val="805416816"/>
        <c:axId val="805419768"/>
        <c:extLst>
          <c:ext xmlns:c15="http://schemas.microsoft.com/office/drawing/2012/chart" uri="{02D57815-91ED-43cb-92C2-25804820EDAC}">
            <c15:filteredBarSeries>
              <c15:ser>
                <c:idx val="1"/>
                <c:order val="0"/>
                <c:tx>
                  <c:strRef>
                    <c:extLst>
                      <c:ext uri="{02D57815-91ED-43cb-92C2-25804820EDAC}">
                        <c15:formulaRef>
                          <c15:sqref>'Liquidität und Verschuldung'!#REF!</c15:sqref>
                        </c15:formulaRef>
                      </c:ext>
                    </c:extLst>
                    <c:strCache>
                      <c:ptCount val="1"/>
                      <c:pt idx="0">
                        <c:v>#REF!</c:v>
                      </c:pt>
                    </c:strCache>
                  </c:strRef>
                </c:tx>
                <c:spPr>
                  <a:solidFill>
                    <a:schemeClr val="accent2"/>
                  </a:solidFill>
                  <a:ln>
                    <a:noFill/>
                  </a:ln>
                  <a:effectLst/>
                </c:spPr>
                <c:invertIfNegative val="0"/>
                <c:cat>
                  <c:numRef>
                    <c:extLst>
                      <c:ext uri="{02D57815-91ED-43cb-92C2-25804820EDAC}">
                        <c15:formulaRef>
                          <c15:sqref>'Liquidität und Verschuldung'!$B$3:$P$3</c15:sqref>
                        </c15:formulaRef>
                      </c:ext>
                    </c:extLst>
                    <c:numCache>
                      <c:formatCode>General</c:formatCode>
                      <c:ptCount val="15"/>
                      <c:pt idx="0">
                        <c:v>2020</c:v>
                      </c:pt>
                      <c:pt idx="1">
                        <c:v>2021</c:v>
                      </c:pt>
                      <c:pt idx="2">
                        <c:v>2022</c:v>
                      </c:pt>
                      <c:pt idx="3">
                        <c:v>2023</c:v>
                      </c:pt>
                      <c:pt idx="4">
                        <c:v>2024</c:v>
                      </c:pt>
                      <c:pt idx="5">
                        <c:v>2025</c:v>
                      </c:pt>
                      <c:pt idx="6">
                        <c:v>2026</c:v>
                      </c:pt>
                      <c:pt idx="7">
                        <c:v>2027</c:v>
                      </c:pt>
                      <c:pt idx="8">
                        <c:v>2028</c:v>
                      </c:pt>
                      <c:pt idx="9">
                        <c:v>2029</c:v>
                      </c:pt>
                      <c:pt idx="10">
                        <c:v>2030</c:v>
                      </c:pt>
                      <c:pt idx="11">
                        <c:v>2031</c:v>
                      </c:pt>
                      <c:pt idx="12">
                        <c:v>2032</c:v>
                      </c:pt>
                      <c:pt idx="13">
                        <c:v>2033</c:v>
                      </c:pt>
                      <c:pt idx="14">
                        <c:v>2034</c:v>
                      </c:pt>
                    </c:numCache>
                  </c:numRef>
                </c:cat>
                <c:val>
                  <c:numRef>
                    <c:extLst>
                      <c:ext uri="{02D57815-91ED-43cb-92C2-25804820EDAC}">
                        <c15:formulaRef>
                          <c15:sqref>'Liquidität und Verschuldung'!#REF!</c15:sqref>
                        </c15:formulaRef>
                      </c:ext>
                    </c:extLst>
                    <c:numCache>
                      <c:formatCode>General</c:formatCode>
                      <c:ptCount val="1"/>
                      <c:pt idx="0">
                        <c:v>1</c:v>
                      </c:pt>
                    </c:numCache>
                  </c:numRef>
                </c:val>
                <c:extLst>
                  <c:ext xmlns:c16="http://schemas.microsoft.com/office/drawing/2014/chart" uri="{C3380CC4-5D6E-409C-BE32-E72D297353CC}">
                    <c16:uniqueId val="{00000003-25AA-4FA4-9BC8-6CA7C425B473}"/>
                  </c:ext>
                </c:extLst>
              </c15:ser>
            </c15:filteredBarSeries>
          </c:ext>
        </c:extLst>
      </c:barChart>
      <c:catAx>
        <c:axId val="80541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805419768"/>
        <c:crosses val="autoZero"/>
        <c:auto val="1"/>
        <c:lblAlgn val="ctr"/>
        <c:lblOffset val="100"/>
        <c:noMultiLvlLbl val="0"/>
      </c:catAx>
      <c:valAx>
        <c:axId val="8054197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80541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C4A0BE4D-8D38-4EE4-801C-497F24A138E0}" type="presOf" srcId="{BD80255D-F597-4A35-A37A-97FB73BDE1D0}" destId="{7487DC22-ECDD-4164-A0D3-503B3A78060D}" srcOrd="0" destOrd="0" presId="urn:microsoft.com/office/officeart/2005/8/layout/chevron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1FA354A0-1EC4-4B98-B40B-876CF17A00AF}">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2017</a:t>
          </a:r>
        </a:p>
      </dgm:t>
    </dgm:pt>
    <dgm:pt modelId="{B897487C-B0DF-4145-A45E-D446A4B65257}" type="parTrans" cxnId="{BC9A4A84-0977-440D-9041-453EA08287B9}">
      <dgm:prSet/>
      <dgm:spPr/>
      <dgm:t>
        <a:bodyPr/>
        <a:lstStyle/>
        <a:p>
          <a:endParaRPr lang="de-DE"/>
        </a:p>
      </dgm:t>
    </dgm:pt>
    <dgm:pt modelId="{9BD752C0-9D7A-4466-8291-577471B5FDD2}" type="sibTrans" cxnId="{BC9A4A84-0977-440D-9041-453EA08287B9}">
      <dgm:prSet/>
      <dgm:spPr/>
      <dgm:t>
        <a:bodyPr/>
        <a:lstStyle/>
        <a:p>
          <a:endParaRPr lang="de-DE"/>
        </a:p>
      </dgm:t>
    </dgm:pt>
    <dgm:pt modelId="{CC9CFF60-9AE4-410F-BB58-82CAF00F51A1}">
      <dgm:prSet phldrT="[Text]" custT="1"/>
      <dgm:spPr>
        <a:solidFill>
          <a:srgbClr val="FF0000"/>
        </a:solidFill>
      </dgm:spPr>
      <dgm:t>
        <a:bodyPr/>
        <a:lstStyle/>
        <a:p>
          <a:r>
            <a:rPr lang="de-DE" sz="1200" b="0" dirty="0">
              <a:latin typeface="Arial" panose="020B0604020202020204" pitchFamily="34" charset="0"/>
              <a:cs typeface="Arial" panose="020B0604020202020204" pitchFamily="34" charset="0"/>
            </a:rPr>
            <a:t>19.12.</a:t>
          </a:r>
        </a:p>
      </dgm:t>
    </dgm:pt>
    <dgm:pt modelId="{2E791ED1-B295-4FD5-9D3C-84B24F9B3649}" type="parTrans" cxnId="{BEDB772D-6F4B-474E-9050-380D9BDE33EF}">
      <dgm:prSet/>
      <dgm:spPr/>
      <dgm:t>
        <a:bodyPr/>
        <a:lstStyle/>
        <a:p>
          <a:endParaRPr lang="de-DE"/>
        </a:p>
      </dgm:t>
    </dgm:pt>
    <dgm:pt modelId="{A0AED83E-1F23-4667-A0C5-E7B044990668}" type="sibTrans" cxnId="{BEDB772D-6F4B-474E-9050-380D9BDE33EF}">
      <dgm:prSet/>
      <dgm:spPr/>
      <dgm:t>
        <a:bodyPr/>
        <a:lstStyle/>
        <a:p>
          <a:endParaRPr lang="de-DE"/>
        </a:p>
      </dgm:t>
    </dgm:pt>
    <dgm:pt modelId="{FA7E190C-F6F1-4C4E-889F-8BC1D3D40C37}" type="pres">
      <dgm:prSet presAssocID="{10382D1A-7AF8-4A39-B566-0B847D59AC28}" presName="Name0" presStyleCnt="0">
        <dgm:presLayoutVars>
          <dgm:dir/>
          <dgm:animLvl val="lvl"/>
          <dgm:resizeHandles val="exact"/>
        </dgm:presLayoutVars>
      </dgm:prSet>
      <dgm:spPr/>
    </dgm:pt>
    <dgm:pt modelId="{8A56493A-8A8B-4085-9C3A-99000B2C872E}" type="pres">
      <dgm:prSet presAssocID="{1FA354A0-1EC4-4B98-B40B-876CF17A00AF}" presName="parTxOnly" presStyleLbl="node1" presStyleIdx="0" presStyleCnt="2">
        <dgm:presLayoutVars>
          <dgm:chMax val="0"/>
          <dgm:chPref val="0"/>
          <dgm:bulletEnabled val="1"/>
        </dgm:presLayoutVars>
      </dgm:prSet>
      <dgm:spPr/>
    </dgm:pt>
    <dgm:pt modelId="{593F10D8-C896-49DA-BB61-8ED09D4F430E}" type="pres">
      <dgm:prSet presAssocID="{9BD752C0-9D7A-4466-8291-577471B5FDD2}" presName="parTxOnlySpace" presStyleCnt="0"/>
      <dgm:spPr/>
    </dgm:pt>
    <dgm:pt modelId="{677A669C-D55D-463E-AD68-D41BBE0BF541}" type="pres">
      <dgm:prSet presAssocID="{CC9CFF60-9AE4-410F-BB58-82CAF00F51A1}" presName="parTxOnly" presStyleLbl="node1" presStyleIdx="1" presStyleCnt="2">
        <dgm:presLayoutVars>
          <dgm:chMax val="0"/>
          <dgm:chPref val="0"/>
          <dgm:bulletEnabled val="1"/>
        </dgm:presLayoutVars>
      </dgm:prSet>
      <dgm:spPr/>
    </dgm:pt>
  </dgm:ptLst>
  <dgm:cxnLst>
    <dgm:cxn modelId="{5C808327-C3A8-408D-AEC7-F603CF61AD5F}" type="presOf" srcId="{CC9CFF60-9AE4-410F-BB58-82CAF00F51A1}" destId="{677A669C-D55D-463E-AD68-D41BBE0BF541}" srcOrd="0" destOrd="0" presId="urn:microsoft.com/office/officeart/2005/8/layout/chevron1"/>
    <dgm:cxn modelId="{BEDB772D-6F4B-474E-9050-380D9BDE33EF}" srcId="{10382D1A-7AF8-4A39-B566-0B847D59AC28}" destId="{CC9CFF60-9AE4-410F-BB58-82CAF00F51A1}" srcOrd="1" destOrd="0" parTransId="{2E791ED1-B295-4FD5-9D3C-84B24F9B3649}" sibTransId="{A0AED83E-1F23-4667-A0C5-E7B044990668}"/>
    <dgm:cxn modelId="{BC9A4A84-0977-440D-9041-453EA08287B9}" srcId="{10382D1A-7AF8-4A39-B566-0B847D59AC28}" destId="{1FA354A0-1EC4-4B98-B40B-876CF17A00AF}" srcOrd="0" destOrd="0" parTransId="{B897487C-B0DF-4145-A45E-D446A4B65257}" sibTransId="{9BD752C0-9D7A-4466-8291-577471B5FDD2}"/>
    <dgm:cxn modelId="{30B95BA4-389B-4983-828C-07EB1183DB26}" type="presOf" srcId="{1FA354A0-1EC4-4B98-B40B-876CF17A00AF}" destId="{8A56493A-8A8B-4085-9C3A-99000B2C872E}" srcOrd="0" destOrd="0" presId="urn:microsoft.com/office/officeart/2005/8/layout/chevron1"/>
    <dgm:cxn modelId="{B5EC78C2-DC69-40FA-8F26-082CF6C82760}" type="presOf" srcId="{10382D1A-7AF8-4A39-B566-0B847D59AC28}" destId="{FA7E190C-F6F1-4C4E-889F-8BC1D3D40C37}" srcOrd="0" destOrd="0" presId="urn:microsoft.com/office/officeart/2005/8/layout/chevron1"/>
    <dgm:cxn modelId="{BAA98461-AC27-4509-96AE-947529F04552}" type="presParOf" srcId="{FA7E190C-F6F1-4C4E-889F-8BC1D3D40C37}" destId="{8A56493A-8A8B-4085-9C3A-99000B2C872E}" srcOrd="0" destOrd="0" presId="urn:microsoft.com/office/officeart/2005/8/layout/chevron1"/>
    <dgm:cxn modelId="{7342501B-64C7-4A83-9CF7-E4F234F56C82}" type="presParOf" srcId="{FA7E190C-F6F1-4C4E-889F-8BC1D3D40C37}" destId="{593F10D8-C896-49DA-BB61-8ED09D4F430E}" srcOrd="1" destOrd="0" presId="urn:microsoft.com/office/officeart/2005/8/layout/chevron1"/>
    <dgm:cxn modelId="{DBC2EF3B-0104-46EB-B9AC-414C3FF82597}" type="presParOf" srcId="{FA7E190C-F6F1-4C4E-889F-8BC1D3D40C37}" destId="{677A669C-D55D-463E-AD68-D41BBE0BF541}" srcOrd="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1FA354A0-1EC4-4B98-B40B-876CF17A00AF}">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2015</a:t>
          </a:r>
        </a:p>
      </dgm:t>
    </dgm:pt>
    <dgm:pt modelId="{B897487C-B0DF-4145-A45E-D446A4B65257}" type="parTrans" cxnId="{BC9A4A84-0977-440D-9041-453EA08287B9}">
      <dgm:prSet/>
      <dgm:spPr/>
      <dgm:t>
        <a:bodyPr/>
        <a:lstStyle/>
        <a:p>
          <a:endParaRPr lang="de-DE"/>
        </a:p>
      </dgm:t>
    </dgm:pt>
    <dgm:pt modelId="{9BD752C0-9D7A-4466-8291-577471B5FDD2}" type="sibTrans" cxnId="{BC9A4A84-0977-440D-9041-453EA08287B9}">
      <dgm:prSet/>
      <dgm:spPr/>
      <dgm:t>
        <a:bodyPr/>
        <a:lstStyle/>
        <a:p>
          <a:endParaRPr lang="de-DE"/>
        </a:p>
      </dgm:t>
    </dgm:pt>
    <dgm:pt modelId="{CC9CFF60-9AE4-410F-BB58-82CAF00F51A1}">
      <dgm:prSet phldrT="[Text]" custT="1"/>
      <dgm:spPr>
        <a:solidFill>
          <a:srgbClr val="FF0000"/>
        </a:solidFill>
      </dgm:spPr>
      <dgm:t>
        <a:bodyPr/>
        <a:lstStyle/>
        <a:p>
          <a:r>
            <a:rPr lang="de-DE" sz="1200" b="0" dirty="0">
              <a:latin typeface="Arial" panose="020B0604020202020204" pitchFamily="34" charset="0"/>
              <a:cs typeface="Arial" panose="020B0604020202020204" pitchFamily="34" charset="0"/>
            </a:rPr>
            <a:t>28.07.</a:t>
          </a:r>
        </a:p>
      </dgm:t>
    </dgm:pt>
    <dgm:pt modelId="{2E791ED1-B295-4FD5-9D3C-84B24F9B3649}" type="parTrans" cxnId="{BEDB772D-6F4B-474E-9050-380D9BDE33EF}">
      <dgm:prSet/>
      <dgm:spPr/>
      <dgm:t>
        <a:bodyPr/>
        <a:lstStyle/>
        <a:p>
          <a:endParaRPr lang="de-DE"/>
        </a:p>
      </dgm:t>
    </dgm:pt>
    <dgm:pt modelId="{A0AED83E-1F23-4667-A0C5-E7B044990668}" type="sibTrans" cxnId="{BEDB772D-6F4B-474E-9050-380D9BDE33EF}">
      <dgm:prSet/>
      <dgm:spPr/>
      <dgm:t>
        <a:bodyPr/>
        <a:lstStyle/>
        <a:p>
          <a:endParaRPr lang="de-DE"/>
        </a:p>
      </dgm:t>
    </dgm:pt>
    <dgm:pt modelId="{FA7E190C-F6F1-4C4E-889F-8BC1D3D40C37}" type="pres">
      <dgm:prSet presAssocID="{10382D1A-7AF8-4A39-B566-0B847D59AC28}" presName="Name0" presStyleCnt="0">
        <dgm:presLayoutVars>
          <dgm:dir/>
          <dgm:animLvl val="lvl"/>
          <dgm:resizeHandles val="exact"/>
        </dgm:presLayoutVars>
      </dgm:prSet>
      <dgm:spPr/>
    </dgm:pt>
    <dgm:pt modelId="{8A56493A-8A8B-4085-9C3A-99000B2C872E}" type="pres">
      <dgm:prSet presAssocID="{1FA354A0-1EC4-4B98-B40B-876CF17A00AF}" presName="parTxOnly" presStyleLbl="node1" presStyleIdx="0" presStyleCnt="2">
        <dgm:presLayoutVars>
          <dgm:chMax val="0"/>
          <dgm:chPref val="0"/>
          <dgm:bulletEnabled val="1"/>
        </dgm:presLayoutVars>
      </dgm:prSet>
      <dgm:spPr/>
    </dgm:pt>
    <dgm:pt modelId="{593F10D8-C896-49DA-BB61-8ED09D4F430E}" type="pres">
      <dgm:prSet presAssocID="{9BD752C0-9D7A-4466-8291-577471B5FDD2}" presName="parTxOnlySpace" presStyleCnt="0"/>
      <dgm:spPr/>
    </dgm:pt>
    <dgm:pt modelId="{677A669C-D55D-463E-AD68-D41BBE0BF541}" type="pres">
      <dgm:prSet presAssocID="{CC9CFF60-9AE4-410F-BB58-82CAF00F51A1}" presName="parTxOnly" presStyleLbl="node1" presStyleIdx="1" presStyleCnt="2">
        <dgm:presLayoutVars>
          <dgm:chMax val="0"/>
          <dgm:chPref val="0"/>
          <dgm:bulletEnabled val="1"/>
        </dgm:presLayoutVars>
      </dgm:prSet>
      <dgm:spPr/>
    </dgm:pt>
  </dgm:ptLst>
  <dgm:cxnLst>
    <dgm:cxn modelId="{5C808327-C3A8-408D-AEC7-F603CF61AD5F}" type="presOf" srcId="{CC9CFF60-9AE4-410F-BB58-82CAF00F51A1}" destId="{677A669C-D55D-463E-AD68-D41BBE0BF541}" srcOrd="0" destOrd="0" presId="urn:microsoft.com/office/officeart/2005/8/layout/chevron1"/>
    <dgm:cxn modelId="{BEDB772D-6F4B-474E-9050-380D9BDE33EF}" srcId="{10382D1A-7AF8-4A39-B566-0B847D59AC28}" destId="{CC9CFF60-9AE4-410F-BB58-82CAF00F51A1}" srcOrd="1" destOrd="0" parTransId="{2E791ED1-B295-4FD5-9D3C-84B24F9B3649}" sibTransId="{A0AED83E-1F23-4667-A0C5-E7B044990668}"/>
    <dgm:cxn modelId="{BC9A4A84-0977-440D-9041-453EA08287B9}" srcId="{10382D1A-7AF8-4A39-B566-0B847D59AC28}" destId="{1FA354A0-1EC4-4B98-B40B-876CF17A00AF}" srcOrd="0" destOrd="0" parTransId="{B897487C-B0DF-4145-A45E-D446A4B65257}" sibTransId="{9BD752C0-9D7A-4466-8291-577471B5FDD2}"/>
    <dgm:cxn modelId="{30B95BA4-389B-4983-828C-07EB1183DB26}" type="presOf" srcId="{1FA354A0-1EC4-4B98-B40B-876CF17A00AF}" destId="{8A56493A-8A8B-4085-9C3A-99000B2C872E}" srcOrd="0" destOrd="0" presId="urn:microsoft.com/office/officeart/2005/8/layout/chevron1"/>
    <dgm:cxn modelId="{B5EC78C2-DC69-40FA-8F26-082CF6C82760}" type="presOf" srcId="{10382D1A-7AF8-4A39-B566-0B847D59AC28}" destId="{FA7E190C-F6F1-4C4E-889F-8BC1D3D40C37}" srcOrd="0" destOrd="0" presId="urn:microsoft.com/office/officeart/2005/8/layout/chevron1"/>
    <dgm:cxn modelId="{BAA98461-AC27-4509-96AE-947529F04552}" type="presParOf" srcId="{FA7E190C-F6F1-4C4E-889F-8BC1D3D40C37}" destId="{8A56493A-8A8B-4085-9C3A-99000B2C872E}" srcOrd="0" destOrd="0" presId="urn:microsoft.com/office/officeart/2005/8/layout/chevron1"/>
    <dgm:cxn modelId="{7342501B-64C7-4A83-9CF7-E4F234F56C82}" type="presParOf" srcId="{FA7E190C-F6F1-4C4E-889F-8BC1D3D40C37}" destId="{593F10D8-C896-49DA-BB61-8ED09D4F430E}" srcOrd="1" destOrd="0" presId="urn:microsoft.com/office/officeart/2005/8/layout/chevron1"/>
    <dgm:cxn modelId="{DBC2EF3B-0104-46EB-B9AC-414C3FF82597}" type="presParOf" srcId="{FA7E190C-F6F1-4C4E-889F-8BC1D3D40C37}" destId="{677A669C-D55D-463E-AD68-D41BBE0BF541}" srcOrd="2"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1FA354A0-1EC4-4B98-B40B-876CF17A00AF}">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2019</a:t>
          </a:r>
        </a:p>
      </dgm:t>
    </dgm:pt>
    <dgm:pt modelId="{B897487C-B0DF-4145-A45E-D446A4B65257}" type="parTrans" cxnId="{BC9A4A84-0977-440D-9041-453EA08287B9}">
      <dgm:prSet/>
      <dgm:spPr/>
      <dgm:t>
        <a:bodyPr/>
        <a:lstStyle/>
        <a:p>
          <a:endParaRPr lang="de-DE"/>
        </a:p>
      </dgm:t>
    </dgm:pt>
    <dgm:pt modelId="{9BD752C0-9D7A-4466-8291-577471B5FDD2}" type="sibTrans" cxnId="{BC9A4A84-0977-440D-9041-453EA08287B9}">
      <dgm:prSet/>
      <dgm:spPr/>
      <dgm:t>
        <a:bodyPr/>
        <a:lstStyle/>
        <a:p>
          <a:endParaRPr lang="de-DE"/>
        </a:p>
      </dgm:t>
    </dgm:pt>
    <dgm:pt modelId="{FA7E190C-F6F1-4C4E-889F-8BC1D3D40C37}" type="pres">
      <dgm:prSet presAssocID="{10382D1A-7AF8-4A39-B566-0B847D59AC28}" presName="Name0" presStyleCnt="0">
        <dgm:presLayoutVars>
          <dgm:dir/>
          <dgm:animLvl val="lvl"/>
          <dgm:resizeHandles val="exact"/>
        </dgm:presLayoutVars>
      </dgm:prSet>
      <dgm:spPr/>
    </dgm:pt>
    <dgm:pt modelId="{8A56493A-8A8B-4085-9C3A-99000B2C872E}" type="pres">
      <dgm:prSet presAssocID="{1FA354A0-1EC4-4B98-B40B-876CF17A00AF}" presName="parTxOnly" presStyleLbl="node1" presStyleIdx="0" presStyleCnt="1">
        <dgm:presLayoutVars>
          <dgm:chMax val="0"/>
          <dgm:chPref val="0"/>
          <dgm:bulletEnabled val="1"/>
        </dgm:presLayoutVars>
      </dgm:prSet>
      <dgm:spPr/>
    </dgm:pt>
  </dgm:ptLst>
  <dgm:cxnLst>
    <dgm:cxn modelId="{BC9A4A84-0977-440D-9041-453EA08287B9}" srcId="{10382D1A-7AF8-4A39-B566-0B847D59AC28}" destId="{1FA354A0-1EC4-4B98-B40B-876CF17A00AF}" srcOrd="0" destOrd="0" parTransId="{B897487C-B0DF-4145-A45E-D446A4B65257}" sibTransId="{9BD752C0-9D7A-4466-8291-577471B5FDD2}"/>
    <dgm:cxn modelId="{30B95BA4-389B-4983-828C-07EB1183DB26}" type="presOf" srcId="{1FA354A0-1EC4-4B98-B40B-876CF17A00AF}" destId="{8A56493A-8A8B-4085-9C3A-99000B2C872E}" srcOrd="0" destOrd="0" presId="urn:microsoft.com/office/officeart/2005/8/layout/chevron1"/>
    <dgm:cxn modelId="{B5EC78C2-DC69-40FA-8F26-082CF6C82760}" type="presOf" srcId="{10382D1A-7AF8-4A39-B566-0B847D59AC28}" destId="{FA7E190C-F6F1-4C4E-889F-8BC1D3D40C37}" srcOrd="0" destOrd="0" presId="urn:microsoft.com/office/officeart/2005/8/layout/chevron1"/>
    <dgm:cxn modelId="{BAA98461-AC27-4509-96AE-947529F04552}" type="presParOf" srcId="{FA7E190C-F6F1-4C4E-889F-8BC1D3D40C37}" destId="{8A56493A-8A8B-4085-9C3A-99000B2C872E}" srcOrd="0" destOrd="0" presId="urn:microsoft.com/office/officeart/2005/8/layout/chevron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1FA354A0-1EC4-4B98-B40B-876CF17A00AF}">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2020</a:t>
          </a:r>
        </a:p>
      </dgm:t>
    </dgm:pt>
    <dgm:pt modelId="{B897487C-B0DF-4145-A45E-D446A4B65257}" type="parTrans" cxnId="{BC9A4A84-0977-440D-9041-453EA08287B9}">
      <dgm:prSet/>
      <dgm:spPr/>
      <dgm:t>
        <a:bodyPr/>
        <a:lstStyle/>
        <a:p>
          <a:endParaRPr lang="de-DE"/>
        </a:p>
      </dgm:t>
    </dgm:pt>
    <dgm:pt modelId="{9BD752C0-9D7A-4466-8291-577471B5FDD2}" type="sibTrans" cxnId="{BC9A4A84-0977-440D-9041-453EA08287B9}">
      <dgm:prSet/>
      <dgm:spPr/>
      <dgm:t>
        <a:bodyPr/>
        <a:lstStyle/>
        <a:p>
          <a:endParaRPr lang="de-DE"/>
        </a:p>
      </dgm:t>
    </dgm:pt>
    <dgm:pt modelId="{09AC3F92-AFC4-4914-8C1F-4EBA275509FC}">
      <dgm:prSet phldrT="[Text]" custT="1"/>
      <dgm:spPr>
        <a:solidFill>
          <a:srgbClr val="FF0000"/>
        </a:solidFill>
      </dgm:spPr>
      <dgm:t>
        <a:bodyPr/>
        <a:lstStyle/>
        <a:p>
          <a:r>
            <a:rPr lang="de-DE" sz="1200" b="0" dirty="0">
              <a:latin typeface="Arial" panose="020B0604020202020204" pitchFamily="34" charset="0"/>
              <a:cs typeface="Arial" panose="020B0604020202020204" pitchFamily="34" charset="0"/>
            </a:rPr>
            <a:t>22.09.</a:t>
          </a:r>
        </a:p>
      </dgm:t>
    </dgm:pt>
    <dgm:pt modelId="{D8756F87-31DF-498B-8D99-8E0D6EC523F7}" type="parTrans" cxnId="{643CAF6E-B582-43C4-A8AC-17FC1F50E10E}">
      <dgm:prSet/>
      <dgm:spPr/>
      <dgm:t>
        <a:bodyPr/>
        <a:lstStyle/>
        <a:p>
          <a:endParaRPr lang="de-DE"/>
        </a:p>
      </dgm:t>
    </dgm:pt>
    <dgm:pt modelId="{AC0D6ACF-309D-4DD9-B527-D0377E18CB6A}" type="sibTrans" cxnId="{643CAF6E-B582-43C4-A8AC-17FC1F50E10E}">
      <dgm:prSet/>
      <dgm:spPr/>
      <dgm:t>
        <a:bodyPr/>
        <a:lstStyle/>
        <a:p>
          <a:endParaRPr lang="de-DE"/>
        </a:p>
      </dgm:t>
    </dgm:pt>
    <dgm:pt modelId="{C3396E2A-7E5C-4240-A14E-12C1FF6015EB}">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2021</a:t>
          </a:r>
        </a:p>
      </dgm:t>
    </dgm:pt>
    <dgm:pt modelId="{6BC8ABE3-C46F-45E0-B214-8D068AD276E4}" type="parTrans" cxnId="{691CFD8D-6592-4192-941C-A07F4CA62409}">
      <dgm:prSet/>
      <dgm:spPr/>
      <dgm:t>
        <a:bodyPr/>
        <a:lstStyle/>
        <a:p>
          <a:endParaRPr lang="de-DE"/>
        </a:p>
      </dgm:t>
    </dgm:pt>
    <dgm:pt modelId="{CF90E639-DEE0-4A7B-99A9-39E03065EC94}" type="sibTrans" cxnId="{691CFD8D-6592-4192-941C-A07F4CA62409}">
      <dgm:prSet/>
      <dgm:spPr/>
      <dgm:t>
        <a:bodyPr/>
        <a:lstStyle/>
        <a:p>
          <a:endParaRPr lang="de-DE"/>
        </a:p>
      </dgm:t>
    </dgm:pt>
    <dgm:pt modelId="{FA7E190C-F6F1-4C4E-889F-8BC1D3D40C37}" type="pres">
      <dgm:prSet presAssocID="{10382D1A-7AF8-4A39-B566-0B847D59AC28}" presName="Name0" presStyleCnt="0">
        <dgm:presLayoutVars>
          <dgm:dir/>
          <dgm:animLvl val="lvl"/>
          <dgm:resizeHandles val="exact"/>
        </dgm:presLayoutVars>
      </dgm:prSet>
      <dgm:spPr/>
    </dgm:pt>
    <dgm:pt modelId="{8A56493A-8A8B-4085-9C3A-99000B2C872E}" type="pres">
      <dgm:prSet presAssocID="{1FA354A0-1EC4-4B98-B40B-876CF17A00AF}" presName="parTxOnly" presStyleLbl="node1" presStyleIdx="0" presStyleCnt="3">
        <dgm:presLayoutVars>
          <dgm:chMax val="0"/>
          <dgm:chPref val="0"/>
          <dgm:bulletEnabled val="1"/>
        </dgm:presLayoutVars>
      </dgm:prSet>
      <dgm:spPr/>
    </dgm:pt>
    <dgm:pt modelId="{7433F82A-0325-407C-A9FA-54115D867277}" type="pres">
      <dgm:prSet presAssocID="{9BD752C0-9D7A-4466-8291-577471B5FDD2}" presName="parTxOnlySpace" presStyleCnt="0"/>
      <dgm:spPr/>
    </dgm:pt>
    <dgm:pt modelId="{2F47F379-C2A6-48E6-8B4F-148D364D1A67}" type="pres">
      <dgm:prSet presAssocID="{09AC3F92-AFC4-4914-8C1F-4EBA275509FC}" presName="parTxOnly" presStyleLbl="node1" presStyleIdx="1" presStyleCnt="3">
        <dgm:presLayoutVars>
          <dgm:chMax val="0"/>
          <dgm:chPref val="0"/>
          <dgm:bulletEnabled val="1"/>
        </dgm:presLayoutVars>
      </dgm:prSet>
      <dgm:spPr/>
    </dgm:pt>
    <dgm:pt modelId="{F804F9E4-F494-435A-8433-06A1B42F3DEE}" type="pres">
      <dgm:prSet presAssocID="{AC0D6ACF-309D-4DD9-B527-D0377E18CB6A}" presName="parTxOnlySpace" presStyleCnt="0"/>
      <dgm:spPr/>
    </dgm:pt>
    <dgm:pt modelId="{44896A07-A6CE-4F2F-83C8-61D9C5A7308F}" type="pres">
      <dgm:prSet presAssocID="{C3396E2A-7E5C-4240-A14E-12C1FF6015EB}" presName="parTxOnly" presStyleLbl="node1" presStyleIdx="2" presStyleCnt="3">
        <dgm:presLayoutVars>
          <dgm:chMax val="0"/>
          <dgm:chPref val="0"/>
          <dgm:bulletEnabled val="1"/>
        </dgm:presLayoutVars>
      </dgm:prSet>
      <dgm:spPr/>
    </dgm:pt>
  </dgm:ptLst>
  <dgm:cxnLst>
    <dgm:cxn modelId="{F6BC5563-73BE-447D-A52C-784177C09131}" type="presOf" srcId="{09AC3F92-AFC4-4914-8C1F-4EBA275509FC}" destId="{2F47F379-C2A6-48E6-8B4F-148D364D1A67}" srcOrd="0" destOrd="0" presId="urn:microsoft.com/office/officeart/2005/8/layout/chevron1"/>
    <dgm:cxn modelId="{643CAF6E-B582-43C4-A8AC-17FC1F50E10E}" srcId="{10382D1A-7AF8-4A39-B566-0B847D59AC28}" destId="{09AC3F92-AFC4-4914-8C1F-4EBA275509FC}" srcOrd="1" destOrd="0" parTransId="{D8756F87-31DF-498B-8D99-8E0D6EC523F7}" sibTransId="{AC0D6ACF-309D-4DD9-B527-D0377E18CB6A}"/>
    <dgm:cxn modelId="{4A267575-EE43-43A6-BF31-491ACD53519B}" type="presOf" srcId="{C3396E2A-7E5C-4240-A14E-12C1FF6015EB}" destId="{44896A07-A6CE-4F2F-83C8-61D9C5A7308F}" srcOrd="0" destOrd="0" presId="urn:microsoft.com/office/officeart/2005/8/layout/chevron1"/>
    <dgm:cxn modelId="{BC9A4A84-0977-440D-9041-453EA08287B9}" srcId="{10382D1A-7AF8-4A39-B566-0B847D59AC28}" destId="{1FA354A0-1EC4-4B98-B40B-876CF17A00AF}" srcOrd="0" destOrd="0" parTransId="{B897487C-B0DF-4145-A45E-D446A4B65257}" sibTransId="{9BD752C0-9D7A-4466-8291-577471B5FDD2}"/>
    <dgm:cxn modelId="{691CFD8D-6592-4192-941C-A07F4CA62409}" srcId="{10382D1A-7AF8-4A39-B566-0B847D59AC28}" destId="{C3396E2A-7E5C-4240-A14E-12C1FF6015EB}" srcOrd="2" destOrd="0" parTransId="{6BC8ABE3-C46F-45E0-B214-8D068AD276E4}" sibTransId="{CF90E639-DEE0-4A7B-99A9-39E03065EC94}"/>
    <dgm:cxn modelId="{30B95BA4-389B-4983-828C-07EB1183DB26}" type="presOf" srcId="{1FA354A0-1EC4-4B98-B40B-876CF17A00AF}" destId="{8A56493A-8A8B-4085-9C3A-99000B2C872E}" srcOrd="0" destOrd="0" presId="urn:microsoft.com/office/officeart/2005/8/layout/chevron1"/>
    <dgm:cxn modelId="{B5EC78C2-DC69-40FA-8F26-082CF6C82760}" type="presOf" srcId="{10382D1A-7AF8-4A39-B566-0B847D59AC28}" destId="{FA7E190C-F6F1-4C4E-889F-8BC1D3D40C37}" srcOrd="0" destOrd="0" presId="urn:microsoft.com/office/officeart/2005/8/layout/chevron1"/>
    <dgm:cxn modelId="{BAA98461-AC27-4509-96AE-947529F04552}" type="presParOf" srcId="{FA7E190C-F6F1-4C4E-889F-8BC1D3D40C37}" destId="{8A56493A-8A8B-4085-9C3A-99000B2C872E}" srcOrd="0" destOrd="0" presId="urn:microsoft.com/office/officeart/2005/8/layout/chevron1"/>
    <dgm:cxn modelId="{C23B7F2C-AFD9-441A-AE05-073329C12A50}" type="presParOf" srcId="{FA7E190C-F6F1-4C4E-889F-8BC1D3D40C37}" destId="{7433F82A-0325-407C-A9FA-54115D867277}" srcOrd="1" destOrd="0" presId="urn:microsoft.com/office/officeart/2005/8/layout/chevron1"/>
    <dgm:cxn modelId="{2983E1A7-266A-4C88-80BD-4947E0BBF840}" type="presParOf" srcId="{FA7E190C-F6F1-4C4E-889F-8BC1D3D40C37}" destId="{2F47F379-C2A6-48E6-8B4F-148D364D1A67}" srcOrd="2" destOrd="0" presId="urn:microsoft.com/office/officeart/2005/8/layout/chevron1"/>
    <dgm:cxn modelId="{0DE89CC8-C248-4978-BE77-ACE40C7C9082}" type="presParOf" srcId="{FA7E190C-F6F1-4C4E-889F-8BC1D3D40C37}" destId="{F804F9E4-F494-435A-8433-06A1B42F3DEE}" srcOrd="3" destOrd="0" presId="urn:microsoft.com/office/officeart/2005/8/layout/chevron1"/>
    <dgm:cxn modelId="{217B9679-9455-4427-9164-DF2CFD7B6E43}" type="presParOf" srcId="{FA7E190C-F6F1-4C4E-889F-8BC1D3D40C37}" destId="{44896A07-A6CE-4F2F-83C8-61D9C5A7308F}" srcOrd="4" destOrd="0" presId="urn:microsoft.com/office/officeart/2005/8/layout/chevron1"/>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1FA354A0-1EC4-4B98-B40B-876CF17A00AF}">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2018</a:t>
          </a:r>
        </a:p>
      </dgm:t>
    </dgm:pt>
    <dgm:pt modelId="{B897487C-B0DF-4145-A45E-D446A4B65257}" type="parTrans" cxnId="{BC9A4A84-0977-440D-9041-453EA08287B9}">
      <dgm:prSet/>
      <dgm:spPr/>
      <dgm:t>
        <a:bodyPr/>
        <a:lstStyle/>
        <a:p>
          <a:endParaRPr lang="de-DE"/>
        </a:p>
      </dgm:t>
    </dgm:pt>
    <dgm:pt modelId="{9BD752C0-9D7A-4466-8291-577471B5FDD2}" type="sibTrans" cxnId="{BC9A4A84-0977-440D-9041-453EA08287B9}">
      <dgm:prSet/>
      <dgm:spPr/>
      <dgm:t>
        <a:bodyPr/>
        <a:lstStyle/>
        <a:p>
          <a:endParaRPr lang="de-DE"/>
        </a:p>
      </dgm:t>
    </dgm:pt>
    <dgm:pt modelId="{CC9CFF60-9AE4-410F-BB58-82CAF00F51A1}">
      <dgm:prSet phldrT="[Text]" custT="1"/>
      <dgm:spPr>
        <a:solidFill>
          <a:srgbClr val="FF0000"/>
        </a:solidFill>
      </dgm:spPr>
      <dgm:t>
        <a:bodyPr/>
        <a:lstStyle/>
        <a:p>
          <a:r>
            <a:rPr lang="de-DE" sz="1200" b="0" dirty="0">
              <a:latin typeface="Arial" panose="020B0604020202020204" pitchFamily="34" charset="0"/>
              <a:cs typeface="Arial" panose="020B0604020202020204" pitchFamily="34" charset="0"/>
            </a:rPr>
            <a:t>20.11.</a:t>
          </a:r>
        </a:p>
      </dgm:t>
    </dgm:pt>
    <dgm:pt modelId="{2E791ED1-B295-4FD5-9D3C-84B24F9B3649}" type="parTrans" cxnId="{BEDB772D-6F4B-474E-9050-380D9BDE33EF}">
      <dgm:prSet/>
      <dgm:spPr/>
      <dgm:t>
        <a:bodyPr/>
        <a:lstStyle/>
        <a:p>
          <a:endParaRPr lang="de-DE"/>
        </a:p>
      </dgm:t>
    </dgm:pt>
    <dgm:pt modelId="{A0AED83E-1F23-4667-A0C5-E7B044990668}" type="sibTrans" cxnId="{BEDB772D-6F4B-474E-9050-380D9BDE33EF}">
      <dgm:prSet/>
      <dgm:spPr/>
      <dgm:t>
        <a:bodyPr/>
        <a:lstStyle/>
        <a:p>
          <a:endParaRPr lang="de-DE"/>
        </a:p>
      </dgm:t>
    </dgm:pt>
    <dgm:pt modelId="{FA7E190C-F6F1-4C4E-889F-8BC1D3D40C37}" type="pres">
      <dgm:prSet presAssocID="{10382D1A-7AF8-4A39-B566-0B847D59AC28}" presName="Name0" presStyleCnt="0">
        <dgm:presLayoutVars>
          <dgm:dir/>
          <dgm:animLvl val="lvl"/>
          <dgm:resizeHandles val="exact"/>
        </dgm:presLayoutVars>
      </dgm:prSet>
      <dgm:spPr/>
    </dgm:pt>
    <dgm:pt modelId="{8A56493A-8A8B-4085-9C3A-99000B2C872E}" type="pres">
      <dgm:prSet presAssocID="{1FA354A0-1EC4-4B98-B40B-876CF17A00AF}" presName="parTxOnly" presStyleLbl="node1" presStyleIdx="0" presStyleCnt="2">
        <dgm:presLayoutVars>
          <dgm:chMax val="0"/>
          <dgm:chPref val="0"/>
          <dgm:bulletEnabled val="1"/>
        </dgm:presLayoutVars>
      </dgm:prSet>
      <dgm:spPr/>
    </dgm:pt>
    <dgm:pt modelId="{593F10D8-C896-49DA-BB61-8ED09D4F430E}" type="pres">
      <dgm:prSet presAssocID="{9BD752C0-9D7A-4466-8291-577471B5FDD2}" presName="parTxOnlySpace" presStyleCnt="0"/>
      <dgm:spPr/>
    </dgm:pt>
    <dgm:pt modelId="{677A669C-D55D-463E-AD68-D41BBE0BF541}" type="pres">
      <dgm:prSet presAssocID="{CC9CFF60-9AE4-410F-BB58-82CAF00F51A1}" presName="parTxOnly" presStyleLbl="node1" presStyleIdx="1" presStyleCnt="2">
        <dgm:presLayoutVars>
          <dgm:chMax val="0"/>
          <dgm:chPref val="0"/>
          <dgm:bulletEnabled val="1"/>
        </dgm:presLayoutVars>
      </dgm:prSet>
      <dgm:spPr/>
    </dgm:pt>
  </dgm:ptLst>
  <dgm:cxnLst>
    <dgm:cxn modelId="{5C808327-C3A8-408D-AEC7-F603CF61AD5F}" type="presOf" srcId="{CC9CFF60-9AE4-410F-BB58-82CAF00F51A1}" destId="{677A669C-D55D-463E-AD68-D41BBE0BF541}" srcOrd="0" destOrd="0" presId="urn:microsoft.com/office/officeart/2005/8/layout/chevron1"/>
    <dgm:cxn modelId="{BEDB772D-6F4B-474E-9050-380D9BDE33EF}" srcId="{10382D1A-7AF8-4A39-B566-0B847D59AC28}" destId="{CC9CFF60-9AE4-410F-BB58-82CAF00F51A1}" srcOrd="1" destOrd="0" parTransId="{2E791ED1-B295-4FD5-9D3C-84B24F9B3649}" sibTransId="{A0AED83E-1F23-4667-A0C5-E7B044990668}"/>
    <dgm:cxn modelId="{BC9A4A84-0977-440D-9041-453EA08287B9}" srcId="{10382D1A-7AF8-4A39-B566-0B847D59AC28}" destId="{1FA354A0-1EC4-4B98-B40B-876CF17A00AF}" srcOrd="0" destOrd="0" parTransId="{B897487C-B0DF-4145-A45E-D446A4B65257}" sibTransId="{9BD752C0-9D7A-4466-8291-577471B5FDD2}"/>
    <dgm:cxn modelId="{30B95BA4-389B-4983-828C-07EB1183DB26}" type="presOf" srcId="{1FA354A0-1EC4-4B98-B40B-876CF17A00AF}" destId="{8A56493A-8A8B-4085-9C3A-99000B2C872E}" srcOrd="0" destOrd="0" presId="urn:microsoft.com/office/officeart/2005/8/layout/chevron1"/>
    <dgm:cxn modelId="{B5EC78C2-DC69-40FA-8F26-082CF6C82760}" type="presOf" srcId="{10382D1A-7AF8-4A39-B566-0B847D59AC28}" destId="{FA7E190C-F6F1-4C4E-889F-8BC1D3D40C37}" srcOrd="0" destOrd="0" presId="urn:microsoft.com/office/officeart/2005/8/layout/chevron1"/>
    <dgm:cxn modelId="{BAA98461-AC27-4509-96AE-947529F04552}" type="presParOf" srcId="{FA7E190C-F6F1-4C4E-889F-8BC1D3D40C37}" destId="{8A56493A-8A8B-4085-9C3A-99000B2C872E}" srcOrd="0" destOrd="0" presId="urn:microsoft.com/office/officeart/2005/8/layout/chevron1"/>
    <dgm:cxn modelId="{7342501B-64C7-4A83-9CF7-E4F234F56C82}" type="presParOf" srcId="{FA7E190C-F6F1-4C4E-889F-8BC1D3D40C37}" destId="{593F10D8-C896-49DA-BB61-8ED09D4F430E}" srcOrd="1" destOrd="0" presId="urn:microsoft.com/office/officeart/2005/8/layout/chevron1"/>
    <dgm:cxn modelId="{DBC2EF3B-0104-46EB-B9AC-414C3FF82597}" type="presParOf" srcId="{FA7E190C-F6F1-4C4E-889F-8BC1D3D40C37}" destId="{677A669C-D55D-463E-AD68-D41BBE0BF541}" srcOrd="2" destOrd="0" presId="urn:microsoft.com/office/officeart/2005/8/layout/chevron1"/>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0299AFF-364F-475F-8535-D32E15C153D0}" type="doc">
      <dgm:prSet loTypeId="urn:microsoft.com/office/officeart/2005/8/layout/chevron1" loCatId="process" qsTypeId="urn:microsoft.com/office/officeart/2005/8/quickstyle/simple1" qsCatId="simple" csTypeId="urn:microsoft.com/office/officeart/2005/8/colors/accent1_2" csCatId="accent1" phldr="1"/>
      <dgm:spPr/>
    </dgm:pt>
    <dgm:pt modelId="{B049C74E-53F7-4AA2-BACB-BADACDEB5CD2}">
      <dgm:prSet phldrT="[Text]"/>
      <dgm:spPr>
        <a:solidFill>
          <a:srgbClr val="92D050"/>
        </a:solidFill>
      </dgm:spPr>
      <dgm:t>
        <a:bodyPr/>
        <a:lstStyle/>
        <a:p>
          <a:r>
            <a:rPr lang="de-DE" b="1" dirty="0">
              <a:latin typeface="Arial" panose="020B0604020202020204" pitchFamily="34" charset="0"/>
              <a:cs typeface="Arial" panose="020B0604020202020204" pitchFamily="34" charset="0"/>
            </a:rPr>
            <a:t>2020</a:t>
          </a:r>
        </a:p>
      </dgm:t>
    </dgm:pt>
    <dgm:pt modelId="{B378A159-A7E7-4663-AEF1-CBDF651F6B97}" type="parTrans" cxnId="{074D679C-6F1C-42A9-9454-9FD19559F1EE}">
      <dgm:prSet/>
      <dgm:spPr/>
      <dgm:t>
        <a:bodyPr/>
        <a:lstStyle/>
        <a:p>
          <a:endParaRPr lang="de-DE"/>
        </a:p>
      </dgm:t>
    </dgm:pt>
    <dgm:pt modelId="{030F4C41-4E11-4D05-82A6-888C53309BFB}" type="sibTrans" cxnId="{074D679C-6F1C-42A9-9454-9FD19559F1EE}">
      <dgm:prSet/>
      <dgm:spPr/>
      <dgm:t>
        <a:bodyPr/>
        <a:lstStyle/>
        <a:p>
          <a:endParaRPr lang="de-DE"/>
        </a:p>
      </dgm:t>
    </dgm:pt>
    <dgm:pt modelId="{5781E365-F87D-4320-88C4-B8C2A32D014C}" type="pres">
      <dgm:prSet presAssocID="{20299AFF-364F-475F-8535-D32E15C153D0}" presName="Name0" presStyleCnt="0">
        <dgm:presLayoutVars>
          <dgm:dir/>
          <dgm:animLvl val="lvl"/>
          <dgm:resizeHandles val="exact"/>
        </dgm:presLayoutVars>
      </dgm:prSet>
      <dgm:spPr/>
    </dgm:pt>
    <dgm:pt modelId="{E28E860C-918E-4279-AF79-33263E243A66}" type="pres">
      <dgm:prSet presAssocID="{B049C74E-53F7-4AA2-BACB-BADACDEB5CD2}" presName="parTxOnly" presStyleLbl="node1" presStyleIdx="0" presStyleCnt="1">
        <dgm:presLayoutVars>
          <dgm:chMax val="0"/>
          <dgm:chPref val="0"/>
          <dgm:bulletEnabled val="1"/>
        </dgm:presLayoutVars>
      </dgm:prSet>
      <dgm:spPr/>
    </dgm:pt>
  </dgm:ptLst>
  <dgm:cxnLst>
    <dgm:cxn modelId="{074D679C-6F1C-42A9-9454-9FD19559F1EE}" srcId="{20299AFF-364F-475F-8535-D32E15C153D0}" destId="{B049C74E-53F7-4AA2-BACB-BADACDEB5CD2}" srcOrd="0" destOrd="0" parTransId="{B378A159-A7E7-4663-AEF1-CBDF651F6B97}" sibTransId="{030F4C41-4E11-4D05-82A6-888C53309BFB}"/>
    <dgm:cxn modelId="{6B8F62E9-C061-4E40-8523-55B5D3AFD763}" type="presOf" srcId="{B049C74E-53F7-4AA2-BACB-BADACDEB5CD2}" destId="{E28E860C-918E-4279-AF79-33263E243A66}" srcOrd="0" destOrd="0" presId="urn:microsoft.com/office/officeart/2005/8/layout/chevron1"/>
    <dgm:cxn modelId="{4DDACEEC-9E33-43F8-8D1A-C65BA7063DF2}" type="presOf" srcId="{20299AFF-364F-475F-8535-D32E15C153D0}" destId="{5781E365-F87D-4320-88C4-B8C2A32D014C}" srcOrd="0" destOrd="0" presId="urn:microsoft.com/office/officeart/2005/8/layout/chevron1"/>
    <dgm:cxn modelId="{F812A8F6-07C3-40FB-BEDC-9FEBA22B3A26}" type="presParOf" srcId="{5781E365-F87D-4320-88C4-B8C2A32D014C}" destId="{E28E860C-918E-4279-AF79-33263E243A66}"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0299AFF-364F-475F-8535-D32E15C153D0}" type="doc">
      <dgm:prSet loTypeId="urn:microsoft.com/office/officeart/2005/8/layout/chevron1" loCatId="process" qsTypeId="urn:microsoft.com/office/officeart/2005/8/quickstyle/simple1" qsCatId="simple" csTypeId="urn:microsoft.com/office/officeart/2005/8/colors/accent1_2" csCatId="accent1" phldr="1"/>
      <dgm:spPr/>
    </dgm:pt>
    <dgm:pt modelId="{B049C74E-53F7-4AA2-BACB-BADACDEB5CD2}">
      <dgm:prSet phldrT="[Text]"/>
      <dgm:spPr>
        <a:solidFill>
          <a:srgbClr val="92D050"/>
        </a:solidFill>
      </dgm:spPr>
      <dgm:t>
        <a:bodyPr/>
        <a:lstStyle/>
        <a:p>
          <a:r>
            <a:rPr lang="de-DE" b="1" dirty="0">
              <a:latin typeface="Arial" panose="020B0604020202020204" pitchFamily="34" charset="0"/>
              <a:cs typeface="Arial" panose="020B0604020202020204" pitchFamily="34" charset="0"/>
            </a:rPr>
            <a:t>2020</a:t>
          </a:r>
        </a:p>
      </dgm:t>
    </dgm:pt>
    <dgm:pt modelId="{B378A159-A7E7-4663-AEF1-CBDF651F6B97}" type="parTrans" cxnId="{074D679C-6F1C-42A9-9454-9FD19559F1EE}">
      <dgm:prSet/>
      <dgm:spPr/>
      <dgm:t>
        <a:bodyPr/>
        <a:lstStyle/>
        <a:p>
          <a:endParaRPr lang="de-DE"/>
        </a:p>
      </dgm:t>
    </dgm:pt>
    <dgm:pt modelId="{030F4C41-4E11-4D05-82A6-888C53309BFB}" type="sibTrans" cxnId="{074D679C-6F1C-42A9-9454-9FD19559F1EE}">
      <dgm:prSet/>
      <dgm:spPr/>
      <dgm:t>
        <a:bodyPr/>
        <a:lstStyle/>
        <a:p>
          <a:endParaRPr lang="de-DE"/>
        </a:p>
      </dgm:t>
    </dgm:pt>
    <dgm:pt modelId="{534AEDD6-8914-42DB-A98D-469A79EF9DC5}">
      <dgm:prSet phldrT="[Text]"/>
      <dgm:spPr>
        <a:solidFill>
          <a:srgbClr val="FF0000"/>
        </a:solidFill>
      </dgm:spPr>
      <dgm:t>
        <a:bodyPr/>
        <a:lstStyle/>
        <a:p>
          <a:r>
            <a:rPr lang="de-DE" b="1" dirty="0">
              <a:latin typeface="Arial" panose="020B0604020202020204" pitchFamily="34" charset="0"/>
              <a:cs typeface="Arial" panose="020B0604020202020204" pitchFamily="34" charset="0"/>
            </a:rPr>
            <a:t>21.01.</a:t>
          </a:r>
        </a:p>
      </dgm:t>
    </dgm:pt>
    <dgm:pt modelId="{EB103431-FD2D-4C48-AA81-A815DF013BF2}" type="parTrans" cxnId="{7D7BE821-E77D-461B-B8EC-1CC4ADDFCC22}">
      <dgm:prSet/>
      <dgm:spPr/>
      <dgm:t>
        <a:bodyPr/>
        <a:lstStyle/>
        <a:p>
          <a:endParaRPr lang="de-DE"/>
        </a:p>
      </dgm:t>
    </dgm:pt>
    <dgm:pt modelId="{253F1E48-6B18-4D64-9C0C-3FD4F6C30928}" type="sibTrans" cxnId="{7D7BE821-E77D-461B-B8EC-1CC4ADDFCC22}">
      <dgm:prSet/>
      <dgm:spPr/>
      <dgm:t>
        <a:bodyPr/>
        <a:lstStyle/>
        <a:p>
          <a:endParaRPr lang="de-DE"/>
        </a:p>
      </dgm:t>
    </dgm:pt>
    <dgm:pt modelId="{5781E365-F87D-4320-88C4-B8C2A32D014C}" type="pres">
      <dgm:prSet presAssocID="{20299AFF-364F-475F-8535-D32E15C153D0}" presName="Name0" presStyleCnt="0">
        <dgm:presLayoutVars>
          <dgm:dir/>
          <dgm:animLvl val="lvl"/>
          <dgm:resizeHandles val="exact"/>
        </dgm:presLayoutVars>
      </dgm:prSet>
      <dgm:spPr/>
    </dgm:pt>
    <dgm:pt modelId="{E28E860C-918E-4279-AF79-33263E243A66}" type="pres">
      <dgm:prSet presAssocID="{B049C74E-53F7-4AA2-BACB-BADACDEB5CD2}" presName="parTxOnly" presStyleLbl="node1" presStyleIdx="0" presStyleCnt="2">
        <dgm:presLayoutVars>
          <dgm:chMax val="0"/>
          <dgm:chPref val="0"/>
          <dgm:bulletEnabled val="1"/>
        </dgm:presLayoutVars>
      </dgm:prSet>
      <dgm:spPr/>
    </dgm:pt>
    <dgm:pt modelId="{5E670288-B1A0-477E-B043-44D93FB14A8A}" type="pres">
      <dgm:prSet presAssocID="{030F4C41-4E11-4D05-82A6-888C53309BFB}" presName="parTxOnlySpace" presStyleCnt="0"/>
      <dgm:spPr/>
    </dgm:pt>
    <dgm:pt modelId="{B655F943-D446-4583-8D3C-70A6E0FDE5ED}" type="pres">
      <dgm:prSet presAssocID="{534AEDD6-8914-42DB-A98D-469A79EF9DC5}" presName="parTxOnly" presStyleLbl="node1" presStyleIdx="1" presStyleCnt="2">
        <dgm:presLayoutVars>
          <dgm:chMax val="0"/>
          <dgm:chPref val="0"/>
          <dgm:bulletEnabled val="1"/>
        </dgm:presLayoutVars>
      </dgm:prSet>
      <dgm:spPr/>
    </dgm:pt>
  </dgm:ptLst>
  <dgm:cxnLst>
    <dgm:cxn modelId="{B9F19E0E-30E2-49F6-9ED9-F708798EC645}" type="presOf" srcId="{534AEDD6-8914-42DB-A98D-469A79EF9DC5}" destId="{B655F943-D446-4583-8D3C-70A6E0FDE5ED}" srcOrd="0" destOrd="0" presId="urn:microsoft.com/office/officeart/2005/8/layout/chevron1"/>
    <dgm:cxn modelId="{7D7BE821-E77D-461B-B8EC-1CC4ADDFCC22}" srcId="{20299AFF-364F-475F-8535-D32E15C153D0}" destId="{534AEDD6-8914-42DB-A98D-469A79EF9DC5}" srcOrd="1" destOrd="0" parTransId="{EB103431-FD2D-4C48-AA81-A815DF013BF2}" sibTransId="{253F1E48-6B18-4D64-9C0C-3FD4F6C30928}"/>
    <dgm:cxn modelId="{074D679C-6F1C-42A9-9454-9FD19559F1EE}" srcId="{20299AFF-364F-475F-8535-D32E15C153D0}" destId="{B049C74E-53F7-4AA2-BACB-BADACDEB5CD2}" srcOrd="0" destOrd="0" parTransId="{B378A159-A7E7-4663-AEF1-CBDF651F6B97}" sibTransId="{030F4C41-4E11-4D05-82A6-888C53309BFB}"/>
    <dgm:cxn modelId="{6B8F62E9-C061-4E40-8523-55B5D3AFD763}" type="presOf" srcId="{B049C74E-53F7-4AA2-BACB-BADACDEB5CD2}" destId="{E28E860C-918E-4279-AF79-33263E243A66}" srcOrd="0" destOrd="0" presId="urn:microsoft.com/office/officeart/2005/8/layout/chevron1"/>
    <dgm:cxn modelId="{4DDACEEC-9E33-43F8-8D1A-C65BA7063DF2}" type="presOf" srcId="{20299AFF-364F-475F-8535-D32E15C153D0}" destId="{5781E365-F87D-4320-88C4-B8C2A32D014C}" srcOrd="0" destOrd="0" presId="urn:microsoft.com/office/officeart/2005/8/layout/chevron1"/>
    <dgm:cxn modelId="{F812A8F6-07C3-40FB-BEDC-9FEBA22B3A26}" type="presParOf" srcId="{5781E365-F87D-4320-88C4-B8C2A32D014C}" destId="{E28E860C-918E-4279-AF79-33263E243A66}" srcOrd="0" destOrd="0" presId="urn:microsoft.com/office/officeart/2005/8/layout/chevron1"/>
    <dgm:cxn modelId="{A0384C37-B9AB-456F-A98E-1004F91EF763}" type="presParOf" srcId="{5781E365-F87D-4320-88C4-B8C2A32D014C}" destId="{5E670288-B1A0-477E-B043-44D93FB14A8A}" srcOrd="1" destOrd="0" presId="urn:microsoft.com/office/officeart/2005/8/layout/chevron1"/>
    <dgm:cxn modelId="{25A64907-DE21-4249-9AE8-98E15C7755DE}" type="presParOf" srcId="{5781E365-F87D-4320-88C4-B8C2A32D014C}" destId="{B655F943-D446-4583-8D3C-70A6E0FDE5ED}"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0299AFF-364F-475F-8535-D32E15C153D0}" type="doc">
      <dgm:prSet loTypeId="urn:microsoft.com/office/officeart/2005/8/layout/chevron1" loCatId="process" qsTypeId="urn:microsoft.com/office/officeart/2005/8/quickstyle/simple1" qsCatId="simple" csTypeId="urn:microsoft.com/office/officeart/2005/8/colors/accent1_2" csCatId="accent1" phldr="1"/>
      <dgm:spPr/>
    </dgm:pt>
    <dgm:pt modelId="{B049C74E-53F7-4AA2-BACB-BADACDEB5CD2}">
      <dgm:prSet phldrT="[Text]"/>
      <dgm:spPr>
        <a:solidFill>
          <a:srgbClr val="92D050"/>
        </a:solidFill>
      </dgm:spPr>
      <dgm:t>
        <a:bodyPr/>
        <a:lstStyle/>
        <a:p>
          <a:r>
            <a:rPr lang="de-DE" b="1" dirty="0">
              <a:latin typeface="Arial" panose="020B0604020202020204" pitchFamily="34" charset="0"/>
              <a:cs typeface="Arial" panose="020B0604020202020204" pitchFamily="34" charset="0"/>
            </a:rPr>
            <a:t>2021</a:t>
          </a:r>
        </a:p>
      </dgm:t>
    </dgm:pt>
    <dgm:pt modelId="{B378A159-A7E7-4663-AEF1-CBDF651F6B97}" type="parTrans" cxnId="{074D679C-6F1C-42A9-9454-9FD19559F1EE}">
      <dgm:prSet/>
      <dgm:spPr/>
      <dgm:t>
        <a:bodyPr/>
        <a:lstStyle/>
        <a:p>
          <a:endParaRPr lang="de-DE"/>
        </a:p>
      </dgm:t>
    </dgm:pt>
    <dgm:pt modelId="{030F4C41-4E11-4D05-82A6-888C53309BFB}" type="sibTrans" cxnId="{074D679C-6F1C-42A9-9454-9FD19559F1EE}">
      <dgm:prSet/>
      <dgm:spPr/>
      <dgm:t>
        <a:bodyPr/>
        <a:lstStyle/>
        <a:p>
          <a:endParaRPr lang="de-DE"/>
        </a:p>
      </dgm:t>
    </dgm:pt>
    <dgm:pt modelId="{0E6D9B2B-E757-4DD0-A721-7EED18C66778}">
      <dgm:prSet phldrT="[Text]"/>
      <dgm:spPr>
        <a:solidFill>
          <a:srgbClr val="FF0000"/>
        </a:solidFill>
      </dgm:spPr>
      <dgm:t>
        <a:bodyPr/>
        <a:lstStyle/>
        <a:p>
          <a:r>
            <a:rPr lang="de-DE" b="1" dirty="0">
              <a:latin typeface="Arial" panose="020B0604020202020204" pitchFamily="34" charset="0"/>
              <a:cs typeface="Arial" panose="020B0604020202020204" pitchFamily="34" charset="0"/>
            </a:rPr>
            <a:t>30.03.</a:t>
          </a:r>
        </a:p>
      </dgm:t>
    </dgm:pt>
    <dgm:pt modelId="{C00D2F77-AD79-40BB-A8DC-229BDEDE1568}" type="parTrans" cxnId="{B44ADB0B-2EE8-4EC0-BE97-79F8846C646E}">
      <dgm:prSet/>
      <dgm:spPr/>
      <dgm:t>
        <a:bodyPr/>
        <a:lstStyle/>
        <a:p>
          <a:endParaRPr lang="de-DE"/>
        </a:p>
      </dgm:t>
    </dgm:pt>
    <dgm:pt modelId="{5147FDB5-956B-4051-B341-2655901F3D1E}" type="sibTrans" cxnId="{B44ADB0B-2EE8-4EC0-BE97-79F8846C646E}">
      <dgm:prSet/>
      <dgm:spPr/>
      <dgm:t>
        <a:bodyPr/>
        <a:lstStyle/>
        <a:p>
          <a:endParaRPr lang="de-DE"/>
        </a:p>
      </dgm:t>
    </dgm:pt>
    <dgm:pt modelId="{5781E365-F87D-4320-88C4-B8C2A32D014C}" type="pres">
      <dgm:prSet presAssocID="{20299AFF-364F-475F-8535-D32E15C153D0}" presName="Name0" presStyleCnt="0">
        <dgm:presLayoutVars>
          <dgm:dir/>
          <dgm:animLvl val="lvl"/>
          <dgm:resizeHandles val="exact"/>
        </dgm:presLayoutVars>
      </dgm:prSet>
      <dgm:spPr/>
    </dgm:pt>
    <dgm:pt modelId="{E28E860C-918E-4279-AF79-33263E243A66}" type="pres">
      <dgm:prSet presAssocID="{B049C74E-53F7-4AA2-BACB-BADACDEB5CD2}" presName="parTxOnly" presStyleLbl="node1" presStyleIdx="0" presStyleCnt="2">
        <dgm:presLayoutVars>
          <dgm:chMax val="0"/>
          <dgm:chPref val="0"/>
          <dgm:bulletEnabled val="1"/>
        </dgm:presLayoutVars>
      </dgm:prSet>
      <dgm:spPr/>
    </dgm:pt>
    <dgm:pt modelId="{B30F4BD1-D047-47E6-A9E1-3630AE6C2403}" type="pres">
      <dgm:prSet presAssocID="{030F4C41-4E11-4D05-82A6-888C53309BFB}" presName="parTxOnlySpace" presStyleCnt="0"/>
      <dgm:spPr/>
    </dgm:pt>
    <dgm:pt modelId="{A13201A7-D9AC-451F-A8E3-E7878C92A000}" type="pres">
      <dgm:prSet presAssocID="{0E6D9B2B-E757-4DD0-A721-7EED18C66778}" presName="parTxOnly" presStyleLbl="node1" presStyleIdx="1" presStyleCnt="2">
        <dgm:presLayoutVars>
          <dgm:chMax val="0"/>
          <dgm:chPref val="0"/>
          <dgm:bulletEnabled val="1"/>
        </dgm:presLayoutVars>
      </dgm:prSet>
      <dgm:spPr/>
    </dgm:pt>
  </dgm:ptLst>
  <dgm:cxnLst>
    <dgm:cxn modelId="{B44ADB0B-2EE8-4EC0-BE97-79F8846C646E}" srcId="{20299AFF-364F-475F-8535-D32E15C153D0}" destId="{0E6D9B2B-E757-4DD0-A721-7EED18C66778}" srcOrd="1" destOrd="0" parTransId="{C00D2F77-AD79-40BB-A8DC-229BDEDE1568}" sibTransId="{5147FDB5-956B-4051-B341-2655901F3D1E}"/>
    <dgm:cxn modelId="{E2545917-AC79-4510-AA52-89BBE41FE396}" type="presOf" srcId="{0E6D9B2B-E757-4DD0-A721-7EED18C66778}" destId="{A13201A7-D9AC-451F-A8E3-E7878C92A000}" srcOrd="0" destOrd="0" presId="urn:microsoft.com/office/officeart/2005/8/layout/chevron1"/>
    <dgm:cxn modelId="{074D679C-6F1C-42A9-9454-9FD19559F1EE}" srcId="{20299AFF-364F-475F-8535-D32E15C153D0}" destId="{B049C74E-53F7-4AA2-BACB-BADACDEB5CD2}" srcOrd="0" destOrd="0" parTransId="{B378A159-A7E7-4663-AEF1-CBDF651F6B97}" sibTransId="{030F4C41-4E11-4D05-82A6-888C53309BFB}"/>
    <dgm:cxn modelId="{6B8F62E9-C061-4E40-8523-55B5D3AFD763}" type="presOf" srcId="{B049C74E-53F7-4AA2-BACB-BADACDEB5CD2}" destId="{E28E860C-918E-4279-AF79-33263E243A66}" srcOrd="0" destOrd="0" presId="urn:microsoft.com/office/officeart/2005/8/layout/chevron1"/>
    <dgm:cxn modelId="{4DDACEEC-9E33-43F8-8D1A-C65BA7063DF2}" type="presOf" srcId="{20299AFF-364F-475F-8535-D32E15C153D0}" destId="{5781E365-F87D-4320-88C4-B8C2A32D014C}" srcOrd="0" destOrd="0" presId="urn:microsoft.com/office/officeart/2005/8/layout/chevron1"/>
    <dgm:cxn modelId="{F812A8F6-07C3-40FB-BEDC-9FEBA22B3A26}" type="presParOf" srcId="{5781E365-F87D-4320-88C4-B8C2A32D014C}" destId="{E28E860C-918E-4279-AF79-33263E243A66}" srcOrd="0" destOrd="0" presId="urn:microsoft.com/office/officeart/2005/8/layout/chevron1"/>
    <dgm:cxn modelId="{C7AA6A87-744C-4C3A-951B-BBCB9A0388C1}" type="presParOf" srcId="{5781E365-F87D-4320-88C4-B8C2A32D014C}" destId="{B30F4BD1-D047-47E6-A9E1-3630AE6C2403}" srcOrd="1" destOrd="0" presId="urn:microsoft.com/office/officeart/2005/8/layout/chevron1"/>
    <dgm:cxn modelId="{0B51F142-3EEC-445B-93E8-5F32D2274C75}" type="presParOf" srcId="{5781E365-F87D-4320-88C4-B8C2A32D014C}" destId="{A13201A7-D9AC-451F-A8E3-E7878C92A000}"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0299AFF-364F-475F-8535-D32E15C153D0}" type="doc">
      <dgm:prSet loTypeId="urn:microsoft.com/office/officeart/2005/8/layout/chevron1" loCatId="process" qsTypeId="urn:microsoft.com/office/officeart/2005/8/quickstyle/simple1" qsCatId="simple" csTypeId="urn:microsoft.com/office/officeart/2005/8/colors/accent1_2" csCatId="accent1" phldr="1"/>
      <dgm:spPr/>
    </dgm:pt>
    <dgm:pt modelId="{B049C74E-53F7-4AA2-BACB-BADACDEB5CD2}">
      <dgm:prSet phldrT="[Text]"/>
      <dgm:spPr>
        <a:solidFill>
          <a:srgbClr val="92D050"/>
        </a:solidFill>
      </dgm:spPr>
      <dgm:t>
        <a:bodyPr/>
        <a:lstStyle/>
        <a:p>
          <a:r>
            <a:rPr lang="de-DE" b="1" dirty="0">
              <a:latin typeface="Arial" panose="020B0604020202020204" pitchFamily="34" charset="0"/>
              <a:cs typeface="Arial" panose="020B0604020202020204" pitchFamily="34" charset="0"/>
            </a:rPr>
            <a:t>2020</a:t>
          </a:r>
        </a:p>
      </dgm:t>
    </dgm:pt>
    <dgm:pt modelId="{B378A159-A7E7-4663-AEF1-CBDF651F6B97}" type="parTrans" cxnId="{074D679C-6F1C-42A9-9454-9FD19559F1EE}">
      <dgm:prSet/>
      <dgm:spPr/>
      <dgm:t>
        <a:bodyPr/>
        <a:lstStyle/>
        <a:p>
          <a:endParaRPr lang="de-DE"/>
        </a:p>
      </dgm:t>
    </dgm:pt>
    <dgm:pt modelId="{030F4C41-4E11-4D05-82A6-888C53309BFB}" type="sibTrans" cxnId="{074D679C-6F1C-42A9-9454-9FD19559F1EE}">
      <dgm:prSet/>
      <dgm:spPr/>
      <dgm:t>
        <a:bodyPr/>
        <a:lstStyle/>
        <a:p>
          <a:endParaRPr lang="de-DE"/>
        </a:p>
      </dgm:t>
    </dgm:pt>
    <dgm:pt modelId="{5781E365-F87D-4320-88C4-B8C2A32D014C}" type="pres">
      <dgm:prSet presAssocID="{20299AFF-364F-475F-8535-D32E15C153D0}" presName="Name0" presStyleCnt="0">
        <dgm:presLayoutVars>
          <dgm:dir/>
          <dgm:animLvl val="lvl"/>
          <dgm:resizeHandles val="exact"/>
        </dgm:presLayoutVars>
      </dgm:prSet>
      <dgm:spPr/>
    </dgm:pt>
    <dgm:pt modelId="{E28E860C-918E-4279-AF79-33263E243A66}" type="pres">
      <dgm:prSet presAssocID="{B049C74E-53F7-4AA2-BACB-BADACDEB5CD2}" presName="parTxOnly" presStyleLbl="node1" presStyleIdx="0" presStyleCnt="1">
        <dgm:presLayoutVars>
          <dgm:chMax val="0"/>
          <dgm:chPref val="0"/>
          <dgm:bulletEnabled val="1"/>
        </dgm:presLayoutVars>
      </dgm:prSet>
      <dgm:spPr/>
    </dgm:pt>
  </dgm:ptLst>
  <dgm:cxnLst>
    <dgm:cxn modelId="{074D679C-6F1C-42A9-9454-9FD19559F1EE}" srcId="{20299AFF-364F-475F-8535-D32E15C153D0}" destId="{B049C74E-53F7-4AA2-BACB-BADACDEB5CD2}" srcOrd="0" destOrd="0" parTransId="{B378A159-A7E7-4663-AEF1-CBDF651F6B97}" sibTransId="{030F4C41-4E11-4D05-82A6-888C53309BFB}"/>
    <dgm:cxn modelId="{6B8F62E9-C061-4E40-8523-55B5D3AFD763}" type="presOf" srcId="{B049C74E-53F7-4AA2-BACB-BADACDEB5CD2}" destId="{E28E860C-918E-4279-AF79-33263E243A66}" srcOrd="0" destOrd="0" presId="urn:microsoft.com/office/officeart/2005/8/layout/chevron1"/>
    <dgm:cxn modelId="{4DDACEEC-9E33-43F8-8D1A-C65BA7063DF2}" type="presOf" srcId="{20299AFF-364F-475F-8535-D32E15C153D0}" destId="{5781E365-F87D-4320-88C4-B8C2A32D014C}" srcOrd="0" destOrd="0" presId="urn:microsoft.com/office/officeart/2005/8/layout/chevron1"/>
    <dgm:cxn modelId="{F812A8F6-07C3-40FB-BEDC-9FEBA22B3A26}" type="presParOf" srcId="{5781E365-F87D-4320-88C4-B8C2A32D014C}" destId="{E28E860C-918E-4279-AF79-33263E243A66}"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0299AFF-364F-475F-8535-D32E15C153D0}" type="doc">
      <dgm:prSet loTypeId="urn:microsoft.com/office/officeart/2005/8/layout/chevron1" loCatId="process" qsTypeId="urn:microsoft.com/office/officeart/2005/8/quickstyle/simple1" qsCatId="simple" csTypeId="urn:microsoft.com/office/officeart/2005/8/colors/accent1_2" csCatId="accent1" phldr="1"/>
      <dgm:spPr/>
    </dgm:pt>
    <dgm:pt modelId="{B049C74E-53F7-4AA2-BACB-BADACDEB5CD2}">
      <dgm:prSet phldrT="[Text]"/>
      <dgm:spPr>
        <a:solidFill>
          <a:srgbClr val="92D050"/>
        </a:solidFill>
      </dgm:spPr>
      <dgm:t>
        <a:bodyPr/>
        <a:lstStyle/>
        <a:p>
          <a:r>
            <a:rPr lang="de-DE" b="1" dirty="0">
              <a:latin typeface="Arial" panose="020B0604020202020204" pitchFamily="34" charset="0"/>
              <a:cs typeface="Arial" panose="020B0604020202020204" pitchFamily="34" charset="0"/>
            </a:rPr>
            <a:t>2019</a:t>
          </a:r>
        </a:p>
      </dgm:t>
    </dgm:pt>
    <dgm:pt modelId="{B378A159-A7E7-4663-AEF1-CBDF651F6B97}" type="parTrans" cxnId="{074D679C-6F1C-42A9-9454-9FD19559F1EE}">
      <dgm:prSet/>
      <dgm:spPr/>
      <dgm:t>
        <a:bodyPr/>
        <a:lstStyle/>
        <a:p>
          <a:endParaRPr lang="de-DE"/>
        </a:p>
      </dgm:t>
    </dgm:pt>
    <dgm:pt modelId="{030F4C41-4E11-4D05-82A6-888C53309BFB}" type="sibTrans" cxnId="{074D679C-6F1C-42A9-9454-9FD19559F1EE}">
      <dgm:prSet/>
      <dgm:spPr/>
      <dgm:t>
        <a:bodyPr/>
        <a:lstStyle/>
        <a:p>
          <a:endParaRPr lang="de-DE"/>
        </a:p>
      </dgm:t>
    </dgm:pt>
    <dgm:pt modelId="{5781E365-F87D-4320-88C4-B8C2A32D014C}" type="pres">
      <dgm:prSet presAssocID="{20299AFF-364F-475F-8535-D32E15C153D0}" presName="Name0" presStyleCnt="0">
        <dgm:presLayoutVars>
          <dgm:dir/>
          <dgm:animLvl val="lvl"/>
          <dgm:resizeHandles val="exact"/>
        </dgm:presLayoutVars>
      </dgm:prSet>
      <dgm:spPr/>
    </dgm:pt>
    <dgm:pt modelId="{E28E860C-918E-4279-AF79-33263E243A66}" type="pres">
      <dgm:prSet presAssocID="{B049C74E-53F7-4AA2-BACB-BADACDEB5CD2}" presName="parTxOnly" presStyleLbl="node1" presStyleIdx="0" presStyleCnt="1">
        <dgm:presLayoutVars>
          <dgm:chMax val="0"/>
          <dgm:chPref val="0"/>
          <dgm:bulletEnabled val="1"/>
        </dgm:presLayoutVars>
      </dgm:prSet>
      <dgm:spPr/>
    </dgm:pt>
  </dgm:ptLst>
  <dgm:cxnLst>
    <dgm:cxn modelId="{074D679C-6F1C-42A9-9454-9FD19559F1EE}" srcId="{20299AFF-364F-475F-8535-D32E15C153D0}" destId="{B049C74E-53F7-4AA2-BACB-BADACDEB5CD2}" srcOrd="0" destOrd="0" parTransId="{B378A159-A7E7-4663-AEF1-CBDF651F6B97}" sibTransId="{030F4C41-4E11-4D05-82A6-888C53309BFB}"/>
    <dgm:cxn modelId="{6B8F62E9-C061-4E40-8523-55B5D3AFD763}" type="presOf" srcId="{B049C74E-53F7-4AA2-BACB-BADACDEB5CD2}" destId="{E28E860C-918E-4279-AF79-33263E243A66}" srcOrd="0" destOrd="0" presId="urn:microsoft.com/office/officeart/2005/8/layout/chevron1"/>
    <dgm:cxn modelId="{4DDACEEC-9E33-43F8-8D1A-C65BA7063DF2}" type="presOf" srcId="{20299AFF-364F-475F-8535-D32E15C153D0}" destId="{5781E365-F87D-4320-88C4-B8C2A32D014C}" srcOrd="0" destOrd="0" presId="urn:microsoft.com/office/officeart/2005/8/layout/chevron1"/>
    <dgm:cxn modelId="{F812A8F6-07C3-40FB-BEDC-9FEBA22B3A26}" type="presParOf" srcId="{5781E365-F87D-4320-88C4-B8C2A32D014C}" destId="{E28E860C-918E-4279-AF79-33263E243A66}"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C4A0BE4D-8D38-4EE4-801C-497F24A138E0}" type="presOf" srcId="{BD80255D-F597-4A35-A37A-97FB73BDE1D0}" destId="{7487DC22-ECDD-4164-A0D3-503B3A78060D}" srcOrd="0" destOrd="0" presId="urn:microsoft.com/office/officeart/2005/8/layout/chevron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0299AFF-364F-475F-8535-D32E15C153D0}" type="doc">
      <dgm:prSet loTypeId="urn:microsoft.com/office/officeart/2005/8/layout/chevron1" loCatId="process" qsTypeId="urn:microsoft.com/office/officeart/2005/8/quickstyle/simple1" qsCatId="simple" csTypeId="urn:microsoft.com/office/officeart/2005/8/colors/accent1_2" csCatId="accent1" phldr="1"/>
      <dgm:spPr/>
    </dgm:pt>
    <dgm:pt modelId="{B049C74E-53F7-4AA2-BACB-BADACDEB5CD2}">
      <dgm:prSet phldrT="[Text]"/>
      <dgm:spPr>
        <a:solidFill>
          <a:srgbClr val="92D050"/>
        </a:solidFill>
      </dgm:spPr>
      <dgm:t>
        <a:bodyPr/>
        <a:lstStyle/>
        <a:p>
          <a:r>
            <a:rPr lang="de-DE" b="1" dirty="0">
              <a:latin typeface="Arial" panose="020B0604020202020204" pitchFamily="34" charset="0"/>
              <a:cs typeface="Arial" panose="020B0604020202020204" pitchFamily="34" charset="0"/>
            </a:rPr>
            <a:t>2020</a:t>
          </a:r>
        </a:p>
      </dgm:t>
    </dgm:pt>
    <dgm:pt modelId="{B378A159-A7E7-4663-AEF1-CBDF651F6B97}" type="parTrans" cxnId="{074D679C-6F1C-42A9-9454-9FD19559F1EE}">
      <dgm:prSet/>
      <dgm:spPr/>
      <dgm:t>
        <a:bodyPr/>
        <a:lstStyle/>
        <a:p>
          <a:endParaRPr lang="de-DE"/>
        </a:p>
      </dgm:t>
    </dgm:pt>
    <dgm:pt modelId="{030F4C41-4E11-4D05-82A6-888C53309BFB}" type="sibTrans" cxnId="{074D679C-6F1C-42A9-9454-9FD19559F1EE}">
      <dgm:prSet/>
      <dgm:spPr/>
      <dgm:t>
        <a:bodyPr/>
        <a:lstStyle/>
        <a:p>
          <a:endParaRPr lang="de-DE"/>
        </a:p>
      </dgm:t>
    </dgm:pt>
    <dgm:pt modelId="{5781E365-F87D-4320-88C4-B8C2A32D014C}" type="pres">
      <dgm:prSet presAssocID="{20299AFF-364F-475F-8535-D32E15C153D0}" presName="Name0" presStyleCnt="0">
        <dgm:presLayoutVars>
          <dgm:dir/>
          <dgm:animLvl val="lvl"/>
          <dgm:resizeHandles val="exact"/>
        </dgm:presLayoutVars>
      </dgm:prSet>
      <dgm:spPr/>
    </dgm:pt>
    <dgm:pt modelId="{E28E860C-918E-4279-AF79-33263E243A66}" type="pres">
      <dgm:prSet presAssocID="{B049C74E-53F7-4AA2-BACB-BADACDEB5CD2}" presName="parTxOnly" presStyleLbl="node1" presStyleIdx="0" presStyleCnt="1">
        <dgm:presLayoutVars>
          <dgm:chMax val="0"/>
          <dgm:chPref val="0"/>
          <dgm:bulletEnabled val="1"/>
        </dgm:presLayoutVars>
      </dgm:prSet>
      <dgm:spPr/>
    </dgm:pt>
  </dgm:ptLst>
  <dgm:cxnLst>
    <dgm:cxn modelId="{074D679C-6F1C-42A9-9454-9FD19559F1EE}" srcId="{20299AFF-364F-475F-8535-D32E15C153D0}" destId="{B049C74E-53F7-4AA2-BACB-BADACDEB5CD2}" srcOrd="0" destOrd="0" parTransId="{B378A159-A7E7-4663-AEF1-CBDF651F6B97}" sibTransId="{030F4C41-4E11-4D05-82A6-888C53309BFB}"/>
    <dgm:cxn modelId="{6B8F62E9-C061-4E40-8523-55B5D3AFD763}" type="presOf" srcId="{B049C74E-53F7-4AA2-BACB-BADACDEB5CD2}" destId="{E28E860C-918E-4279-AF79-33263E243A66}" srcOrd="0" destOrd="0" presId="urn:microsoft.com/office/officeart/2005/8/layout/chevron1"/>
    <dgm:cxn modelId="{4DDACEEC-9E33-43F8-8D1A-C65BA7063DF2}" type="presOf" srcId="{20299AFF-364F-475F-8535-D32E15C153D0}" destId="{5781E365-F87D-4320-88C4-B8C2A32D014C}" srcOrd="0" destOrd="0" presId="urn:microsoft.com/office/officeart/2005/8/layout/chevron1"/>
    <dgm:cxn modelId="{F812A8F6-07C3-40FB-BEDC-9FEBA22B3A26}" type="presParOf" srcId="{5781E365-F87D-4320-88C4-B8C2A32D014C}" destId="{E28E860C-918E-4279-AF79-33263E243A66}" srcOrd="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de-DE"/>
        </a:p>
      </dgm:t>
    </dgm:pt>
    <dgm:pt modelId="{DAF7554E-D0A7-4CA5-873D-A365E180AFBD}">
      <dgm:prSet phldrT="[Text]"/>
      <dgm:spPr>
        <a:solidFill>
          <a:schemeClr val="accent3">
            <a:lumMod val="60000"/>
            <a:lumOff val="40000"/>
          </a:schemeClr>
        </a:solidFill>
      </dgm:spPr>
      <dgm:t>
        <a:bodyPr/>
        <a:lstStyle/>
        <a:p>
          <a:r>
            <a:rPr lang="de-DE" dirty="0">
              <a:latin typeface="Arial" panose="020B0604020202020204" pitchFamily="34" charset="0"/>
              <a:cs typeface="Arial" panose="020B0604020202020204" pitchFamily="34" charset="0"/>
            </a:rPr>
            <a:t>2017</a:t>
          </a:r>
        </a:p>
      </dgm:t>
    </dgm:pt>
    <dgm:pt modelId="{F200AD8F-DB47-4D68-81AB-AC028D964FA5}" type="parTrans" cxnId="{5D9A3544-47BC-4039-BD48-40B0B386CD8D}">
      <dgm:prSet/>
      <dgm:spPr/>
      <dgm:t>
        <a:bodyPr/>
        <a:lstStyle/>
        <a:p>
          <a:endParaRPr lang="de-DE"/>
        </a:p>
      </dgm:t>
    </dgm:pt>
    <dgm:pt modelId="{864AC05A-0550-499A-A84D-40E9599C6BB5}" type="sibTrans" cxnId="{5D9A3544-47BC-4039-BD48-40B0B386CD8D}">
      <dgm:prSet/>
      <dgm:spPr/>
      <dgm:t>
        <a:bodyPr/>
        <a:lstStyle/>
        <a:p>
          <a:endParaRPr lang="de-DE"/>
        </a:p>
      </dgm:t>
    </dgm:pt>
    <dgm:pt modelId="{8CBC4368-2EE9-4FC7-A143-6EB9F39809EC}">
      <dgm:prSet phldrT="[Text]"/>
      <dgm:spPr>
        <a:solidFill>
          <a:schemeClr val="accent1"/>
        </a:solidFill>
      </dgm:spPr>
      <dgm:t>
        <a:bodyPr/>
        <a:lstStyle/>
        <a:p>
          <a:r>
            <a:rPr lang="de-DE" dirty="0">
              <a:latin typeface="Arial" panose="020B0604020202020204" pitchFamily="34" charset="0"/>
              <a:cs typeface="Arial" panose="020B0604020202020204" pitchFamily="34" charset="0"/>
            </a:rPr>
            <a:t>17.01</a:t>
          </a:r>
        </a:p>
      </dgm:t>
    </dgm:pt>
    <dgm:pt modelId="{75E6D54F-51D0-4F6F-A2B0-FAC8452ED238}" type="parTrans" cxnId="{E0450129-0F34-4297-AD90-8CB6504705FA}">
      <dgm:prSet/>
      <dgm:spPr/>
      <dgm:t>
        <a:bodyPr/>
        <a:lstStyle/>
        <a:p>
          <a:endParaRPr lang="de-DE"/>
        </a:p>
      </dgm:t>
    </dgm:pt>
    <dgm:pt modelId="{0ADF5659-9D6E-498F-B258-085675F309E6}" type="sibTrans" cxnId="{E0450129-0F34-4297-AD90-8CB6504705FA}">
      <dgm:prSet/>
      <dgm:spPr/>
      <dgm:t>
        <a:bodyPr/>
        <a:lstStyle/>
        <a:p>
          <a:endParaRPr lang="de-DE"/>
        </a:p>
      </dgm:t>
    </dgm:pt>
    <dgm:pt modelId="{8220C17D-C990-4A1B-BD11-F814CA1420AD}">
      <dgm:prSet phldrT="[Text]"/>
      <dgm:spPr>
        <a:solidFill>
          <a:schemeClr val="accent1"/>
        </a:solidFill>
      </dgm:spPr>
      <dgm:t>
        <a:bodyPr/>
        <a:lstStyle/>
        <a:p>
          <a:r>
            <a:rPr lang="de-DE" dirty="0">
              <a:latin typeface="Arial" panose="020B0604020202020204" pitchFamily="34" charset="0"/>
              <a:cs typeface="Arial" panose="020B0604020202020204" pitchFamily="34" charset="0"/>
            </a:rPr>
            <a:t>24.01</a:t>
          </a:r>
        </a:p>
      </dgm:t>
    </dgm:pt>
    <dgm:pt modelId="{B173A8AD-9276-4FFA-9983-8FC71025F948}" type="parTrans" cxnId="{A95261D8-FC99-4075-AB6A-E4948D359670}">
      <dgm:prSet/>
      <dgm:spPr/>
      <dgm:t>
        <a:bodyPr/>
        <a:lstStyle/>
        <a:p>
          <a:endParaRPr lang="de-DE"/>
        </a:p>
      </dgm:t>
    </dgm:pt>
    <dgm:pt modelId="{FCE5244E-E434-47C3-8787-3019CCF76714}" type="sibTrans" cxnId="{A95261D8-FC99-4075-AB6A-E4948D359670}">
      <dgm:prSet/>
      <dgm:spPr/>
      <dgm:t>
        <a:bodyPr/>
        <a:lstStyle/>
        <a:p>
          <a:endParaRPr lang="de-DE"/>
        </a:p>
      </dgm:t>
    </dgm:pt>
    <dgm:pt modelId="{9B65DD1B-AD9B-42ED-99B7-DAF0A50A95B4}">
      <dgm:prSet phldrT="[Text]"/>
      <dgm:spPr>
        <a:solidFill>
          <a:schemeClr val="accent1"/>
        </a:solidFill>
      </dgm:spPr>
      <dgm:t>
        <a:bodyPr/>
        <a:lstStyle/>
        <a:p>
          <a:r>
            <a:rPr lang="de-DE" dirty="0">
              <a:latin typeface="Arial" panose="020B0604020202020204" pitchFamily="34" charset="0"/>
              <a:cs typeface="Arial" panose="020B0604020202020204" pitchFamily="34" charset="0"/>
            </a:rPr>
            <a:t>07.02.</a:t>
          </a:r>
        </a:p>
      </dgm:t>
    </dgm:pt>
    <dgm:pt modelId="{E320C4E4-C02D-45B5-8956-0E7DF5128161}" type="parTrans" cxnId="{8E9FD9FC-50FD-4893-A72D-8C6E100B005B}">
      <dgm:prSet/>
      <dgm:spPr/>
      <dgm:t>
        <a:bodyPr/>
        <a:lstStyle/>
        <a:p>
          <a:endParaRPr lang="de-DE"/>
        </a:p>
      </dgm:t>
    </dgm:pt>
    <dgm:pt modelId="{91145387-205A-4F4B-B6E2-C83A7C26AC80}" type="sibTrans" cxnId="{8E9FD9FC-50FD-4893-A72D-8C6E100B005B}">
      <dgm:prSet/>
      <dgm:spPr/>
      <dgm:t>
        <a:bodyPr/>
        <a:lstStyle/>
        <a:p>
          <a:endParaRPr lang="de-DE"/>
        </a:p>
      </dgm:t>
    </dgm:pt>
    <dgm:pt modelId="{9E05FBDA-BC1F-4F4E-932C-EB5238541A02}">
      <dgm:prSet phldrT="[Text]"/>
      <dgm:spPr>
        <a:solidFill>
          <a:schemeClr val="accent1"/>
        </a:solidFill>
      </dgm:spPr>
      <dgm:t>
        <a:bodyPr/>
        <a:lstStyle/>
        <a:p>
          <a:r>
            <a:rPr lang="de-DE" dirty="0">
              <a:latin typeface="Arial" panose="020B0604020202020204" pitchFamily="34" charset="0"/>
              <a:cs typeface="Arial" panose="020B0604020202020204" pitchFamily="34" charset="0"/>
            </a:rPr>
            <a:t>21.02.</a:t>
          </a:r>
        </a:p>
      </dgm:t>
    </dgm:pt>
    <dgm:pt modelId="{2916D7DD-1189-490E-9DD5-1B97CD8A51F8}" type="parTrans" cxnId="{7FD3B10D-274C-4D1F-8D70-0F924DA5602D}">
      <dgm:prSet/>
      <dgm:spPr/>
      <dgm:t>
        <a:bodyPr/>
        <a:lstStyle/>
        <a:p>
          <a:endParaRPr lang="de-DE"/>
        </a:p>
      </dgm:t>
    </dgm:pt>
    <dgm:pt modelId="{F76C8CD4-0D02-423A-84BE-60C4AA4C9BD0}" type="sibTrans" cxnId="{7FD3B10D-274C-4D1F-8D70-0F924DA5602D}">
      <dgm:prSet/>
      <dgm:spPr/>
      <dgm:t>
        <a:bodyPr/>
        <a:lstStyle/>
        <a:p>
          <a:endParaRPr lang="de-DE"/>
        </a:p>
      </dgm:t>
    </dgm:pt>
    <dgm:pt modelId="{59D32C70-B9F6-49D0-8F0A-E0F7B0C791FD}">
      <dgm:prSet phldrT="[Text]"/>
      <dgm:spPr>
        <a:solidFill>
          <a:srgbClr val="FF0000"/>
        </a:solidFill>
      </dgm:spPr>
      <dgm:t>
        <a:bodyPr/>
        <a:lstStyle/>
        <a:p>
          <a:r>
            <a:rPr lang="de-DE" dirty="0">
              <a:latin typeface="Arial" panose="020B0604020202020204" pitchFamily="34" charset="0"/>
              <a:cs typeface="Arial" panose="020B0604020202020204" pitchFamily="34" charset="0"/>
            </a:rPr>
            <a:t>14.03.</a:t>
          </a:r>
        </a:p>
      </dgm:t>
    </dgm:pt>
    <dgm:pt modelId="{92A50EB3-7540-4318-AB3C-7DBA3EF2EFC1}" type="parTrans" cxnId="{0929B98B-274B-4A0D-A609-55FB9F061E65}">
      <dgm:prSet/>
      <dgm:spPr/>
      <dgm:t>
        <a:bodyPr/>
        <a:lstStyle/>
        <a:p>
          <a:endParaRPr lang="de-DE"/>
        </a:p>
      </dgm:t>
    </dgm:pt>
    <dgm:pt modelId="{C774A07B-B3ED-48CA-BDF8-26D1AC5C1F75}" type="sibTrans" cxnId="{0929B98B-274B-4A0D-A609-55FB9F061E65}">
      <dgm:prSet/>
      <dgm:spPr/>
      <dgm:t>
        <a:bodyPr/>
        <a:lstStyle/>
        <a:p>
          <a:endParaRPr lang="de-DE"/>
        </a:p>
      </dgm:t>
    </dgm:pt>
    <dgm:pt modelId="{F55FBA08-876A-437E-A6AD-7F5C3CF5EC55}">
      <dgm:prSet phldrT="[Text]"/>
      <dgm:spPr>
        <a:solidFill>
          <a:schemeClr val="accent1"/>
        </a:solidFill>
      </dgm:spPr>
      <dgm:t>
        <a:bodyPr/>
        <a:lstStyle/>
        <a:p>
          <a:r>
            <a:rPr lang="de-DE" dirty="0">
              <a:latin typeface="Arial" panose="020B0604020202020204" pitchFamily="34" charset="0"/>
              <a:cs typeface="Arial" panose="020B0604020202020204" pitchFamily="34" charset="0"/>
            </a:rPr>
            <a:t>04.04.</a:t>
          </a:r>
        </a:p>
      </dgm:t>
    </dgm:pt>
    <dgm:pt modelId="{006687A7-6E95-4F70-81DE-7D64A1C998B5}" type="parTrans" cxnId="{2DE9C5E6-7D67-4C2B-9912-844C2D9D105E}">
      <dgm:prSet/>
      <dgm:spPr/>
      <dgm:t>
        <a:bodyPr/>
        <a:lstStyle/>
        <a:p>
          <a:endParaRPr lang="de-DE"/>
        </a:p>
      </dgm:t>
    </dgm:pt>
    <dgm:pt modelId="{F4367F9C-2F18-4D19-824B-334A066B012D}" type="sibTrans" cxnId="{2DE9C5E6-7D67-4C2B-9912-844C2D9D105E}">
      <dgm:prSet/>
      <dgm:spPr/>
      <dgm:t>
        <a:bodyPr/>
        <a:lstStyle/>
        <a:p>
          <a:endParaRPr lang="de-DE"/>
        </a:p>
      </dgm:t>
    </dgm:pt>
    <dgm:pt modelId="{CEEC353B-423E-443E-92DF-293DFEC6903E}">
      <dgm:prSet phldrT="[Text]"/>
      <dgm:spPr>
        <a:solidFill>
          <a:schemeClr val="accent1"/>
        </a:solidFill>
      </dgm:spPr>
      <dgm:t>
        <a:bodyPr/>
        <a:lstStyle/>
        <a:p>
          <a:r>
            <a:rPr lang="de-DE">
              <a:latin typeface="Arial" panose="020B0604020202020204" pitchFamily="34" charset="0"/>
              <a:cs typeface="Arial" panose="020B0604020202020204" pitchFamily="34" charset="0"/>
            </a:rPr>
            <a:t>02.05.</a:t>
          </a:r>
          <a:endParaRPr lang="de-DE" dirty="0">
            <a:latin typeface="Arial" panose="020B0604020202020204" pitchFamily="34" charset="0"/>
            <a:cs typeface="Arial" panose="020B0604020202020204" pitchFamily="34" charset="0"/>
          </a:endParaRPr>
        </a:p>
      </dgm:t>
    </dgm:pt>
    <dgm:pt modelId="{B743926D-B8A3-44A9-B97B-C14CD944D65B}" type="parTrans" cxnId="{0D1C1948-A848-42CC-A71A-D8965048BB8E}">
      <dgm:prSet/>
      <dgm:spPr/>
      <dgm:t>
        <a:bodyPr/>
        <a:lstStyle/>
        <a:p>
          <a:endParaRPr lang="de-DE"/>
        </a:p>
      </dgm:t>
    </dgm:pt>
    <dgm:pt modelId="{54A54504-5D52-48BC-AF41-BE6CD9AC7A13}" type="sibTrans" cxnId="{0D1C1948-A848-42CC-A71A-D8965048BB8E}">
      <dgm:prSet/>
      <dgm:spPr/>
      <dgm:t>
        <a:bodyPr/>
        <a:lstStyle/>
        <a:p>
          <a:endParaRPr lang="de-DE"/>
        </a:p>
      </dgm:t>
    </dgm:pt>
    <dgm:pt modelId="{E4B3453F-06E4-447D-AA73-6240F8AD7200}">
      <dgm:prSet phldrT="[Text]"/>
      <dgm:spPr>
        <a:solidFill>
          <a:schemeClr val="accent1"/>
        </a:solidFill>
      </dgm:spPr>
      <dgm:t>
        <a:bodyPr/>
        <a:lstStyle/>
        <a:p>
          <a:r>
            <a:rPr lang="de-DE" dirty="0">
              <a:latin typeface="Arial" panose="020B0604020202020204" pitchFamily="34" charset="0"/>
              <a:cs typeface="Arial" panose="020B0604020202020204" pitchFamily="34" charset="0"/>
            </a:rPr>
            <a:t>30.05.</a:t>
          </a:r>
        </a:p>
      </dgm:t>
    </dgm:pt>
    <dgm:pt modelId="{9A1B5F31-F8B4-433D-8A93-72DF91D38C31}" type="parTrans" cxnId="{9F3B9D89-1A0B-4BFF-96F6-575C49CEC0AA}">
      <dgm:prSet/>
      <dgm:spPr/>
      <dgm:t>
        <a:bodyPr/>
        <a:lstStyle/>
        <a:p>
          <a:endParaRPr lang="de-DE"/>
        </a:p>
      </dgm:t>
    </dgm:pt>
    <dgm:pt modelId="{20EE6221-0446-4F23-AFB8-3FBF799170F5}" type="sibTrans" cxnId="{9F3B9D89-1A0B-4BFF-96F6-575C49CEC0AA}">
      <dgm:prSet/>
      <dgm:spPr/>
      <dgm:t>
        <a:bodyPr/>
        <a:lstStyle/>
        <a:p>
          <a:endParaRPr lang="de-DE"/>
        </a:p>
      </dgm:t>
    </dgm:pt>
    <dgm:pt modelId="{A11D924D-9590-4F3C-B2CC-FD205871E91C}">
      <dgm:prSet phldrT="[Text]"/>
      <dgm:spPr>
        <a:solidFill>
          <a:schemeClr val="accent1"/>
        </a:solidFill>
      </dgm:spPr>
      <dgm:t>
        <a:bodyPr/>
        <a:lstStyle/>
        <a:p>
          <a:r>
            <a:rPr lang="de-DE" dirty="0">
              <a:latin typeface="Arial" panose="020B0604020202020204" pitchFamily="34" charset="0"/>
              <a:cs typeface="Arial" panose="020B0604020202020204" pitchFamily="34" charset="0"/>
            </a:rPr>
            <a:t>04.07.</a:t>
          </a:r>
        </a:p>
      </dgm:t>
    </dgm:pt>
    <dgm:pt modelId="{3C1F3635-AB38-4A1E-9016-FEC1032BBD9B}" type="parTrans" cxnId="{B688FA60-14E1-440E-BFF4-159E7223851E}">
      <dgm:prSet/>
      <dgm:spPr/>
      <dgm:t>
        <a:bodyPr/>
        <a:lstStyle/>
        <a:p>
          <a:endParaRPr lang="de-DE"/>
        </a:p>
      </dgm:t>
    </dgm:pt>
    <dgm:pt modelId="{750D318B-90EB-4B22-BD8D-88B71FD7C545}" type="sibTrans" cxnId="{B688FA60-14E1-440E-BFF4-159E7223851E}">
      <dgm:prSet/>
      <dgm:spPr/>
      <dgm:t>
        <a:bodyPr/>
        <a:lstStyle/>
        <a:p>
          <a:endParaRPr lang="de-DE"/>
        </a:p>
      </dgm:t>
    </dgm:pt>
    <dgm:pt modelId="{7487DC22-ECDD-4164-A0D3-503B3A78060D}" type="pres">
      <dgm:prSet presAssocID="{BD80255D-F597-4A35-A37A-97FB73BDE1D0}" presName="Name0" presStyleCnt="0">
        <dgm:presLayoutVars>
          <dgm:dir/>
          <dgm:animLvl val="lvl"/>
          <dgm:resizeHandles val="exact"/>
        </dgm:presLayoutVars>
      </dgm:prSet>
      <dgm:spPr/>
    </dgm:pt>
    <dgm:pt modelId="{1ECD1ED7-A484-42F4-94B7-00F424EFE154}" type="pres">
      <dgm:prSet presAssocID="{DAF7554E-D0A7-4CA5-873D-A365E180AFBD}" presName="parTxOnly" presStyleLbl="node1" presStyleIdx="0" presStyleCnt="10">
        <dgm:presLayoutVars>
          <dgm:chMax val="0"/>
          <dgm:chPref val="0"/>
          <dgm:bulletEnabled val="1"/>
        </dgm:presLayoutVars>
      </dgm:prSet>
      <dgm:spPr/>
    </dgm:pt>
    <dgm:pt modelId="{08D7B490-4E47-468D-B45B-70B32B0BB16F}" type="pres">
      <dgm:prSet presAssocID="{864AC05A-0550-499A-A84D-40E9599C6BB5}" presName="parTxOnlySpace" presStyleCnt="0"/>
      <dgm:spPr/>
    </dgm:pt>
    <dgm:pt modelId="{7BE5010A-EB2A-487E-AD9E-3EEA2234AF2C}" type="pres">
      <dgm:prSet presAssocID="{8CBC4368-2EE9-4FC7-A143-6EB9F39809EC}" presName="parTxOnly" presStyleLbl="node1" presStyleIdx="1" presStyleCnt="10">
        <dgm:presLayoutVars>
          <dgm:chMax val="0"/>
          <dgm:chPref val="0"/>
          <dgm:bulletEnabled val="1"/>
        </dgm:presLayoutVars>
      </dgm:prSet>
      <dgm:spPr/>
    </dgm:pt>
    <dgm:pt modelId="{725EFC38-7386-45B5-89DD-B32C53751BB9}" type="pres">
      <dgm:prSet presAssocID="{0ADF5659-9D6E-498F-B258-085675F309E6}" presName="parTxOnlySpace" presStyleCnt="0"/>
      <dgm:spPr/>
    </dgm:pt>
    <dgm:pt modelId="{A5147348-8DA4-437F-B0F9-1B5710EAD4D4}" type="pres">
      <dgm:prSet presAssocID="{8220C17D-C990-4A1B-BD11-F814CA1420AD}" presName="parTxOnly" presStyleLbl="node1" presStyleIdx="2" presStyleCnt="10">
        <dgm:presLayoutVars>
          <dgm:chMax val="0"/>
          <dgm:chPref val="0"/>
          <dgm:bulletEnabled val="1"/>
        </dgm:presLayoutVars>
      </dgm:prSet>
      <dgm:spPr/>
    </dgm:pt>
    <dgm:pt modelId="{6E2DC60C-D62E-445A-AD95-AB5568DC2650}" type="pres">
      <dgm:prSet presAssocID="{FCE5244E-E434-47C3-8787-3019CCF76714}" presName="parTxOnlySpace" presStyleCnt="0"/>
      <dgm:spPr/>
    </dgm:pt>
    <dgm:pt modelId="{5474E879-3B93-43EF-BA13-FACB00B4F9AB}" type="pres">
      <dgm:prSet presAssocID="{9B65DD1B-AD9B-42ED-99B7-DAF0A50A95B4}" presName="parTxOnly" presStyleLbl="node1" presStyleIdx="3" presStyleCnt="10">
        <dgm:presLayoutVars>
          <dgm:chMax val="0"/>
          <dgm:chPref val="0"/>
          <dgm:bulletEnabled val="1"/>
        </dgm:presLayoutVars>
      </dgm:prSet>
      <dgm:spPr/>
    </dgm:pt>
    <dgm:pt modelId="{03BC8750-6602-4E9D-90EB-6A24B1F52FFB}" type="pres">
      <dgm:prSet presAssocID="{91145387-205A-4F4B-B6E2-C83A7C26AC80}" presName="parTxOnlySpace" presStyleCnt="0"/>
      <dgm:spPr/>
    </dgm:pt>
    <dgm:pt modelId="{B0FC7FD4-A6D4-45F7-A104-D823D1DC254E}" type="pres">
      <dgm:prSet presAssocID="{9E05FBDA-BC1F-4F4E-932C-EB5238541A02}" presName="parTxOnly" presStyleLbl="node1" presStyleIdx="4" presStyleCnt="10">
        <dgm:presLayoutVars>
          <dgm:chMax val="0"/>
          <dgm:chPref val="0"/>
          <dgm:bulletEnabled val="1"/>
        </dgm:presLayoutVars>
      </dgm:prSet>
      <dgm:spPr/>
    </dgm:pt>
    <dgm:pt modelId="{376738C8-6742-4EAE-ADD1-CDA723C8ED67}" type="pres">
      <dgm:prSet presAssocID="{F76C8CD4-0D02-423A-84BE-60C4AA4C9BD0}" presName="parTxOnlySpace" presStyleCnt="0"/>
      <dgm:spPr/>
    </dgm:pt>
    <dgm:pt modelId="{04E747B5-BCCC-420F-8549-847365FA03C0}" type="pres">
      <dgm:prSet presAssocID="{59D32C70-B9F6-49D0-8F0A-E0F7B0C791FD}" presName="parTxOnly" presStyleLbl="node1" presStyleIdx="5" presStyleCnt="10">
        <dgm:presLayoutVars>
          <dgm:chMax val="0"/>
          <dgm:chPref val="0"/>
          <dgm:bulletEnabled val="1"/>
        </dgm:presLayoutVars>
      </dgm:prSet>
      <dgm:spPr/>
    </dgm:pt>
    <dgm:pt modelId="{7342BD9F-5D9F-4CBC-AAA0-7658CF1DB2E3}" type="pres">
      <dgm:prSet presAssocID="{C774A07B-B3ED-48CA-BDF8-26D1AC5C1F75}" presName="parTxOnlySpace" presStyleCnt="0"/>
      <dgm:spPr/>
    </dgm:pt>
    <dgm:pt modelId="{855479A1-489C-4942-AFDF-F78A066D9E46}" type="pres">
      <dgm:prSet presAssocID="{F55FBA08-876A-437E-A6AD-7F5C3CF5EC55}" presName="parTxOnly" presStyleLbl="node1" presStyleIdx="6" presStyleCnt="10">
        <dgm:presLayoutVars>
          <dgm:chMax val="0"/>
          <dgm:chPref val="0"/>
          <dgm:bulletEnabled val="1"/>
        </dgm:presLayoutVars>
      </dgm:prSet>
      <dgm:spPr/>
    </dgm:pt>
    <dgm:pt modelId="{9643E2AA-63D0-4662-8A0A-6F612F2822C3}" type="pres">
      <dgm:prSet presAssocID="{F4367F9C-2F18-4D19-824B-334A066B012D}" presName="parTxOnlySpace" presStyleCnt="0"/>
      <dgm:spPr/>
    </dgm:pt>
    <dgm:pt modelId="{31BD5F85-9057-44A6-AEA4-31D3E994CF63}" type="pres">
      <dgm:prSet presAssocID="{CEEC353B-423E-443E-92DF-293DFEC6903E}" presName="parTxOnly" presStyleLbl="node1" presStyleIdx="7" presStyleCnt="10">
        <dgm:presLayoutVars>
          <dgm:chMax val="0"/>
          <dgm:chPref val="0"/>
          <dgm:bulletEnabled val="1"/>
        </dgm:presLayoutVars>
      </dgm:prSet>
      <dgm:spPr/>
    </dgm:pt>
    <dgm:pt modelId="{BA36753F-48ED-4704-A641-0EA11B74822B}" type="pres">
      <dgm:prSet presAssocID="{54A54504-5D52-48BC-AF41-BE6CD9AC7A13}" presName="parTxOnlySpace" presStyleCnt="0"/>
      <dgm:spPr/>
    </dgm:pt>
    <dgm:pt modelId="{62106065-4D60-4321-9C08-F992C3C84C29}" type="pres">
      <dgm:prSet presAssocID="{E4B3453F-06E4-447D-AA73-6240F8AD7200}" presName="parTxOnly" presStyleLbl="node1" presStyleIdx="8" presStyleCnt="10">
        <dgm:presLayoutVars>
          <dgm:chMax val="0"/>
          <dgm:chPref val="0"/>
          <dgm:bulletEnabled val="1"/>
        </dgm:presLayoutVars>
      </dgm:prSet>
      <dgm:spPr/>
    </dgm:pt>
    <dgm:pt modelId="{9A30CEA7-7549-47BB-92AC-4E87CC519440}" type="pres">
      <dgm:prSet presAssocID="{20EE6221-0446-4F23-AFB8-3FBF799170F5}" presName="parTxOnlySpace" presStyleCnt="0"/>
      <dgm:spPr/>
    </dgm:pt>
    <dgm:pt modelId="{DDF9A9F5-F703-41EB-A183-8D045385C0A2}" type="pres">
      <dgm:prSet presAssocID="{A11D924D-9590-4F3C-B2CC-FD205871E91C}" presName="parTxOnly" presStyleLbl="node1" presStyleIdx="9" presStyleCnt="10">
        <dgm:presLayoutVars>
          <dgm:chMax val="0"/>
          <dgm:chPref val="0"/>
          <dgm:bulletEnabled val="1"/>
        </dgm:presLayoutVars>
      </dgm:prSet>
      <dgm:spPr/>
    </dgm:pt>
  </dgm:ptLst>
  <dgm:cxnLst>
    <dgm:cxn modelId="{7FD3B10D-274C-4D1F-8D70-0F924DA5602D}" srcId="{BD80255D-F597-4A35-A37A-97FB73BDE1D0}" destId="{9E05FBDA-BC1F-4F4E-932C-EB5238541A02}" srcOrd="4" destOrd="0" parTransId="{2916D7DD-1189-490E-9DD5-1B97CD8A51F8}" sibTransId="{F76C8CD4-0D02-423A-84BE-60C4AA4C9BD0}"/>
    <dgm:cxn modelId="{E0450129-0F34-4297-AD90-8CB6504705FA}" srcId="{BD80255D-F597-4A35-A37A-97FB73BDE1D0}" destId="{8CBC4368-2EE9-4FC7-A143-6EB9F39809EC}" srcOrd="1" destOrd="0" parTransId="{75E6D54F-51D0-4F6F-A2B0-FAC8452ED238}" sibTransId="{0ADF5659-9D6E-498F-B258-085675F309E6}"/>
    <dgm:cxn modelId="{B688FA60-14E1-440E-BFF4-159E7223851E}" srcId="{BD80255D-F597-4A35-A37A-97FB73BDE1D0}" destId="{A11D924D-9590-4F3C-B2CC-FD205871E91C}" srcOrd="9" destOrd="0" parTransId="{3C1F3635-AB38-4A1E-9016-FEC1032BBD9B}" sibTransId="{750D318B-90EB-4B22-BD8D-88B71FD7C545}"/>
    <dgm:cxn modelId="{5D9A3544-47BC-4039-BD48-40B0B386CD8D}" srcId="{BD80255D-F597-4A35-A37A-97FB73BDE1D0}" destId="{DAF7554E-D0A7-4CA5-873D-A365E180AFBD}" srcOrd="0" destOrd="0" parTransId="{F200AD8F-DB47-4D68-81AB-AC028D964FA5}" sibTransId="{864AC05A-0550-499A-A84D-40E9599C6BB5}"/>
    <dgm:cxn modelId="{93B09664-7989-48A9-AEDF-5C8EF0F4E58F}" type="presOf" srcId="{A11D924D-9590-4F3C-B2CC-FD205871E91C}" destId="{DDF9A9F5-F703-41EB-A183-8D045385C0A2}" srcOrd="0" destOrd="0" presId="urn:microsoft.com/office/officeart/2005/8/layout/chevron1"/>
    <dgm:cxn modelId="{F3E56467-6CE5-4931-A971-10C8770F1686}" type="presOf" srcId="{BD80255D-F597-4A35-A37A-97FB73BDE1D0}" destId="{7487DC22-ECDD-4164-A0D3-503B3A78060D}" srcOrd="0" destOrd="0" presId="urn:microsoft.com/office/officeart/2005/8/layout/chevron1"/>
    <dgm:cxn modelId="{0D1C1948-A848-42CC-A71A-D8965048BB8E}" srcId="{BD80255D-F597-4A35-A37A-97FB73BDE1D0}" destId="{CEEC353B-423E-443E-92DF-293DFEC6903E}" srcOrd="7" destOrd="0" parTransId="{B743926D-B8A3-44A9-B97B-C14CD944D65B}" sibTransId="{54A54504-5D52-48BC-AF41-BE6CD9AC7A13}"/>
    <dgm:cxn modelId="{492F5868-91ED-4668-9F52-DE952C433F5A}" type="presOf" srcId="{DAF7554E-D0A7-4CA5-873D-A365E180AFBD}" destId="{1ECD1ED7-A484-42F4-94B7-00F424EFE154}" srcOrd="0" destOrd="0" presId="urn:microsoft.com/office/officeart/2005/8/layout/chevron1"/>
    <dgm:cxn modelId="{9F3B9D89-1A0B-4BFF-96F6-575C49CEC0AA}" srcId="{BD80255D-F597-4A35-A37A-97FB73BDE1D0}" destId="{E4B3453F-06E4-447D-AA73-6240F8AD7200}" srcOrd="8" destOrd="0" parTransId="{9A1B5F31-F8B4-433D-8A93-72DF91D38C31}" sibTransId="{20EE6221-0446-4F23-AFB8-3FBF799170F5}"/>
    <dgm:cxn modelId="{0929B98B-274B-4A0D-A609-55FB9F061E65}" srcId="{BD80255D-F597-4A35-A37A-97FB73BDE1D0}" destId="{59D32C70-B9F6-49D0-8F0A-E0F7B0C791FD}" srcOrd="5" destOrd="0" parTransId="{92A50EB3-7540-4318-AB3C-7DBA3EF2EFC1}" sibTransId="{C774A07B-B3ED-48CA-BDF8-26D1AC5C1F75}"/>
    <dgm:cxn modelId="{83AA02AD-AE28-4EAF-9239-D262E4126428}" type="presOf" srcId="{CEEC353B-423E-443E-92DF-293DFEC6903E}" destId="{31BD5F85-9057-44A6-AEA4-31D3E994CF63}" srcOrd="0" destOrd="0" presId="urn:microsoft.com/office/officeart/2005/8/layout/chevron1"/>
    <dgm:cxn modelId="{F07D6FCD-AFE9-482A-ABC2-B65ED9273EA4}" type="presOf" srcId="{8220C17D-C990-4A1B-BD11-F814CA1420AD}" destId="{A5147348-8DA4-437F-B0F9-1B5710EAD4D4}" srcOrd="0" destOrd="0" presId="urn:microsoft.com/office/officeart/2005/8/layout/chevron1"/>
    <dgm:cxn modelId="{91C2DED7-ED2C-40AB-938F-59B9C638C3E1}" type="presOf" srcId="{9B65DD1B-AD9B-42ED-99B7-DAF0A50A95B4}" destId="{5474E879-3B93-43EF-BA13-FACB00B4F9AB}" srcOrd="0" destOrd="0" presId="urn:microsoft.com/office/officeart/2005/8/layout/chevron1"/>
    <dgm:cxn modelId="{BB2D22D8-8C0F-4BD5-BF06-77C78C4CDAF9}" type="presOf" srcId="{9E05FBDA-BC1F-4F4E-932C-EB5238541A02}" destId="{B0FC7FD4-A6D4-45F7-A104-D823D1DC254E}" srcOrd="0" destOrd="0" presId="urn:microsoft.com/office/officeart/2005/8/layout/chevron1"/>
    <dgm:cxn modelId="{A95261D8-FC99-4075-AB6A-E4948D359670}" srcId="{BD80255D-F597-4A35-A37A-97FB73BDE1D0}" destId="{8220C17D-C990-4A1B-BD11-F814CA1420AD}" srcOrd="2" destOrd="0" parTransId="{B173A8AD-9276-4FFA-9983-8FC71025F948}" sibTransId="{FCE5244E-E434-47C3-8787-3019CCF76714}"/>
    <dgm:cxn modelId="{2DE9C5E6-7D67-4C2B-9912-844C2D9D105E}" srcId="{BD80255D-F597-4A35-A37A-97FB73BDE1D0}" destId="{F55FBA08-876A-437E-A6AD-7F5C3CF5EC55}" srcOrd="6" destOrd="0" parTransId="{006687A7-6E95-4F70-81DE-7D64A1C998B5}" sibTransId="{F4367F9C-2F18-4D19-824B-334A066B012D}"/>
    <dgm:cxn modelId="{9ECF5FF2-22BE-44A9-9B51-0A8F48194BF9}" type="presOf" srcId="{E4B3453F-06E4-447D-AA73-6240F8AD7200}" destId="{62106065-4D60-4321-9C08-F992C3C84C29}" srcOrd="0" destOrd="0" presId="urn:microsoft.com/office/officeart/2005/8/layout/chevron1"/>
    <dgm:cxn modelId="{CCF3CEF2-6A88-4521-AAC0-C91BB173D241}" type="presOf" srcId="{59D32C70-B9F6-49D0-8F0A-E0F7B0C791FD}" destId="{04E747B5-BCCC-420F-8549-847365FA03C0}" srcOrd="0" destOrd="0" presId="urn:microsoft.com/office/officeart/2005/8/layout/chevron1"/>
    <dgm:cxn modelId="{D91C4AF4-F0B9-4834-A9B0-39F77F63D152}" type="presOf" srcId="{8CBC4368-2EE9-4FC7-A143-6EB9F39809EC}" destId="{7BE5010A-EB2A-487E-AD9E-3EEA2234AF2C}" srcOrd="0" destOrd="0" presId="urn:microsoft.com/office/officeart/2005/8/layout/chevron1"/>
    <dgm:cxn modelId="{BB6110FA-9482-4270-B3FB-B14AB7473898}" type="presOf" srcId="{F55FBA08-876A-437E-A6AD-7F5C3CF5EC55}" destId="{855479A1-489C-4942-AFDF-F78A066D9E46}" srcOrd="0" destOrd="0" presId="urn:microsoft.com/office/officeart/2005/8/layout/chevron1"/>
    <dgm:cxn modelId="{8E9FD9FC-50FD-4893-A72D-8C6E100B005B}" srcId="{BD80255D-F597-4A35-A37A-97FB73BDE1D0}" destId="{9B65DD1B-AD9B-42ED-99B7-DAF0A50A95B4}" srcOrd="3" destOrd="0" parTransId="{E320C4E4-C02D-45B5-8956-0E7DF5128161}" sibTransId="{91145387-205A-4F4B-B6E2-C83A7C26AC80}"/>
    <dgm:cxn modelId="{08086037-E91A-4425-AE9D-49C1516D0659}" type="presParOf" srcId="{7487DC22-ECDD-4164-A0D3-503B3A78060D}" destId="{1ECD1ED7-A484-42F4-94B7-00F424EFE154}" srcOrd="0" destOrd="0" presId="urn:microsoft.com/office/officeart/2005/8/layout/chevron1"/>
    <dgm:cxn modelId="{A5AF3B63-5167-44CD-B334-EEA22187B4A2}" type="presParOf" srcId="{7487DC22-ECDD-4164-A0D3-503B3A78060D}" destId="{08D7B490-4E47-468D-B45B-70B32B0BB16F}" srcOrd="1" destOrd="0" presId="urn:microsoft.com/office/officeart/2005/8/layout/chevron1"/>
    <dgm:cxn modelId="{2766BFB8-CBD5-422A-B87A-9BAD6A5DC345}" type="presParOf" srcId="{7487DC22-ECDD-4164-A0D3-503B3A78060D}" destId="{7BE5010A-EB2A-487E-AD9E-3EEA2234AF2C}" srcOrd="2" destOrd="0" presId="urn:microsoft.com/office/officeart/2005/8/layout/chevron1"/>
    <dgm:cxn modelId="{08AB5BF5-0CBD-4E8B-9DB2-FE3C2646EB72}" type="presParOf" srcId="{7487DC22-ECDD-4164-A0D3-503B3A78060D}" destId="{725EFC38-7386-45B5-89DD-B32C53751BB9}" srcOrd="3" destOrd="0" presId="urn:microsoft.com/office/officeart/2005/8/layout/chevron1"/>
    <dgm:cxn modelId="{FBEBDE6B-61D6-45AB-84D8-2848A8F443C9}" type="presParOf" srcId="{7487DC22-ECDD-4164-A0D3-503B3A78060D}" destId="{A5147348-8DA4-437F-B0F9-1B5710EAD4D4}" srcOrd="4" destOrd="0" presId="urn:microsoft.com/office/officeart/2005/8/layout/chevron1"/>
    <dgm:cxn modelId="{BA91CABC-A567-4F0B-A36E-E0E233FBFAC3}" type="presParOf" srcId="{7487DC22-ECDD-4164-A0D3-503B3A78060D}" destId="{6E2DC60C-D62E-445A-AD95-AB5568DC2650}" srcOrd="5" destOrd="0" presId="urn:microsoft.com/office/officeart/2005/8/layout/chevron1"/>
    <dgm:cxn modelId="{FCFD2848-8A23-496E-B633-AF521FEEB222}" type="presParOf" srcId="{7487DC22-ECDD-4164-A0D3-503B3A78060D}" destId="{5474E879-3B93-43EF-BA13-FACB00B4F9AB}" srcOrd="6" destOrd="0" presId="urn:microsoft.com/office/officeart/2005/8/layout/chevron1"/>
    <dgm:cxn modelId="{5725F0A4-266C-4AF1-9404-9DE9573622C5}" type="presParOf" srcId="{7487DC22-ECDD-4164-A0D3-503B3A78060D}" destId="{03BC8750-6602-4E9D-90EB-6A24B1F52FFB}" srcOrd="7" destOrd="0" presId="urn:microsoft.com/office/officeart/2005/8/layout/chevron1"/>
    <dgm:cxn modelId="{2CBABC25-DC15-4029-834A-E2B83D5C8CBC}" type="presParOf" srcId="{7487DC22-ECDD-4164-A0D3-503B3A78060D}" destId="{B0FC7FD4-A6D4-45F7-A104-D823D1DC254E}" srcOrd="8" destOrd="0" presId="urn:microsoft.com/office/officeart/2005/8/layout/chevron1"/>
    <dgm:cxn modelId="{EAAFA05C-992D-4FDF-9B99-42E2E703C99C}" type="presParOf" srcId="{7487DC22-ECDD-4164-A0D3-503B3A78060D}" destId="{376738C8-6742-4EAE-ADD1-CDA723C8ED67}" srcOrd="9" destOrd="0" presId="urn:microsoft.com/office/officeart/2005/8/layout/chevron1"/>
    <dgm:cxn modelId="{723411FD-F739-403C-A1E1-0B345FCCF9EF}" type="presParOf" srcId="{7487DC22-ECDD-4164-A0D3-503B3A78060D}" destId="{04E747B5-BCCC-420F-8549-847365FA03C0}" srcOrd="10" destOrd="0" presId="urn:microsoft.com/office/officeart/2005/8/layout/chevron1"/>
    <dgm:cxn modelId="{0EDCEFCC-AF9F-44C7-81B1-6A2ECD6BB50A}" type="presParOf" srcId="{7487DC22-ECDD-4164-A0D3-503B3A78060D}" destId="{7342BD9F-5D9F-4CBC-AAA0-7658CF1DB2E3}" srcOrd="11" destOrd="0" presId="urn:microsoft.com/office/officeart/2005/8/layout/chevron1"/>
    <dgm:cxn modelId="{CFC7866C-180C-41E8-A85E-09C979B7E51E}" type="presParOf" srcId="{7487DC22-ECDD-4164-A0D3-503B3A78060D}" destId="{855479A1-489C-4942-AFDF-F78A066D9E46}" srcOrd="12" destOrd="0" presId="urn:microsoft.com/office/officeart/2005/8/layout/chevron1"/>
    <dgm:cxn modelId="{A45EDE3A-E86D-4437-99AC-74AA3A7BAED5}" type="presParOf" srcId="{7487DC22-ECDD-4164-A0D3-503B3A78060D}" destId="{9643E2AA-63D0-4662-8A0A-6F612F2822C3}" srcOrd="13" destOrd="0" presId="urn:microsoft.com/office/officeart/2005/8/layout/chevron1"/>
    <dgm:cxn modelId="{4B2C9DC5-222C-4D72-AAC2-F609979B455D}" type="presParOf" srcId="{7487DC22-ECDD-4164-A0D3-503B3A78060D}" destId="{31BD5F85-9057-44A6-AEA4-31D3E994CF63}" srcOrd="14" destOrd="0" presId="urn:microsoft.com/office/officeart/2005/8/layout/chevron1"/>
    <dgm:cxn modelId="{F6E8D1BB-6AB3-4CB3-A093-63E8CA35CC11}" type="presParOf" srcId="{7487DC22-ECDD-4164-A0D3-503B3A78060D}" destId="{BA36753F-48ED-4704-A641-0EA11B74822B}" srcOrd="15" destOrd="0" presId="urn:microsoft.com/office/officeart/2005/8/layout/chevron1"/>
    <dgm:cxn modelId="{2D2DA33F-2D45-435A-9FCC-13C83C68D7FD}" type="presParOf" srcId="{7487DC22-ECDD-4164-A0D3-503B3A78060D}" destId="{62106065-4D60-4321-9C08-F992C3C84C29}" srcOrd="16" destOrd="0" presId="urn:microsoft.com/office/officeart/2005/8/layout/chevron1"/>
    <dgm:cxn modelId="{D160CE6B-4B42-4C13-B564-11548A3341AD}" type="presParOf" srcId="{7487DC22-ECDD-4164-A0D3-503B3A78060D}" destId="{9A30CEA7-7549-47BB-92AC-4E87CC519440}" srcOrd="17" destOrd="0" presId="urn:microsoft.com/office/officeart/2005/8/layout/chevron1"/>
    <dgm:cxn modelId="{58EFDA2A-9CC3-4E8D-AF56-FF84CF552EBB}" type="presParOf" srcId="{7487DC22-ECDD-4164-A0D3-503B3A78060D}" destId="{DDF9A9F5-F703-41EB-A183-8D045385C0A2}" srcOrd="1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17FB177C-EBCA-42E9-8C91-F2200B857907}">
      <dgm:prSet phldrT="[Text]"/>
      <dgm:spPr>
        <a:solidFill>
          <a:schemeClr val="accent3">
            <a:lumMod val="60000"/>
            <a:lumOff val="40000"/>
          </a:schemeClr>
        </a:solidFill>
      </dgm:spPr>
      <dgm:t>
        <a:bodyPr/>
        <a:lstStyle/>
        <a:p>
          <a:r>
            <a:rPr lang="de-DE" dirty="0">
              <a:latin typeface="Arial" panose="020B0604020202020204" pitchFamily="34" charset="0"/>
              <a:cs typeface="Arial" panose="020B0604020202020204" pitchFamily="34" charset="0"/>
            </a:rPr>
            <a:t>2017</a:t>
          </a:r>
        </a:p>
      </dgm:t>
    </dgm:pt>
    <dgm:pt modelId="{946ECBF7-5862-44E6-8744-5F2F68EAC23D}" type="parTrans" cxnId="{85F7F4D3-38D9-4F3D-86A6-CE306134DB66}">
      <dgm:prSet/>
      <dgm:spPr/>
      <dgm:t>
        <a:bodyPr/>
        <a:lstStyle/>
        <a:p>
          <a:endParaRPr lang="de-DE"/>
        </a:p>
      </dgm:t>
    </dgm:pt>
    <dgm:pt modelId="{6AB40C39-5293-4CB8-B153-F90359D29DB2}" type="sibTrans" cxnId="{85F7F4D3-38D9-4F3D-86A6-CE306134DB66}">
      <dgm:prSet/>
      <dgm:spPr/>
      <dgm:t>
        <a:bodyPr/>
        <a:lstStyle/>
        <a:p>
          <a:endParaRPr lang="de-DE"/>
        </a:p>
      </dgm:t>
    </dgm:pt>
    <dgm:pt modelId="{8150773F-B842-4B7E-9D86-0B2B3FB0EB50}">
      <dgm:prSet phldrT="[Text]"/>
      <dgm:spPr>
        <a:solidFill>
          <a:schemeClr val="accent1"/>
        </a:solidFill>
      </dgm:spPr>
      <dgm:t>
        <a:bodyPr/>
        <a:lstStyle/>
        <a:p>
          <a:r>
            <a:rPr lang="de-DE" dirty="0">
              <a:latin typeface="Arial" panose="020B0604020202020204" pitchFamily="34" charset="0"/>
              <a:cs typeface="Arial" panose="020B0604020202020204" pitchFamily="34" charset="0"/>
            </a:rPr>
            <a:t>17.01</a:t>
          </a:r>
        </a:p>
      </dgm:t>
    </dgm:pt>
    <dgm:pt modelId="{4FE0D894-F449-44A0-B58F-C97179F2F788}" type="parTrans" cxnId="{723575AA-B809-42DC-AA63-EF13802E6BE0}">
      <dgm:prSet/>
      <dgm:spPr/>
      <dgm:t>
        <a:bodyPr/>
        <a:lstStyle/>
        <a:p>
          <a:endParaRPr lang="de-DE"/>
        </a:p>
      </dgm:t>
    </dgm:pt>
    <dgm:pt modelId="{7B4E1791-F846-449D-A065-8490FD4DBD17}" type="sibTrans" cxnId="{723575AA-B809-42DC-AA63-EF13802E6BE0}">
      <dgm:prSet/>
      <dgm:spPr/>
      <dgm:t>
        <a:bodyPr/>
        <a:lstStyle/>
        <a:p>
          <a:endParaRPr lang="de-DE"/>
        </a:p>
      </dgm:t>
    </dgm:pt>
    <dgm:pt modelId="{8229362E-1E00-49B4-92B3-E6D8FB897244}">
      <dgm:prSet phldrT="[Text]"/>
      <dgm:spPr>
        <a:solidFill>
          <a:schemeClr val="accent1"/>
        </a:solidFill>
      </dgm:spPr>
      <dgm:t>
        <a:bodyPr/>
        <a:lstStyle/>
        <a:p>
          <a:r>
            <a:rPr lang="de-DE" dirty="0">
              <a:latin typeface="Arial" panose="020B0604020202020204" pitchFamily="34" charset="0"/>
              <a:cs typeface="Arial" panose="020B0604020202020204" pitchFamily="34" charset="0"/>
            </a:rPr>
            <a:t>24.01</a:t>
          </a:r>
        </a:p>
      </dgm:t>
    </dgm:pt>
    <dgm:pt modelId="{AA7B85DE-02A9-4B39-9914-699D5C338F78}" type="parTrans" cxnId="{2B42C1A8-A332-450C-B433-5E853D29B45F}">
      <dgm:prSet/>
      <dgm:spPr/>
      <dgm:t>
        <a:bodyPr/>
        <a:lstStyle/>
        <a:p>
          <a:endParaRPr lang="de-DE"/>
        </a:p>
      </dgm:t>
    </dgm:pt>
    <dgm:pt modelId="{8BFA37B8-A77D-4649-8B43-8D9688617979}" type="sibTrans" cxnId="{2B42C1A8-A332-450C-B433-5E853D29B45F}">
      <dgm:prSet/>
      <dgm:spPr/>
      <dgm:t>
        <a:bodyPr/>
        <a:lstStyle/>
        <a:p>
          <a:endParaRPr lang="de-DE"/>
        </a:p>
      </dgm:t>
    </dgm:pt>
    <dgm:pt modelId="{E52139E0-8337-488D-B796-57ADCD8EC8E2}">
      <dgm:prSet phldrT="[Text]"/>
      <dgm:spPr>
        <a:solidFill>
          <a:schemeClr val="accent1"/>
        </a:solidFill>
      </dgm:spPr>
      <dgm:t>
        <a:bodyPr/>
        <a:lstStyle/>
        <a:p>
          <a:r>
            <a:rPr lang="de-DE" dirty="0">
              <a:latin typeface="Arial" panose="020B0604020202020204" pitchFamily="34" charset="0"/>
              <a:cs typeface="Arial" panose="020B0604020202020204" pitchFamily="34" charset="0"/>
            </a:rPr>
            <a:t>07.02.</a:t>
          </a:r>
        </a:p>
      </dgm:t>
    </dgm:pt>
    <dgm:pt modelId="{98AE60C3-2822-459F-AAB1-D678CE944F42}" type="parTrans" cxnId="{D6B73C7C-CD6F-42AB-B730-870B5F920B0C}">
      <dgm:prSet/>
      <dgm:spPr/>
      <dgm:t>
        <a:bodyPr/>
        <a:lstStyle/>
        <a:p>
          <a:endParaRPr lang="de-DE"/>
        </a:p>
      </dgm:t>
    </dgm:pt>
    <dgm:pt modelId="{3D3BC543-D1AA-4E22-8632-64F6255FC99D}" type="sibTrans" cxnId="{D6B73C7C-CD6F-42AB-B730-870B5F920B0C}">
      <dgm:prSet/>
      <dgm:spPr/>
      <dgm:t>
        <a:bodyPr/>
        <a:lstStyle/>
        <a:p>
          <a:endParaRPr lang="de-DE"/>
        </a:p>
      </dgm:t>
    </dgm:pt>
    <dgm:pt modelId="{DE7EDA3B-39F0-41E7-8992-FF511A60558F}">
      <dgm:prSet phldrT="[Text]"/>
      <dgm:spPr>
        <a:solidFill>
          <a:schemeClr val="accent1"/>
        </a:solidFill>
      </dgm:spPr>
      <dgm:t>
        <a:bodyPr/>
        <a:lstStyle/>
        <a:p>
          <a:r>
            <a:rPr lang="de-DE" dirty="0">
              <a:latin typeface="Arial" panose="020B0604020202020204" pitchFamily="34" charset="0"/>
              <a:cs typeface="Arial" panose="020B0604020202020204" pitchFamily="34" charset="0"/>
            </a:rPr>
            <a:t>21.02.</a:t>
          </a:r>
        </a:p>
      </dgm:t>
    </dgm:pt>
    <dgm:pt modelId="{06A78BE7-A90E-43FB-9550-5EA5E0EBF7A0}" type="parTrans" cxnId="{CC40F82F-2FBB-4DD5-AA64-2D31042B6407}">
      <dgm:prSet/>
      <dgm:spPr/>
      <dgm:t>
        <a:bodyPr/>
        <a:lstStyle/>
        <a:p>
          <a:endParaRPr lang="de-DE"/>
        </a:p>
      </dgm:t>
    </dgm:pt>
    <dgm:pt modelId="{E3EDA0E4-2027-4E24-8EE0-07799DAE1BAC}" type="sibTrans" cxnId="{CC40F82F-2FBB-4DD5-AA64-2D31042B6407}">
      <dgm:prSet/>
      <dgm:spPr/>
      <dgm:t>
        <a:bodyPr/>
        <a:lstStyle/>
        <a:p>
          <a:endParaRPr lang="de-DE"/>
        </a:p>
      </dgm:t>
    </dgm:pt>
    <dgm:pt modelId="{E34B8B8F-A896-4BA5-A6DD-E8520311BF37}">
      <dgm:prSet phldrT="[Text]"/>
      <dgm:spPr>
        <a:solidFill>
          <a:schemeClr val="accent1"/>
        </a:solidFill>
      </dgm:spPr>
      <dgm:t>
        <a:bodyPr/>
        <a:lstStyle/>
        <a:p>
          <a:r>
            <a:rPr lang="de-DE" dirty="0">
              <a:latin typeface="Arial" panose="020B0604020202020204" pitchFamily="34" charset="0"/>
              <a:cs typeface="Arial" panose="020B0604020202020204" pitchFamily="34" charset="0"/>
            </a:rPr>
            <a:t>14.03.</a:t>
          </a:r>
        </a:p>
      </dgm:t>
    </dgm:pt>
    <dgm:pt modelId="{6EE3E949-FEAE-46B4-86B1-BA25C9D4F08D}" type="parTrans" cxnId="{7EF97DA4-9197-4B1B-A04F-EE85C5957C27}">
      <dgm:prSet/>
      <dgm:spPr/>
      <dgm:t>
        <a:bodyPr/>
        <a:lstStyle/>
        <a:p>
          <a:endParaRPr lang="de-DE"/>
        </a:p>
      </dgm:t>
    </dgm:pt>
    <dgm:pt modelId="{1BFBF2F6-017D-4915-B21A-E357A81DDF8C}" type="sibTrans" cxnId="{7EF97DA4-9197-4B1B-A04F-EE85C5957C27}">
      <dgm:prSet/>
      <dgm:spPr/>
      <dgm:t>
        <a:bodyPr/>
        <a:lstStyle/>
        <a:p>
          <a:endParaRPr lang="de-DE"/>
        </a:p>
      </dgm:t>
    </dgm:pt>
    <dgm:pt modelId="{4DD8297B-7D04-4C26-A978-1298882323D1}">
      <dgm:prSet phldrT="[Text]"/>
      <dgm:spPr>
        <a:solidFill>
          <a:srgbClr val="FF0000"/>
        </a:solidFill>
      </dgm:spPr>
      <dgm:t>
        <a:bodyPr/>
        <a:lstStyle/>
        <a:p>
          <a:r>
            <a:rPr lang="de-DE" dirty="0">
              <a:latin typeface="Arial" panose="020B0604020202020204" pitchFamily="34" charset="0"/>
              <a:cs typeface="Arial" panose="020B0604020202020204" pitchFamily="34" charset="0"/>
            </a:rPr>
            <a:t>04.04.</a:t>
          </a:r>
        </a:p>
      </dgm:t>
    </dgm:pt>
    <dgm:pt modelId="{BF3A6DAE-9F21-4D0E-B3C7-B370A727949F}" type="parTrans" cxnId="{C93B74E3-400E-4B97-9D69-73AE33D8776B}">
      <dgm:prSet/>
      <dgm:spPr/>
      <dgm:t>
        <a:bodyPr/>
        <a:lstStyle/>
        <a:p>
          <a:endParaRPr lang="de-DE"/>
        </a:p>
      </dgm:t>
    </dgm:pt>
    <dgm:pt modelId="{D4934ADD-8F98-4937-A58C-66896EC359D3}" type="sibTrans" cxnId="{C93B74E3-400E-4B97-9D69-73AE33D8776B}">
      <dgm:prSet/>
      <dgm:spPr/>
      <dgm:t>
        <a:bodyPr/>
        <a:lstStyle/>
        <a:p>
          <a:endParaRPr lang="de-DE"/>
        </a:p>
      </dgm:t>
    </dgm:pt>
    <dgm:pt modelId="{D6F08BFB-DBC2-4961-B966-3D9A111A5B45}">
      <dgm:prSet phldrT="[Text]"/>
      <dgm:spPr>
        <a:solidFill>
          <a:schemeClr val="accent1"/>
        </a:solidFill>
      </dgm:spPr>
      <dgm:t>
        <a:bodyPr/>
        <a:lstStyle/>
        <a:p>
          <a:r>
            <a:rPr lang="de-DE" dirty="0">
              <a:latin typeface="Arial" panose="020B0604020202020204" pitchFamily="34" charset="0"/>
              <a:cs typeface="Arial" panose="020B0604020202020204" pitchFamily="34" charset="0"/>
            </a:rPr>
            <a:t>02.05.</a:t>
          </a:r>
        </a:p>
      </dgm:t>
    </dgm:pt>
    <dgm:pt modelId="{6126B8D6-6E69-4AF0-A88F-5B105FE288E4}" type="parTrans" cxnId="{E7D85141-0715-4A28-9737-9A760C61064C}">
      <dgm:prSet/>
      <dgm:spPr/>
      <dgm:t>
        <a:bodyPr/>
        <a:lstStyle/>
        <a:p>
          <a:endParaRPr lang="de-DE"/>
        </a:p>
      </dgm:t>
    </dgm:pt>
    <dgm:pt modelId="{0DFF11F2-B4A2-4054-BD6B-D7E5A9B41BDC}" type="sibTrans" cxnId="{E7D85141-0715-4A28-9737-9A760C61064C}">
      <dgm:prSet/>
      <dgm:spPr/>
      <dgm:t>
        <a:bodyPr/>
        <a:lstStyle/>
        <a:p>
          <a:endParaRPr lang="de-DE"/>
        </a:p>
      </dgm:t>
    </dgm:pt>
    <dgm:pt modelId="{EA2C6A26-8DD8-4F1A-BF04-0186EDDE2E3B}">
      <dgm:prSet phldrT="[Text]"/>
      <dgm:spPr>
        <a:solidFill>
          <a:schemeClr val="accent1"/>
        </a:solidFill>
      </dgm:spPr>
      <dgm:t>
        <a:bodyPr/>
        <a:lstStyle/>
        <a:p>
          <a:r>
            <a:rPr lang="de-DE" dirty="0">
              <a:latin typeface="Arial" panose="020B0604020202020204" pitchFamily="34" charset="0"/>
              <a:cs typeface="Arial" panose="020B0604020202020204" pitchFamily="34" charset="0"/>
            </a:rPr>
            <a:t>30.05.</a:t>
          </a:r>
        </a:p>
      </dgm:t>
    </dgm:pt>
    <dgm:pt modelId="{36B1F86C-9DF1-49DB-81B3-DB903E054055}" type="parTrans" cxnId="{74947CC6-3C35-4459-881E-081232875AAD}">
      <dgm:prSet/>
      <dgm:spPr/>
      <dgm:t>
        <a:bodyPr/>
        <a:lstStyle/>
        <a:p>
          <a:endParaRPr lang="de-DE"/>
        </a:p>
      </dgm:t>
    </dgm:pt>
    <dgm:pt modelId="{8B6B4D05-BBC0-4369-92C9-62822FD778A6}" type="sibTrans" cxnId="{74947CC6-3C35-4459-881E-081232875AAD}">
      <dgm:prSet/>
      <dgm:spPr/>
      <dgm:t>
        <a:bodyPr/>
        <a:lstStyle/>
        <a:p>
          <a:endParaRPr lang="de-DE"/>
        </a:p>
      </dgm:t>
    </dgm:pt>
    <dgm:pt modelId="{7253DC3C-469A-41EA-8117-D7C608799905}">
      <dgm:prSet phldrT="[Text]"/>
      <dgm:spPr>
        <a:solidFill>
          <a:schemeClr val="accent1"/>
        </a:solidFill>
      </dgm:spPr>
      <dgm:t>
        <a:bodyPr/>
        <a:lstStyle/>
        <a:p>
          <a:r>
            <a:rPr lang="de-DE" dirty="0">
              <a:latin typeface="Arial" panose="020B0604020202020204" pitchFamily="34" charset="0"/>
              <a:cs typeface="Arial" panose="020B0604020202020204" pitchFamily="34" charset="0"/>
            </a:rPr>
            <a:t>04.07.</a:t>
          </a:r>
        </a:p>
      </dgm:t>
    </dgm:pt>
    <dgm:pt modelId="{987600B0-4124-4D2F-B240-C9EAD2CC72E4}" type="parTrans" cxnId="{FE5490B3-A82C-4C52-A5C8-E2F59A5B1B5C}">
      <dgm:prSet/>
      <dgm:spPr/>
      <dgm:t>
        <a:bodyPr/>
        <a:lstStyle/>
        <a:p>
          <a:endParaRPr lang="de-DE"/>
        </a:p>
      </dgm:t>
    </dgm:pt>
    <dgm:pt modelId="{0AE524AE-7ACF-4AE7-B920-26D7DE2BFB12}" type="sibTrans" cxnId="{FE5490B3-A82C-4C52-A5C8-E2F59A5B1B5C}">
      <dgm:prSet/>
      <dgm:spPr/>
      <dgm:t>
        <a:bodyPr/>
        <a:lstStyle/>
        <a:p>
          <a:endParaRPr lang="de-DE"/>
        </a:p>
      </dgm:t>
    </dgm:pt>
    <dgm:pt modelId="{DAE6ED0B-A147-410E-9654-A4A038764579}">
      <dgm:prSet phldrT="[Text]"/>
      <dgm:spPr>
        <a:solidFill>
          <a:schemeClr val="accent1"/>
        </a:solidFill>
      </dgm:spPr>
      <dgm:t>
        <a:bodyPr/>
        <a:lstStyle/>
        <a:p>
          <a:r>
            <a:rPr lang="de-DE" dirty="0">
              <a:latin typeface="Arial" panose="020B0604020202020204" pitchFamily="34" charset="0"/>
              <a:cs typeface="Arial" panose="020B0604020202020204" pitchFamily="34" charset="0"/>
            </a:rPr>
            <a:t>24.10.</a:t>
          </a:r>
        </a:p>
      </dgm:t>
    </dgm:pt>
    <dgm:pt modelId="{99BCA685-E3F0-46DC-ACEB-48A28D8FA4A4}" type="parTrans" cxnId="{464F3FFD-4E02-4D98-B9E0-9A12BB539333}">
      <dgm:prSet/>
      <dgm:spPr/>
      <dgm:t>
        <a:bodyPr/>
        <a:lstStyle/>
        <a:p>
          <a:endParaRPr lang="de-DE"/>
        </a:p>
      </dgm:t>
    </dgm:pt>
    <dgm:pt modelId="{21E6EFD8-E4D0-4162-AD8F-39B5BBAB0927}" type="sibTrans" cxnId="{464F3FFD-4E02-4D98-B9E0-9A12BB539333}">
      <dgm:prSet/>
      <dgm:spPr/>
      <dgm:t>
        <a:bodyPr/>
        <a:lstStyle/>
        <a:p>
          <a:endParaRPr lang="de-DE"/>
        </a:p>
      </dgm:t>
    </dgm:pt>
    <dgm:pt modelId="{7487DC22-ECDD-4164-A0D3-503B3A78060D}" type="pres">
      <dgm:prSet presAssocID="{BD80255D-F597-4A35-A37A-97FB73BDE1D0}" presName="Name0" presStyleCnt="0">
        <dgm:presLayoutVars>
          <dgm:dir/>
          <dgm:animLvl val="lvl"/>
          <dgm:resizeHandles val="exact"/>
        </dgm:presLayoutVars>
      </dgm:prSet>
      <dgm:spPr/>
    </dgm:pt>
    <dgm:pt modelId="{F20F5D2B-BDBF-4D73-B143-A0176949096F}" type="pres">
      <dgm:prSet presAssocID="{17FB177C-EBCA-42E9-8C91-F2200B857907}" presName="parTxOnly" presStyleLbl="node1" presStyleIdx="0" presStyleCnt="11" custLinFactNeighborX="-1221" custLinFactNeighborY="0">
        <dgm:presLayoutVars>
          <dgm:chMax val="0"/>
          <dgm:chPref val="0"/>
          <dgm:bulletEnabled val="1"/>
        </dgm:presLayoutVars>
      </dgm:prSet>
      <dgm:spPr/>
    </dgm:pt>
    <dgm:pt modelId="{BB3300BF-1A61-4F46-89FC-C016B40575F7}" type="pres">
      <dgm:prSet presAssocID="{6AB40C39-5293-4CB8-B153-F90359D29DB2}" presName="parTxOnlySpace" presStyleCnt="0"/>
      <dgm:spPr/>
    </dgm:pt>
    <dgm:pt modelId="{82D5082F-1256-4602-9765-63DF25E6F84C}" type="pres">
      <dgm:prSet presAssocID="{8150773F-B842-4B7E-9D86-0B2B3FB0EB50}" presName="parTxOnly" presStyleLbl="node1" presStyleIdx="1" presStyleCnt="11">
        <dgm:presLayoutVars>
          <dgm:chMax val="0"/>
          <dgm:chPref val="0"/>
          <dgm:bulletEnabled val="1"/>
        </dgm:presLayoutVars>
      </dgm:prSet>
      <dgm:spPr/>
    </dgm:pt>
    <dgm:pt modelId="{0B27FC0C-4F71-4B05-AEC5-10C0F6ABCF5F}" type="pres">
      <dgm:prSet presAssocID="{7B4E1791-F846-449D-A065-8490FD4DBD17}" presName="parTxOnlySpace" presStyleCnt="0"/>
      <dgm:spPr/>
    </dgm:pt>
    <dgm:pt modelId="{682C3D3B-6436-4E25-98D0-49813C02B2CD}" type="pres">
      <dgm:prSet presAssocID="{8229362E-1E00-49B4-92B3-E6D8FB897244}" presName="parTxOnly" presStyleLbl="node1" presStyleIdx="2" presStyleCnt="11">
        <dgm:presLayoutVars>
          <dgm:chMax val="0"/>
          <dgm:chPref val="0"/>
          <dgm:bulletEnabled val="1"/>
        </dgm:presLayoutVars>
      </dgm:prSet>
      <dgm:spPr/>
    </dgm:pt>
    <dgm:pt modelId="{D9A96FB9-7399-4AC5-8868-FC9F704E4689}" type="pres">
      <dgm:prSet presAssocID="{8BFA37B8-A77D-4649-8B43-8D9688617979}" presName="parTxOnlySpace" presStyleCnt="0"/>
      <dgm:spPr/>
    </dgm:pt>
    <dgm:pt modelId="{1C563FCC-7C8F-4DBB-837D-A48B90BDAEB9}" type="pres">
      <dgm:prSet presAssocID="{E52139E0-8337-488D-B796-57ADCD8EC8E2}" presName="parTxOnly" presStyleLbl="node1" presStyleIdx="3" presStyleCnt="11">
        <dgm:presLayoutVars>
          <dgm:chMax val="0"/>
          <dgm:chPref val="0"/>
          <dgm:bulletEnabled val="1"/>
        </dgm:presLayoutVars>
      </dgm:prSet>
      <dgm:spPr/>
    </dgm:pt>
    <dgm:pt modelId="{BD5250EE-109A-45B2-982D-002A364E24CF}" type="pres">
      <dgm:prSet presAssocID="{3D3BC543-D1AA-4E22-8632-64F6255FC99D}" presName="parTxOnlySpace" presStyleCnt="0"/>
      <dgm:spPr/>
    </dgm:pt>
    <dgm:pt modelId="{21783624-421E-4FDF-9F0A-BEB201528678}" type="pres">
      <dgm:prSet presAssocID="{DE7EDA3B-39F0-41E7-8992-FF511A60558F}" presName="parTxOnly" presStyleLbl="node1" presStyleIdx="4" presStyleCnt="11">
        <dgm:presLayoutVars>
          <dgm:chMax val="0"/>
          <dgm:chPref val="0"/>
          <dgm:bulletEnabled val="1"/>
        </dgm:presLayoutVars>
      </dgm:prSet>
      <dgm:spPr/>
    </dgm:pt>
    <dgm:pt modelId="{3160E5F2-663E-47BA-B6CA-8BD65663EC92}" type="pres">
      <dgm:prSet presAssocID="{E3EDA0E4-2027-4E24-8EE0-07799DAE1BAC}" presName="parTxOnlySpace" presStyleCnt="0"/>
      <dgm:spPr/>
    </dgm:pt>
    <dgm:pt modelId="{A24AA89A-B947-4030-A904-794F74FFC41C}" type="pres">
      <dgm:prSet presAssocID="{E34B8B8F-A896-4BA5-A6DD-E8520311BF37}" presName="parTxOnly" presStyleLbl="node1" presStyleIdx="5" presStyleCnt="11">
        <dgm:presLayoutVars>
          <dgm:chMax val="0"/>
          <dgm:chPref val="0"/>
          <dgm:bulletEnabled val="1"/>
        </dgm:presLayoutVars>
      </dgm:prSet>
      <dgm:spPr/>
    </dgm:pt>
    <dgm:pt modelId="{A55C81E5-1CC2-46FF-B616-735D8DD6323E}" type="pres">
      <dgm:prSet presAssocID="{1BFBF2F6-017D-4915-B21A-E357A81DDF8C}" presName="parTxOnlySpace" presStyleCnt="0"/>
      <dgm:spPr/>
    </dgm:pt>
    <dgm:pt modelId="{1FD716A1-6300-44F3-8E9B-D82FE6213087}" type="pres">
      <dgm:prSet presAssocID="{4DD8297B-7D04-4C26-A978-1298882323D1}" presName="parTxOnly" presStyleLbl="node1" presStyleIdx="6" presStyleCnt="11">
        <dgm:presLayoutVars>
          <dgm:chMax val="0"/>
          <dgm:chPref val="0"/>
          <dgm:bulletEnabled val="1"/>
        </dgm:presLayoutVars>
      </dgm:prSet>
      <dgm:spPr/>
    </dgm:pt>
    <dgm:pt modelId="{A1C6CFFE-C6A7-44FE-938F-57738F84F424}" type="pres">
      <dgm:prSet presAssocID="{D4934ADD-8F98-4937-A58C-66896EC359D3}" presName="parTxOnlySpace" presStyleCnt="0"/>
      <dgm:spPr/>
    </dgm:pt>
    <dgm:pt modelId="{BEA9AC31-0539-4D16-8401-3D3970069219}" type="pres">
      <dgm:prSet presAssocID="{D6F08BFB-DBC2-4961-B966-3D9A111A5B45}" presName="parTxOnly" presStyleLbl="node1" presStyleIdx="7" presStyleCnt="11">
        <dgm:presLayoutVars>
          <dgm:chMax val="0"/>
          <dgm:chPref val="0"/>
          <dgm:bulletEnabled val="1"/>
        </dgm:presLayoutVars>
      </dgm:prSet>
      <dgm:spPr/>
    </dgm:pt>
    <dgm:pt modelId="{ECCB7D59-42C5-4EBE-A69E-2C18F004DC25}" type="pres">
      <dgm:prSet presAssocID="{0DFF11F2-B4A2-4054-BD6B-D7E5A9B41BDC}" presName="parTxOnlySpace" presStyleCnt="0"/>
      <dgm:spPr/>
    </dgm:pt>
    <dgm:pt modelId="{163D968A-C05A-4EA8-AD2D-7A689250B66E}" type="pres">
      <dgm:prSet presAssocID="{EA2C6A26-8DD8-4F1A-BF04-0186EDDE2E3B}" presName="parTxOnly" presStyleLbl="node1" presStyleIdx="8" presStyleCnt="11">
        <dgm:presLayoutVars>
          <dgm:chMax val="0"/>
          <dgm:chPref val="0"/>
          <dgm:bulletEnabled val="1"/>
        </dgm:presLayoutVars>
      </dgm:prSet>
      <dgm:spPr/>
    </dgm:pt>
    <dgm:pt modelId="{5BB38600-7582-4283-9FD3-E6E4149D9FD3}" type="pres">
      <dgm:prSet presAssocID="{8B6B4D05-BBC0-4369-92C9-62822FD778A6}" presName="parTxOnlySpace" presStyleCnt="0"/>
      <dgm:spPr/>
    </dgm:pt>
    <dgm:pt modelId="{B495BAF0-65DF-4545-A3F4-9D6A421C02E6}" type="pres">
      <dgm:prSet presAssocID="{7253DC3C-469A-41EA-8117-D7C608799905}" presName="parTxOnly" presStyleLbl="node1" presStyleIdx="9" presStyleCnt="11">
        <dgm:presLayoutVars>
          <dgm:chMax val="0"/>
          <dgm:chPref val="0"/>
          <dgm:bulletEnabled val="1"/>
        </dgm:presLayoutVars>
      </dgm:prSet>
      <dgm:spPr/>
    </dgm:pt>
    <dgm:pt modelId="{223E63AB-E8B0-4240-844B-696F331DC286}" type="pres">
      <dgm:prSet presAssocID="{0AE524AE-7ACF-4AE7-B920-26D7DE2BFB12}" presName="parTxOnlySpace" presStyleCnt="0"/>
      <dgm:spPr/>
    </dgm:pt>
    <dgm:pt modelId="{247BD112-8A44-4CF2-8CF1-23C42B9961F1}" type="pres">
      <dgm:prSet presAssocID="{DAE6ED0B-A147-410E-9654-A4A038764579}" presName="parTxOnly" presStyleLbl="node1" presStyleIdx="10" presStyleCnt="11">
        <dgm:presLayoutVars>
          <dgm:chMax val="0"/>
          <dgm:chPref val="0"/>
          <dgm:bulletEnabled val="1"/>
        </dgm:presLayoutVars>
      </dgm:prSet>
      <dgm:spPr/>
    </dgm:pt>
  </dgm:ptLst>
  <dgm:cxnLst>
    <dgm:cxn modelId="{32063E16-45AD-414E-9993-0778A5C51100}" type="presOf" srcId="{EA2C6A26-8DD8-4F1A-BF04-0186EDDE2E3B}" destId="{163D968A-C05A-4EA8-AD2D-7A689250B66E}" srcOrd="0" destOrd="0" presId="urn:microsoft.com/office/officeart/2005/8/layout/chevron1"/>
    <dgm:cxn modelId="{13AA632A-3B47-4D1F-85E8-29EC7D23A327}" type="presOf" srcId="{BD80255D-F597-4A35-A37A-97FB73BDE1D0}" destId="{7487DC22-ECDD-4164-A0D3-503B3A78060D}" srcOrd="0" destOrd="0" presId="urn:microsoft.com/office/officeart/2005/8/layout/chevron1"/>
    <dgm:cxn modelId="{CC40F82F-2FBB-4DD5-AA64-2D31042B6407}" srcId="{BD80255D-F597-4A35-A37A-97FB73BDE1D0}" destId="{DE7EDA3B-39F0-41E7-8992-FF511A60558F}" srcOrd="4" destOrd="0" parTransId="{06A78BE7-A90E-43FB-9550-5EA5E0EBF7A0}" sibTransId="{E3EDA0E4-2027-4E24-8EE0-07799DAE1BAC}"/>
    <dgm:cxn modelId="{E7D85141-0715-4A28-9737-9A760C61064C}" srcId="{BD80255D-F597-4A35-A37A-97FB73BDE1D0}" destId="{D6F08BFB-DBC2-4961-B966-3D9A111A5B45}" srcOrd="7" destOrd="0" parTransId="{6126B8D6-6E69-4AF0-A88F-5B105FE288E4}" sibTransId="{0DFF11F2-B4A2-4054-BD6B-D7E5A9B41BDC}"/>
    <dgm:cxn modelId="{72A47C62-F11D-438C-B904-588733CD8734}" type="presOf" srcId="{8229362E-1E00-49B4-92B3-E6D8FB897244}" destId="{682C3D3B-6436-4E25-98D0-49813C02B2CD}" srcOrd="0" destOrd="0" presId="urn:microsoft.com/office/officeart/2005/8/layout/chevron1"/>
    <dgm:cxn modelId="{8AD96563-887C-49AD-BE24-90DDE230967A}" type="presOf" srcId="{4DD8297B-7D04-4C26-A978-1298882323D1}" destId="{1FD716A1-6300-44F3-8E9B-D82FE6213087}" srcOrd="0" destOrd="0" presId="urn:microsoft.com/office/officeart/2005/8/layout/chevron1"/>
    <dgm:cxn modelId="{D6B73C7C-CD6F-42AB-B730-870B5F920B0C}" srcId="{BD80255D-F597-4A35-A37A-97FB73BDE1D0}" destId="{E52139E0-8337-488D-B796-57ADCD8EC8E2}" srcOrd="3" destOrd="0" parTransId="{98AE60C3-2822-459F-AAB1-D678CE944F42}" sibTransId="{3D3BC543-D1AA-4E22-8632-64F6255FC99D}"/>
    <dgm:cxn modelId="{6986BB9B-22F3-4210-945B-632E26C19AF2}" type="presOf" srcId="{DE7EDA3B-39F0-41E7-8992-FF511A60558F}" destId="{21783624-421E-4FDF-9F0A-BEB201528678}" srcOrd="0" destOrd="0" presId="urn:microsoft.com/office/officeart/2005/8/layout/chevron1"/>
    <dgm:cxn modelId="{7EF97DA4-9197-4B1B-A04F-EE85C5957C27}" srcId="{BD80255D-F597-4A35-A37A-97FB73BDE1D0}" destId="{E34B8B8F-A896-4BA5-A6DD-E8520311BF37}" srcOrd="5" destOrd="0" parTransId="{6EE3E949-FEAE-46B4-86B1-BA25C9D4F08D}" sibTransId="{1BFBF2F6-017D-4915-B21A-E357A81DDF8C}"/>
    <dgm:cxn modelId="{2B42C1A8-A332-450C-B433-5E853D29B45F}" srcId="{BD80255D-F597-4A35-A37A-97FB73BDE1D0}" destId="{8229362E-1E00-49B4-92B3-E6D8FB897244}" srcOrd="2" destOrd="0" parTransId="{AA7B85DE-02A9-4B39-9914-699D5C338F78}" sibTransId="{8BFA37B8-A77D-4649-8B43-8D9688617979}"/>
    <dgm:cxn modelId="{723575AA-B809-42DC-AA63-EF13802E6BE0}" srcId="{BD80255D-F597-4A35-A37A-97FB73BDE1D0}" destId="{8150773F-B842-4B7E-9D86-0B2B3FB0EB50}" srcOrd="1" destOrd="0" parTransId="{4FE0D894-F449-44A0-B58F-C97179F2F788}" sibTransId="{7B4E1791-F846-449D-A065-8490FD4DBD17}"/>
    <dgm:cxn modelId="{FFA931AE-4639-439F-B934-D6AD1628C166}" type="presOf" srcId="{7253DC3C-469A-41EA-8117-D7C608799905}" destId="{B495BAF0-65DF-4545-A3F4-9D6A421C02E6}" srcOrd="0" destOrd="0" presId="urn:microsoft.com/office/officeart/2005/8/layout/chevron1"/>
    <dgm:cxn modelId="{FE5490B3-A82C-4C52-A5C8-E2F59A5B1B5C}" srcId="{BD80255D-F597-4A35-A37A-97FB73BDE1D0}" destId="{7253DC3C-469A-41EA-8117-D7C608799905}" srcOrd="9" destOrd="0" parTransId="{987600B0-4124-4D2F-B240-C9EAD2CC72E4}" sibTransId="{0AE524AE-7ACF-4AE7-B920-26D7DE2BFB12}"/>
    <dgm:cxn modelId="{D5082BB8-EB03-4DA2-9C53-85D2F403308F}" type="presOf" srcId="{8150773F-B842-4B7E-9D86-0B2B3FB0EB50}" destId="{82D5082F-1256-4602-9765-63DF25E6F84C}" srcOrd="0" destOrd="0" presId="urn:microsoft.com/office/officeart/2005/8/layout/chevron1"/>
    <dgm:cxn modelId="{2B0EA2B8-F6BE-4EF6-B507-EDAD9950D157}" type="presOf" srcId="{E34B8B8F-A896-4BA5-A6DD-E8520311BF37}" destId="{A24AA89A-B947-4030-A904-794F74FFC41C}" srcOrd="0" destOrd="0" presId="urn:microsoft.com/office/officeart/2005/8/layout/chevron1"/>
    <dgm:cxn modelId="{C178A0BA-DB8B-48B0-A2B8-5350C394A190}" type="presOf" srcId="{E52139E0-8337-488D-B796-57ADCD8EC8E2}" destId="{1C563FCC-7C8F-4DBB-837D-A48B90BDAEB9}" srcOrd="0" destOrd="0" presId="urn:microsoft.com/office/officeart/2005/8/layout/chevron1"/>
    <dgm:cxn modelId="{0404AAC5-EAEB-42D3-899F-B00C73A1647D}" type="presOf" srcId="{D6F08BFB-DBC2-4961-B966-3D9A111A5B45}" destId="{BEA9AC31-0539-4D16-8401-3D3970069219}" srcOrd="0" destOrd="0" presId="urn:microsoft.com/office/officeart/2005/8/layout/chevron1"/>
    <dgm:cxn modelId="{74947CC6-3C35-4459-881E-081232875AAD}" srcId="{BD80255D-F597-4A35-A37A-97FB73BDE1D0}" destId="{EA2C6A26-8DD8-4F1A-BF04-0186EDDE2E3B}" srcOrd="8" destOrd="0" parTransId="{36B1F86C-9DF1-49DB-81B3-DB903E054055}" sibTransId="{8B6B4D05-BBC0-4369-92C9-62822FD778A6}"/>
    <dgm:cxn modelId="{1FE991CB-0147-43CC-B67D-E8457AAAE547}" type="presOf" srcId="{DAE6ED0B-A147-410E-9654-A4A038764579}" destId="{247BD112-8A44-4CF2-8CF1-23C42B9961F1}" srcOrd="0" destOrd="0" presId="urn:microsoft.com/office/officeart/2005/8/layout/chevron1"/>
    <dgm:cxn modelId="{85F7F4D3-38D9-4F3D-86A6-CE306134DB66}" srcId="{BD80255D-F597-4A35-A37A-97FB73BDE1D0}" destId="{17FB177C-EBCA-42E9-8C91-F2200B857907}" srcOrd="0" destOrd="0" parTransId="{946ECBF7-5862-44E6-8744-5F2F68EAC23D}" sibTransId="{6AB40C39-5293-4CB8-B153-F90359D29DB2}"/>
    <dgm:cxn modelId="{C93B74E3-400E-4B97-9D69-73AE33D8776B}" srcId="{BD80255D-F597-4A35-A37A-97FB73BDE1D0}" destId="{4DD8297B-7D04-4C26-A978-1298882323D1}" srcOrd="6" destOrd="0" parTransId="{BF3A6DAE-9F21-4D0E-B3C7-B370A727949F}" sibTransId="{D4934ADD-8F98-4937-A58C-66896EC359D3}"/>
    <dgm:cxn modelId="{3AE539F9-0170-48E6-AE59-F6DD654ED94D}" type="presOf" srcId="{17FB177C-EBCA-42E9-8C91-F2200B857907}" destId="{F20F5D2B-BDBF-4D73-B143-A0176949096F}" srcOrd="0" destOrd="0" presId="urn:microsoft.com/office/officeart/2005/8/layout/chevron1"/>
    <dgm:cxn modelId="{464F3FFD-4E02-4D98-B9E0-9A12BB539333}" srcId="{BD80255D-F597-4A35-A37A-97FB73BDE1D0}" destId="{DAE6ED0B-A147-410E-9654-A4A038764579}" srcOrd="10" destOrd="0" parTransId="{99BCA685-E3F0-46DC-ACEB-48A28D8FA4A4}" sibTransId="{21E6EFD8-E4D0-4162-AD8F-39B5BBAB0927}"/>
    <dgm:cxn modelId="{D9F744B6-6E61-4E31-89DC-38ED0BEBB0C2}" type="presParOf" srcId="{7487DC22-ECDD-4164-A0D3-503B3A78060D}" destId="{F20F5D2B-BDBF-4D73-B143-A0176949096F}" srcOrd="0" destOrd="0" presId="urn:microsoft.com/office/officeart/2005/8/layout/chevron1"/>
    <dgm:cxn modelId="{606339A8-F7A2-47C1-AC52-829657C2412A}" type="presParOf" srcId="{7487DC22-ECDD-4164-A0D3-503B3A78060D}" destId="{BB3300BF-1A61-4F46-89FC-C016B40575F7}" srcOrd="1" destOrd="0" presId="urn:microsoft.com/office/officeart/2005/8/layout/chevron1"/>
    <dgm:cxn modelId="{8C86E93A-55B8-42C4-9EF6-7A81F3456723}" type="presParOf" srcId="{7487DC22-ECDD-4164-A0D3-503B3A78060D}" destId="{82D5082F-1256-4602-9765-63DF25E6F84C}" srcOrd="2" destOrd="0" presId="urn:microsoft.com/office/officeart/2005/8/layout/chevron1"/>
    <dgm:cxn modelId="{96CC53FF-6864-4E07-A8D4-57BB8B7E0EAE}" type="presParOf" srcId="{7487DC22-ECDD-4164-A0D3-503B3A78060D}" destId="{0B27FC0C-4F71-4B05-AEC5-10C0F6ABCF5F}" srcOrd="3" destOrd="0" presId="urn:microsoft.com/office/officeart/2005/8/layout/chevron1"/>
    <dgm:cxn modelId="{9A68BCA5-F1EB-4DB1-A514-944C018C0976}" type="presParOf" srcId="{7487DC22-ECDD-4164-A0D3-503B3A78060D}" destId="{682C3D3B-6436-4E25-98D0-49813C02B2CD}" srcOrd="4" destOrd="0" presId="urn:microsoft.com/office/officeart/2005/8/layout/chevron1"/>
    <dgm:cxn modelId="{4111D592-93C8-4A38-A45E-DBD86CEF704A}" type="presParOf" srcId="{7487DC22-ECDD-4164-A0D3-503B3A78060D}" destId="{D9A96FB9-7399-4AC5-8868-FC9F704E4689}" srcOrd="5" destOrd="0" presId="urn:microsoft.com/office/officeart/2005/8/layout/chevron1"/>
    <dgm:cxn modelId="{D740C459-FF9E-40A2-90B5-B13999EFAE04}" type="presParOf" srcId="{7487DC22-ECDD-4164-A0D3-503B3A78060D}" destId="{1C563FCC-7C8F-4DBB-837D-A48B90BDAEB9}" srcOrd="6" destOrd="0" presId="urn:microsoft.com/office/officeart/2005/8/layout/chevron1"/>
    <dgm:cxn modelId="{4D557CF2-B6B2-446C-B75C-9E090DBC3C27}" type="presParOf" srcId="{7487DC22-ECDD-4164-A0D3-503B3A78060D}" destId="{BD5250EE-109A-45B2-982D-002A364E24CF}" srcOrd="7" destOrd="0" presId="urn:microsoft.com/office/officeart/2005/8/layout/chevron1"/>
    <dgm:cxn modelId="{93E28657-9367-41AB-88B7-CD3E8E10E8C9}" type="presParOf" srcId="{7487DC22-ECDD-4164-A0D3-503B3A78060D}" destId="{21783624-421E-4FDF-9F0A-BEB201528678}" srcOrd="8" destOrd="0" presId="urn:microsoft.com/office/officeart/2005/8/layout/chevron1"/>
    <dgm:cxn modelId="{7279AA07-8EEB-4033-A26D-10FD032C5538}" type="presParOf" srcId="{7487DC22-ECDD-4164-A0D3-503B3A78060D}" destId="{3160E5F2-663E-47BA-B6CA-8BD65663EC92}" srcOrd="9" destOrd="0" presId="urn:microsoft.com/office/officeart/2005/8/layout/chevron1"/>
    <dgm:cxn modelId="{30EDBA59-B36D-42E1-9A47-4C667A8BDCCC}" type="presParOf" srcId="{7487DC22-ECDD-4164-A0D3-503B3A78060D}" destId="{A24AA89A-B947-4030-A904-794F74FFC41C}" srcOrd="10" destOrd="0" presId="urn:microsoft.com/office/officeart/2005/8/layout/chevron1"/>
    <dgm:cxn modelId="{85A6CAEE-0A18-46FA-B480-0633EC7C46FD}" type="presParOf" srcId="{7487DC22-ECDD-4164-A0D3-503B3A78060D}" destId="{A55C81E5-1CC2-46FF-B616-735D8DD6323E}" srcOrd="11" destOrd="0" presId="urn:microsoft.com/office/officeart/2005/8/layout/chevron1"/>
    <dgm:cxn modelId="{0A9C4245-B8A0-4CDB-B0B1-CFEDAD48DCF0}" type="presParOf" srcId="{7487DC22-ECDD-4164-A0D3-503B3A78060D}" destId="{1FD716A1-6300-44F3-8E9B-D82FE6213087}" srcOrd="12" destOrd="0" presId="urn:microsoft.com/office/officeart/2005/8/layout/chevron1"/>
    <dgm:cxn modelId="{EA29DBB3-8AD4-4A5A-B27F-83D7F2873F86}" type="presParOf" srcId="{7487DC22-ECDD-4164-A0D3-503B3A78060D}" destId="{A1C6CFFE-C6A7-44FE-938F-57738F84F424}" srcOrd="13" destOrd="0" presId="urn:microsoft.com/office/officeart/2005/8/layout/chevron1"/>
    <dgm:cxn modelId="{417F3969-3BD0-4458-ACC9-E0D2FA891B7F}" type="presParOf" srcId="{7487DC22-ECDD-4164-A0D3-503B3A78060D}" destId="{BEA9AC31-0539-4D16-8401-3D3970069219}" srcOrd="14" destOrd="0" presId="urn:microsoft.com/office/officeart/2005/8/layout/chevron1"/>
    <dgm:cxn modelId="{BB2CB031-99ED-4F4C-9666-81F244059AA7}" type="presParOf" srcId="{7487DC22-ECDD-4164-A0D3-503B3A78060D}" destId="{ECCB7D59-42C5-4EBE-A69E-2C18F004DC25}" srcOrd="15" destOrd="0" presId="urn:microsoft.com/office/officeart/2005/8/layout/chevron1"/>
    <dgm:cxn modelId="{D6D8CF2C-CB13-4877-BD59-75BBD0B4970E}" type="presParOf" srcId="{7487DC22-ECDD-4164-A0D3-503B3A78060D}" destId="{163D968A-C05A-4EA8-AD2D-7A689250B66E}" srcOrd="16" destOrd="0" presId="urn:microsoft.com/office/officeart/2005/8/layout/chevron1"/>
    <dgm:cxn modelId="{A1D95562-ACA3-4136-93D4-3C10416BAC1A}" type="presParOf" srcId="{7487DC22-ECDD-4164-A0D3-503B3A78060D}" destId="{5BB38600-7582-4283-9FD3-E6E4149D9FD3}" srcOrd="17" destOrd="0" presId="urn:microsoft.com/office/officeart/2005/8/layout/chevron1"/>
    <dgm:cxn modelId="{034CE078-5A9C-4B47-9AF1-9855BB0B95D4}" type="presParOf" srcId="{7487DC22-ECDD-4164-A0D3-503B3A78060D}" destId="{B495BAF0-65DF-4545-A3F4-9D6A421C02E6}" srcOrd="18" destOrd="0" presId="urn:microsoft.com/office/officeart/2005/8/layout/chevron1"/>
    <dgm:cxn modelId="{8A42E43D-2618-49FC-B714-ACC473CE2FF5}" type="presParOf" srcId="{7487DC22-ECDD-4164-A0D3-503B3A78060D}" destId="{223E63AB-E8B0-4240-844B-696F331DC286}" srcOrd="19" destOrd="0" presId="urn:microsoft.com/office/officeart/2005/8/layout/chevron1"/>
    <dgm:cxn modelId="{41139446-C96B-4AE0-AFFF-E5C96C625FD8}" type="presParOf" srcId="{7487DC22-ECDD-4164-A0D3-503B3A78060D}" destId="{247BD112-8A44-4CF2-8CF1-23C42B9961F1}" srcOrd="2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9863D5F-E5B8-4428-9137-4F4C7A00559D}" type="doc">
      <dgm:prSet loTypeId="urn:microsoft.com/office/officeart/2005/8/layout/chevron1" loCatId="process" qsTypeId="urn:microsoft.com/office/officeart/2005/8/quickstyle/simple1" qsCatId="simple" csTypeId="urn:microsoft.com/office/officeart/2005/8/colors/accent1_2" csCatId="accent1" phldr="1"/>
      <dgm:spPr/>
    </dgm:pt>
    <dgm:pt modelId="{69301EBC-6C6B-440D-95F6-0D6DF845E868}">
      <dgm:prSet phldrT="[Text]" custT="1"/>
      <dgm:spPr>
        <a:solidFill>
          <a:srgbClr val="92D050"/>
        </a:solidFill>
      </dgm:spPr>
      <dgm:t>
        <a:bodyPr/>
        <a:lstStyle/>
        <a:p>
          <a:r>
            <a:rPr lang="de-DE" sz="2000" dirty="0">
              <a:latin typeface="Arial" panose="020B0604020202020204" pitchFamily="34" charset="0"/>
              <a:cs typeface="Arial" panose="020B0604020202020204" pitchFamily="34" charset="0"/>
            </a:rPr>
            <a:t>2018</a:t>
          </a:r>
        </a:p>
      </dgm:t>
    </dgm:pt>
    <dgm:pt modelId="{D897A57E-B767-4226-8D6B-62AFDF00379F}" type="parTrans" cxnId="{69EC2545-B479-47EA-8A4B-8621F4C02724}">
      <dgm:prSet/>
      <dgm:spPr/>
      <dgm:t>
        <a:bodyPr/>
        <a:lstStyle/>
        <a:p>
          <a:endParaRPr lang="de-DE"/>
        </a:p>
      </dgm:t>
    </dgm:pt>
    <dgm:pt modelId="{21A47F77-9C58-4F3F-B0B7-2BA269237E56}" type="sibTrans" cxnId="{69EC2545-B479-47EA-8A4B-8621F4C02724}">
      <dgm:prSet/>
      <dgm:spPr/>
      <dgm:t>
        <a:bodyPr/>
        <a:lstStyle/>
        <a:p>
          <a:endParaRPr lang="de-DE"/>
        </a:p>
      </dgm:t>
    </dgm:pt>
    <dgm:pt modelId="{F9475368-451E-4AD4-A34F-A4ACED649B74}">
      <dgm:prSet phldrT="[Text]" custT="1"/>
      <dgm:spPr/>
      <dgm:t>
        <a:bodyPr/>
        <a:lstStyle/>
        <a:p>
          <a:r>
            <a:rPr lang="de-DE" sz="2000" dirty="0">
              <a:latin typeface="Arial" panose="020B0604020202020204" pitchFamily="34" charset="0"/>
              <a:cs typeface="Arial" panose="020B0604020202020204" pitchFamily="34" charset="0"/>
            </a:rPr>
            <a:t>17.07.</a:t>
          </a:r>
        </a:p>
      </dgm:t>
    </dgm:pt>
    <dgm:pt modelId="{0EC2620F-B238-41A7-BE9A-64796A39F480}" type="parTrans" cxnId="{4D663ECD-89CE-4A48-BCD8-AC9650870AE5}">
      <dgm:prSet/>
      <dgm:spPr/>
      <dgm:t>
        <a:bodyPr/>
        <a:lstStyle/>
        <a:p>
          <a:endParaRPr lang="de-DE"/>
        </a:p>
      </dgm:t>
    </dgm:pt>
    <dgm:pt modelId="{D080216C-B4E0-469C-A039-00BFD14AC591}" type="sibTrans" cxnId="{4D663ECD-89CE-4A48-BCD8-AC9650870AE5}">
      <dgm:prSet/>
      <dgm:spPr/>
      <dgm:t>
        <a:bodyPr/>
        <a:lstStyle/>
        <a:p>
          <a:endParaRPr lang="de-DE"/>
        </a:p>
      </dgm:t>
    </dgm:pt>
    <dgm:pt modelId="{A035C741-B0FA-4017-9E03-64ABB49BD730}">
      <dgm:prSet phldrT="[Text]" custT="1"/>
      <dgm:spPr>
        <a:solidFill>
          <a:srgbClr val="FF0000"/>
        </a:solidFill>
      </dgm:spPr>
      <dgm:t>
        <a:bodyPr/>
        <a:lstStyle/>
        <a:p>
          <a:r>
            <a:rPr lang="de-DE" sz="2000" dirty="0">
              <a:latin typeface="Arial" panose="020B0604020202020204" pitchFamily="34" charset="0"/>
              <a:cs typeface="Arial" panose="020B0604020202020204" pitchFamily="34" charset="0"/>
            </a:rPr>
            <a:t>18.09.</a:t>
          </a:r>
        </a:p>
      </dgm:t>
    </dgm:pt>
    <dgm:pt modelId="{EAC007F3-DA76-42A2-9DB5-CC54EA320D03}" type="parTrans" cxnId="{A7903827-0A88-499E-9738-DA8948B671AF}">
      <dgm:prSet/>
      <dgm:spPr/>
      <dgm:t>
        <a:bodyPr/>
        <a:lstStyle/>
        <a:p>
          <a:endParaRPr lang="de-DE"/>
        </a:p>
      </dgm:t>
    </dgm:pt>
    <dgm:pt modelId="{B4475AD2-606A-4209-AF65-3425A7887BD5}" type="sibTrans" cxnId="{A7903827-0A88-499E-9738-DA8948B671AF}">
      <dgm:prSet/>
      <dgm:spPr/>
      <dgm:t>
        <a:bodyPr/>
        <a:lstStyle/>
        <a:p>
          <a:endParaRPr lang="de-DE"/>
        </a:p>
      </dgm:t>
    </dgm:pt>
    <dgm:pt modelId="{F83D39EE-4675-48BE-99BC-CBBD8DCCDF69}" type="pres">
      <dgm:prSet presAssocID="{09863D5F-E5B8-4428-9137-4F4C7A00559D}" presName="Name0" presStyleCnt="0">
        <dgm:presLayoutVars>
          <dgm:dir/>
          <dgm:animLvl val="lvl"/>
          <dgm:resizeHandles val="exact"/>
        </dgm:presLayoutVars>
      </dgm:prSet>
      <dgm:spPr/>
    </dgm:pt>
    <dgm:pt modelId="{9A4EE099-6823-43C5-A445-4D3C62188FCA}" type="pres">
      <dgm:prSet presAssocID="{69301EBC-6C6B-440D-95F6-0D6DF845E868}" presName="parTxOnly" presStyleLbl="node1" presStyleIdx="0" presStyleCnt="3">
        <dgm:presLayoutVars>
          <dgm:chMax val="0"/>
          <dgm:chPref val="0"/>
          <dgm:bulletEnabled val="1"/>
        </dgm:presLayoutVars>
      </dgm:prSet>
      <dgm:spPr/>
    </dgm:pt>
    <dgm:pt modelId="{B2203FAA-FFB2-4625-9998-8BD5B794CA6B}" type="pres">
      <dgm:prSet presAssocID="{21A47F77-9C58-4F3F-B0B7-2BA269237E56}" presName="parTxOnlySpace" presStyleCnt="0"/>
      <dgm:spPr/>
    </dgm:pt>
    <dgm:pt modelId="{BD573200-D562-4D8F-871B-AE7D49959125}" type="pres">
      <dgm:prSet presAssocID="{F9475368-451E-4AD4-A34F-A4ACED649B74}" presName="parTxOnly" presStyleLbl="node1" presStyleIdx="1" presStyleCnt="3">
        <dgm:presLayoutVars>
          <dgm:chMax val="0"/>
          <dgm:chPref val="0"/>
          <dgm:bulletEnabled val="1"/>
        </dgm:presLayoutVars>
      </dgm:prSet>
      <dgm:spPr/>
    </dgm:pt>
    <dgm:pt modelId="{6CC5805B-2AC8-42BE-8D13-62ABE7DB4F7E}" type="pres">
      <dgm:prSet presAssocID="{D080216C-B4E0-469C-A039-00BFD14AC591}" presName="parTxOnlySpace" presStyleCnt="0"/>
      <dgm:spPr/>
    </dgm:pt>
    <dgm:pt modelId="{7F7D1927-9881-4BCA-B86E-10B8E82E4286}" type="pres">
      <dgm:prSet presAssocID="{A035C741-B0FA-4017-9E03-64ABB49BD730}" presName="parTxOnly" presStyleLbl="node1" presStyleIdx="2" presStyleCnt="3">
        <dgm:presLayoutVars>
          <dgm:chMax val="0"/>
          <dgm:chPref val="0"/>
          <dgm:bulletEnabled val="1"/>
        </dgm:presLayoutVars>
      </dgm:prSet>
      <dgm:spPr/>
    </dgm:pt>
  </dgm:ptLst>
  <dgm:cxnLst>
    <dgm:cxn modelId="{A7903827-0A88-499E-9738-DA8948B671AF}" srcId="{09863D5F-E5B8-4428-9137-4F4C7A00559D}" destId="{A035C741-B0FA-4017-9E03-64ABB49BD730}" srcOrd="2" destOrd="0" parTransId="{EAC007F3-DA76-42A2-9DB5-CC54EA320D03}" sibTransId="{B4475AD2-606A-4209-AF65-3425A7887BD5}"/>
    <dgm:cxn modelId="{ADD58333-4986-49E3-901B-158BA3064EC7}" type="presOf" srcId="{F9475368-451E-4AD4-A34F-A4ACED649B74}" destId="{BD573200-D562-4D8F-871B-AE7D49959125}" srcOrd="0" destOrd="0" presId="urn:microsoft.com/office/officeart/2005/8/layout/chevron1"/>
    <dgm:cxn modelId="{69EC2545-B479-47EA-8A4B-8621F4C02724}" srcId="{09863D5F-E5B8-4428-9137-4F4C7A00559D}" destId="{69301EBC-6C6B-440D-95F6-0D6DF845E868}" srcOrd="0" destOrd="0" parTransId="{D897A57E-B767-4226-8D6B-62AFDF00379F}" sibTransId="{21A47F77-9C58-4F3F-B0B7-2BA269237E56}"/>
    <dgm:cxn modelId="{0870A97A-D05F-4D90-82A2-B1022E63B14F}" type="presOf" srcId="{A035C741-B0FA-4017-9E03-64ABB49BD730}" destId="{7F7D1927-9881-4BCA-B86E-10B8E82E4286}" srcOrd="0" destOrd="0" presId="urn:microsoft.com/office/officeart/2005/8/layout/chevron1"/>
    <dgm:cxn modelId="{5EEC6785-E9DE-42F2-BC48-4F0C22E07635}" type="presOf" srcId="{09863D5F-E5B8-4428-9137-4F4C7A00559D}" destId="{F83D39EE-4675-48BE-99BC-CBBD8DCCDF69}" srcOrd="0" destOrd="0" presId="urn:microsoft.com/office/officeart/2005/8/layout/chevron1"/>
    <dgm:cxn modelId="{0AA891AB-AB0E-4973-B518-7F7B5903E4F7}" type="presOf" srcId="{69301EBC-6C6B-440D-95F6-0D6DF845E868}" destId="{9A4EE099-6823-43C5-A445-4D3C62188FCA}" srcOrd="0" destOrd="0" presId="urn:microsoft.com/office/officeart/2005/8/layout/chevron1"/>
    <dgm:cxn modelId="{4D663ECD-89CE-4A48-BCD8-AC9650870AE5}" srcId="{09863D5F-E5B8-4428-9137-4F4C7A00559D}" destId="{F9475368-451E-4AD4-A34F-A4ACED649B74}" srcOrd="1" destOrd="0" parTransId="{0EC2620F-B238-41A7-BE9A-64796A39F480}" sibTransId="{D080216C-B4E0-469C-A039-00BFD14AC591}"/>
    <dgm:cxn modelId="{2244B66D-9058-4471-B58C-952C0D55207E}" type="presParOf" srcId="{F83D39EE-4675-48BE-99BC-CBBD8DCCDF69}" destId="{9A4EE099-6823-43C5-A445-4D3C62188FCA}" srcOrd="0" destOrd="0" presId="urn:microsoft.com/office/officeart/2005/8/layout/chevron1"/>
    <dgm:cxn modelId="{BA178519-F2AB-4015-88FE-8FEF5BCC5269}" type="presParOf" srcId="{F83D39EE-4675-48BE-99BC-CBBD8DCCDF69}" destId="{B2203FAA-FFB2-4625-9998-8BD5B794CA6B}" srcOrd="1" destOrd="0" presId="urn:microsoft.com/office/officeart/2005/8/layout/chevron1"/>
    <dgm:cxn modelId="{135393F0-313D-4E55-908D-02B2F26C428A}" type="presParOf" srcId="{F83D39EE-4675-48BE-99BC-CBBD8DCCDF69}" destId="{BD573200-D562-4D8F-871B-AE7D49959125}" srcOrd="2" destOrd="0" presId="urn:microsoft.com/office/officeart/2005/8/layout/chevron1"/>
    <dgm:cxn modelId="{23D3BDD4-A214-4F69-8CB3-A6C8F0131301}" type="presParOf" srcId="{F83D39EE-4675-48BE-99BC-CBBD8DCCDF69}" destId="{6CC5805B-2AC8-42BE-8D13-62ABE7DB4F7E}" srcOrd="3" destOrd="0" presId="urn:microsoft.com/office/officeart/2005/8/layout/chevron1"/>
    <dgm:cxn modelId="{B8132CC0-F588-48A9-9FBD-C32BD3E9AFED}" type="presParOf" srcId="{F83D39EE-4675-48BE-99BC-CBBD8DCCDF69}" destId="{7F7D1927-9881-4BCA-B86E-10B8E82E4286}"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5B258AE-C3AD-4747-84AD-588CF7E1E2DA}" type="doc">
      <dgm:prSet loTypeId="urn:microsoft.com/office/officeart/2005/8/layout/chevron1" loCatId="process" qsTypeId="urn:microsoft.com/office/officeart/2005/8/quickstyle/simple1" qsCatId="simple" csTypeId="urn:microsoft.com/office/officeart/2005/8/colors/accent1_2" csCatId="accent1" phldr="1"/>
      <dgm:spPr/>
    </dgm:pt>
    <dgm:pt modelId="{A5860A55-22B8-45B6-8714-7852B83F5985}">
      <dgm:prSet phldrT="[Text]" custT="1"/>
      <dgm:spPr>
        <a:solidFill>
          <a:schemeClr val="accent3">
            <a:lumMod val="60000"/>
            <a:lumOff val="40000"/>
          </a:schemeClr>
        </a:solidFill>
      </dgm:spPr>
      <dgm:t>
        <a:bodyPr/>
        <a:lstStyle/>
        <a:p>
          <a:r>
            <a:rPr lang="de-DE" sz="900" dirty="0">
              <a:latin typeface="Arial" panose="020B0604020202020204" pitchFamily="34" charset="0"/>
              <a:cs typeface="Arial" panose="020B0604020202020204" pitchFamily="34" charset="0"/>
            </a:rPr>
            <a:t>2016</a:t>
          </a:r>
        </a:p>
      </dgm:t>
    </dgm:pt>
    <dgm:pt modelId="{5AB8DE1A-1EFA-479D-94DA-38A004D38B83}" type="parTrans" cxnId="{595DA71B-F478-486D-9FF2-0C78FD82F332}">
      <dgm:prSet/>
      <dgm:spPr/>
      <dgm:t>
        <a:bodyPr/>
        <a:lstStyle/>
        <a:p>
          <a:endParaRPr lang="de-DE"/>
        </a:p>
      </dgm:t>
    </dgm:pt>
    <dgm:pt modelId="{55CB943A-A69B-4D68-B041-491E4C2DA7BD}" type="sibTrans" cxnId="{595DA71B-F478-486D-9FF2-0C78FD82F332}">
      <dgm:prSet/>
      <dgm:spPr/>
      <dgm:t>
        <a:bodyPr/>
        <a:lstStyle/>
        <a:p>
          <a:endParaRPr lang="de-DE"/>
        </a:p>
      </dgm:t>
    </dgm:pt>
    <dgm:pt modelId="{2C92CA46-17A6-49D9-869F-BBA837EFA513}">
      <dgm:prSet phldrT="[Text]" custT="1"/>
      <dgm:spPr/>
      <dgm:t>
        <a:bodyPr/>
        <a:lstStyle/>
        <a:p>
          <a:r>
            <a:rPr lang="de-DE" sz="900" dirty="0">
              <a:latin typeface="Arial" panose="020B0604020202020204" pitchFamily="34" charset="0"/>
              <a:cs typeface="Arial" panose="020B0604020202020204" pitchFamily="34" charset="0"/>
            </a:rPr>
            <a:t>16.11.</a:t>
          </a:r>
        </a:p>
      </dgm:t>
    </dgm:pt>
    <dgm:pt modelId="{EEA7AC28-8B05-44B8-9A4D-199462161117}" type="parTrans" cxnId="{817B8A74-F59F-4EC5-ADC0-11F828D9B6A8}">
      <dgm:prSet/>
      <dgm:spPr/>
      <dgm:t>
        <a:bodyPr/>
        <a:lstStyle/>
        <a:p>
          <a:endParaRPr lang="de-DE"/>
        </a:p>
      </dgm:t>
    </dgm:pt>
    <dgm:pt modelId="{BF8B5120-4AA0-420D-A9A5-F21B5075ABB1}" type="sibTrans" cxnId="{817B8A74-F59F-4EC5-ADC0-11F828D9B6A8}">
      <dgm:prSet/>
      <dgm:spPr/>
      <dgm:t>
        <a:bodyPr/>
        <a:lstStyle/>
        <a:p>
          <a:endParaRPr lang="de-DE"/>
        </a:p>
      </dgm:t>
    </dgm:pt>
    <dgm:pt modelId="{26A1D7E4-4D35-4150-894D-9E08D878CE61}">
      <dgm:prSet phldrT="[Text]" custT="1"/>
      <dgm:spPr/>
      <dgm:t>
        <a:bodyPr/>
        <a:lstStyle/>
        <a:p>
          <a:r>
            <a:rPr lang="de-DE" sz="900" dirty="0">
              <a:latin typeface="Arial" panose="020B0604020202020204" pitchFamily="34" charset="0"/>
              <a:cs typeface="Arial" panose="020B0604020202020204" pitchFamily="34" charset="0"/>
            </a:rPr>
            <a:t>25.11.</a:t>
          </a:r>
        </a:p>
      </dgm:t>
    </dgm:pt>
    <dgm:pt modelId="{3DA0CFAF-6E73-42AA-B32B-076A73C88FA0}" type="parTrans" cxnId="{E36C9981-C0D2-47D4-9D45-9F10082B97E7}">
      <dgm:prSet/>
      <dgm:spPr/>
      <dgm:t>
        <a:bodyPr/>
        <a:lstStyle/>
        <a:p>
          <a:endParaRPr lang="de-DE"/>
        </a:p>
      </dgm:t>
    </dgm:pt>
    <dgm:pt modelId="{CCC274C5-D596-4FCA-800D-18DDE5A91817}" type="sibTrans" cxnId="{E36C9981-C0D2-47D4-9D45-9F10082B97E7}">
      <dgm:prSet/>
      <dgm:spPr/>
      <dgm:t>
        <a:bodyPr/>
        <a:lstStyle/>
        <a:p>
          <a:endParaRPr lang="de-DE"/>
        </a:p>
      </dgm:t>
    </dgm:pt>
    <dgm:pt modelId="{A52585B7-F5A3-40F4-A9D0-BB163BF5478C}">
      <dgm:prSet phldrT="[Text]" custT="1"/>
      <dgm:spPr/>
      <dgm:t>
        <a:bodyPr/>
        <a:lstStyle/>
        <a:p>
          <a:r>
            <a:rPr lang="de-DE" sz="900" dirty="0">
              <a:latin typeface="Arial" panose="020B0604020202020204" pitchFamily="34" charset="0"/>
              <a:cs typeface="Arial" panose="020B0604020202020204" pitchFamily="34" charset="0"/>
            </a:rPr>
            <a:t>01.12.</a:t>
          </a:r>
        </a:p>
      </dgm:t>
    </dgm:pt>
    <dgm:pt modelId="{8F905B33-882D-45ED-8462-60461F4656B9}" type="parTrans" cxnId="{DE08EF45-4A86-4EE8-BE0C-74EB02197EDA}">
      <dgm:prSet/>
      <dgm:spPr/>
      <dgm:t>
        <a:bodyPr/>
        <a:lstStyle/>
        <a:p>
          <a:endParaRPr lang="de-DE"/>
        </a:p>
      </dgm:t>
    </dgm:pt>
    <dgm:pt modelId="{A0891D5B-618C-4403-8175-59F5AF2B04BA}" type="sibTrans" cxnId="{DE08EF45-4A86-4EE8-BE0C-74EB02197EDA}">
      <dgm:prSet/>
      <dgm:spPr/>
      <dgm:t>
        <a:bodyPr/>
        <a:lstStyle/>
        <a:p>
          <a:endParaRPr lang="de-DE"/>
        </a:p>
      </dgm:t>
    </dgm:pt>
    <dgm:pt modelId="{9A88A137-CD4E-4D0C-8F88-B7F3A846BB49}" type="pres">
      <dgm:prSet presAssocID="{65B258AE-C3AD-4747-84AD-588CF7E1E2DA}" presName="Name0" presStyleCnt="0">
        <dgm:presLayoutVars>
          <dgm:dir/>
          <dgm:animLvl val="lvl"/>
          <dgm:resizeHandles val="exact"/>
        </dgm:presLayoutVars>
      </dgm:prSet>
      <dgm:spPr/>
    </dgm:pt>
    <dgm:pt modelId="{4508D131-E7CA-4D6D-A145-CB041FE12F93}" type="pres">
      <dgm:prSet presAssocID="{A5860A55-22B8-45B6-8714-7852B83F5985}" presName="parTxOnly" presStyleLbl="node1" presStyleIdx="0" presStyleCnt="4">
        <dgm:presLayoutVars>
          <dgm:chMax val="0"/>
          <dgm:chPref val="0"/>
          <dgm:bulletEnabled val="1"/>
        </dgm:presLayoutVars>
      </dgm:prSet>
      <dgm:spPr/>
    </dgm:pt>
    <dgm:pt modelId="{0C2C3808-9B87-48D4-8441-044CCB006784}" type="pres">
      <dgm:prSet presAssocID="{55CB943A-A69B-4D68-B041-491E4C2DA7BD}" presName="parTxOnlySpace" presStyleCnt="0"/>
      <dgm:spPr/>
    </dgm:pt>
    <dgm:pt modelId="{8C34CB67-45B1-4EEB-9613-364B2D8B0A90}" type="pres">
      <dgm:prSet presAssocID="{2C92CA46-17A6-49D9-869F-BBA837EFA513}" presName="parTxOnly" presStyleLbl="node1" presStyleIdx="1" presStyleCnt="4">
        <dgm:presLayoutVars>
          <dgm:chMax val="0"/>
          <dgm:chPref val="0"/>
          <dgm:bulletEnabled val="1"/>
        </dgm:presLayoutVars>
      </dgm:prSet>
      <dgm:spPr/>
    </dgm:pt>
    <dgm:pt modelId="{828E58B3-B022-48ED-8734-B21D3DACE026}" type="pres">
      <dgm:prSet presAssocID="{BF8B5120-4AA0-420D-A9A5-F21B5075ABB1}" presName="parTxOnlySpace" presStyleCnt="0"/>
      <dgm:spPr/>
    </dgm:pt>
    <dgm:pt modelId="{C87A3482-8313-444F-A0DF-C5C7D9973E2C}" type="pres">
      <dgm:prSet presAssocID="{26A1D7E4-4D35-4150-894D-9E08D878CE61}" presName="parTxOnly" presStyleLbl="node1" presStyleIdx="2" presStyleCnt="4">
        <dgm:presLayoutVars>
          <dgm:chMax val="0"/>
          <dgm:chPref val="0"/>
          <dgm:bulletEnabled val="1"/>
        </dgm:presLayoutVars>
      </dgm:prSet>
      <dgm:spPr/>
    </dgm:pt>
    <dgm:pt modelId="{B3391F9C-79B8-4BB9-80A6-844646A4034B}" type="pres">
      <dgm:prSet presAssocID="{CCC274C5-D596-4FCA-800D-18DDE5A91817}" presName="parTxOnlySpace" presStyleCnt="0"/>
      <dgm:spPr/>
    </dgm:pt>
    <dgm:pt modelId="{3AFCCC7D-0918-4E27-8D4D-5B80428E67CF}" type="pres">
      <dgm:prSet presAssocID="{A52585B7-F5A3-40F4-A9D0-BB163BF5478C}" presName="parTxOnly" presStyleLbl="node1" presStyleIdx="3" presStyleCnt="4">
        <dgm:presLayoutVars>
          <dgm:chMax val="0"/>
          <dgm:chPref val="0"/>
          <dgm:bulletEnabled val="1"/>
        </dgm:presLayoutVars>
      </dgm:prSet>
      <dgm:spPr/>
    </dgm:pt>
  </dgm:ptLst>
  <dgm:cxnLst>
    <dgm:cxn modelId="{595DA71B-F478-486D-9FF2-0C78FD82F332}" srcId="{65B258AE-C3AD-4747-84AD-588CF7E1E2DA}" destId="{A5860A55-22B8-45B6-8714-7852B83F5985}" srcOrd="0" destOrd="0" parTransId="{5AB8DE1A-1EFA-479D-94DA-38A004D38B83}" sibTransId="{55CB943A-A69B-4D68-B041-491E4C2DA7BD}"/>
    <dgm:cxn modelId="{795F771E-A4C6-4495-8A60-9A4B3152AB8D}" type="presOf" srcId="{65B258AE-C3AD-4747-84AD-588CF7E1E2DA}" destId="{9A88A137-CD4E-4D0C-8F88-B7F3A846BB49}" srcOrd="0" destOrd="0" presId="urn:microsoft.com/office/officeart/2005/8/layout/chevron1"/>
    <dgm:cxn modelId="{45253B2B-021D-485A-B28F-02E5D87CF27A}" type="presOf" srcId="{26A1D7E4-4D35-4150-894D-9E08D878CE61}" destId="{C87A3482-8313-444F-A0DF-C5C7D9973E2C}" srcOrd="0" destOrd="0" presId="urn:microsoft.com/office/officeart/2005/8/layout/chevron1"/>
    <dgm:cxn modelId="{DE08EF45-4A86-4EE8-BE0C-74EB02197EDA}" srcId="{65B258AE-C3AD-4747-84AD-588CF7E1E2DA}" destId="{A52585B7-F5A3-40F4-A9D0-BB163BF5478C}" srcOrd="3" destOrd="0" parTransId="{8F905B33-882D-45ED-8462-60461F4656B9}" sibTransId="{A0891D5B-618C-4403-8175-59F5AF2B04BA}"/>
    <dgm:cxn modelId="{16A4C16C-73A6-484A-B019-DBD6DB0985E7}" type="presOf" srcId="{A5860A55-22B8-45B6-8714-7852B83F5985}" destId="{4508D131-E7CA-4D6D-A145-CB041FE12F93}" srcOrd="0" destOrd="0" presId="urn:microsoft.com/office/officeart/2005/8/layout/chevron1"/>
    <dgm:cxn modelId="{817B8A74-F59F-4EC5-ADC0-11F828D9B6A8}" srcId="{65B258AE-C3AD-4747-84AD-588CF7E1E2DA}" destId="{2C92CA46-17A6-49D9-869F-BBA837EFA513}" srcOrd="1" destOrd="0" parTransId="{EEA7AC28-8B05-44B8-9A4D-199462161117}" sibTransId="{BF8B5120-4AA0-420D-A9A5-F21B5075ABB1}"/>
    <dgm:cxn modelId="{E36C9981-C0D2-47D4-9D45-9F10082B97E7}" srcId="{65B258AE-C3AD-4747-84AD-588CF7E1E2DA}" destId="{26A1D7E4-4D35-4150-894D-9E08D878CE61}" srcOrd="2" destOrd="0" parTransId="{3DA0CFAF-6E73-42AA-B32B-076A73C88FA0}" sibTransId="{CCC274C5-D596-4FCA-800D-18DDE5A91817}"/>
    <dgm:cxn modelId="{6084CEBA-BCE3-4D31-A1B1-4EDB24421820}" type="presOf" srcId="{2C92CA46-17A6-49D9-869F-BBA837EFA513}" destId="{8C34CB67-45B1-4EEB-9613-364B2D8B0A90}" srcOrd="0" destOrd="0" presId="urn:microsoft.com/office/officeart/2005/8/layout/chevron1"/>
    <dgm:cxn modelId="{379337C9-BCF8-405D-A1ED-8746AFB31CAF}" type="presOf" srcId="{A52585B7-F5A3-40F4-A9D0-BB163BF5478C}" destId="{3AFCCC7D-0918-4E27-8D4D-5B80428E67CF}" srcOrd="0" destOrd="0" presId="urn:microsoft.com/office/officeart/2005/8/layout/chevron1"/>
    <dgm:cxn modelId="{0EFE95E8-418B-4B26-B8B1-DEA8C3A92D0A}" type="presParOf" srcId="{9A88A137-CD4E-4D0C-8F88-B7F3A846BB49}" destId="{4508D131-E7CA-4D6D-A145-CB041FE12F93}" srcOrd="0" destOrd="0" presId="urn:microsoft.com/office/officeart/2005/8/layout/chevron1"/>
    <dgm:cxn modelId="{E72A2443-0CD9-4FA9-A182-9C7FDA06A3DF}" type="presParOf" srcId="{9A88A137-CD4E-4D0C-8F88-B7F3A846BB49}" destId="{0C2C3808-9B87-48D4-8441-044CCB006784}" srcOrd="1" destOrd="0" presId="urn:microsoft.com/office/officeart/2005/8/layout/chevron1"/>
    <dgm:cxn modelId="{A0CE70A6-7632-4E38-9650-705959CA6D39}" type="presParOf" srcId="{9A88A137-CD4E-4D0C-8F88-B7F3A846BB49}" destId="{8C34CB67-45B1-4EEB-9613-364B2D8B0A90}" srcOrd="2" destOrd="0" presId="urn:microsoft.com/office/officeart/2005/8/layout/chevron1"/>
    <dgm:cxn modelId="{B13BCCD3-F872-427F-9415-39A8BE811487}" type="presParOf" srcId="{9A88A137-CD4E-4D0C-8F88-B7F3A846BB49}" destId="{828E58B3-B022-48ED-8734-B21D3DACE026}" srcOrd="3" destOrd="0" presId="urn:microsoft.com/office/officeart/2005/8/layout/chevron1"/>
    <dgm:cxn modelId="{C6D85B25-F1CC-48DD-8269-B16CC0F92433}" type="presParOf" srcId="{9A88A137-CD4E-4D0C-8F88-B7F3A846BB49}" destId="{C87A3482-8313-444F-A0DF-C5C7D9973E2C}" srcOrd="4" destOrd="0" presId="urn:microsoft.com/office/officeart/2005/8/layout/chevron1"/>
    <dgm:cxn modelId="{4139C3D9-A7C3-4E86-9B8E-6DB496EB2768}" type="presParOf" srcId="{9A88A137-CD4E-4D0C-8F88-B7F3A846BB49}" destId="{B3391F9C-79B8-4BB9-80A6-844646A4034B}" srcOrd="5" destOrd="0" presId="urn:microsoft.com/office/officeart/2005/8/layout/chevron1"/>
    <dgm:cxn modelId="{9D5BA168-19DC-46D5-A72D-8433B557B29A}" type="presParOf" srcId="{9A88A137-CD4E-4D0C-8F88-B7F3A846BB49}" destId="{3AFCCC7D-0918-4E27-8D4D-5B80428E67CF}"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5F6F0DF-F073-4574-96BC-FBCE4F5DED48}" type="doc">
      <dgm:prSet loTypeId="urn:microsoft.com/office/officeart/2005/8/layout/chevron1" loCatId="process" qsTypeId="urn:microsoft.com/office/officeart/2005/8/quickstyle/simple1" qsCatId="simple" csTypeId="urn:microsoft.com/office/officeart/2005/8/colors/accent1_2" csCatId="accent1" phldr="1"/>
      <dgm:spPr/>
    </dgm:pt>
    <dgm:pt modelId="{14A65399-6CAE-4C19-94D1-06F4F4074B8B}">
      <dgm:prSet phldrT="[Text]" custT="1"/>
      <dgm:spPr>
        <a:solidFill>
          <a:schemeClr val="accent3">
            <a:lumMod val="60000"/>
            <a:lumOff val="40000"/>
          </a:schemeClr>
        </a:solidFill>
      </dgm:spPr>
      <dgm:t>
        <a:bodyPr/>
        <a:lstStyle/>
        <a:p>
          <a:r>
            <a:rPr lang="de-DE" sz="900" dirty="0">
              <a:latin typeface="Arial" panose="020B0604020202020204" pitchFamily="34" charset="0"/>
              <a:cs typeface="Arial" panose="020B0604020202020204" pitchFamily="34" charset="0"/>
            </a:rPr>
            <a:t>2017</a:t>
          </a:r>
        </a:p>
      </dgm:t>
    </dgm:pt>
    <dgm:pt modelId="{8707E8D2-0C43-49C7-9357-58750DF40F9F}" type="parTrans" cxnId="{5FACB11B-5DE3-4489-B479-E771E65976E7}">
      <dgm:prSet/>
      <dgm:spPr/>
      <dgm:t>
        <a:bodyPr/>
        <a:lstStyle/>
        <a:p>
          <a:endParaRPr lang="de-DE"/>
        </a:p>
      </dgm:t>
    </dgm:pt>
    <dgm:pt modelId="{C2343AC9-6E2F-4985-A684-C8F96D0B2488}" type="sibTrans" cxnId="{5FACB11B-5DE3-4489-B479-E771E65976E7}">
      <dgm:prSet/>
      <dgm:spPr/>
      <dgm:t>
        <a:bodyPr/>
        <a:lstStyle/>
        <a:p>
          <a:endParaRPr lang="de-DE"/>
        </a:p>
      </dgm:t>
    </dgm:pt>
    <dgm:pt modelId="{02B20932-F961-4A38-8414-96D1FDA63B68}">
      <dgm:prSet phldrT="[Text]" custT="1"/>
      <dgm:spPr/>
      <dgm:t>
        <a:bodyPr/>
        <a:lstStyle/>
        <a:p>
          <a:r>
            <a:rPr lang="de-DE" sz="900" dirty="0">
              <a:latin typeface="Arial" panose="020B0604020202020204" pitchFamily="34" charset="0"/>
              <a:cs typeface="Arial" panose="020B0604020202020204" pitchFamily="34" charset="0"/>
            </a:rPr>
            <a:t>23.01.</a:t>
          </a:r>
        </a:p>
      </dgm:t>
    </dgm:pt>
    <dgm:pt modelId="{2052CB85-DB05-4652-9A1A-CD4081AB4C24}" type="parTrans" cxnId="{3067560B-5120-4F96-A448-4976B653CFA5}">
      <dgm:prSet/>
      <dgm:spPr/>
      <dgm:t>
        <a:bodyPr/>
        <a:lstStyle/>
        <a:p>
          <a:endParaRPr lang="de-DE"/>
        </a:p>
      </dgm:t>
    </dgm:pt>
    <dgm:pt modelId="{00EEAD7D-83EA-4A91-8120-B3200E112EC7}" type="sibTrans" cxnId="{3067560B-5120-4F96-A448-4976B653CFA5}">
      <dgm:prSet/>
      <dgm:spPr/>
      <dgm:t>
        <a:bodyPr/>
        <a:lstStyle/>
        <a:p>
          <a:endParaRPr lang="de-DE"/>
        </a:p>
      </dgm:t>
    </dgm:pt>
    <dgm:pt modelId="{1ED14747-C9A5-450D-9D03-9297AA62C4B8}">
      <dgm:prSet phldrT="[Text]" custT="1"/>
      <dgm:spPr/>
      <dgm:t>
        <a:bodyPr/>
        <a:lstStyle/>
        <a:p>
          <a:r>
            <a:rPr lang="de-DE" sz="900" dirty="0">
              <a:latin typeface="Arial" panose="020B0604020202020204" pitchFamily="34" charset="0"/>
              <a:cs typeface="Arial" panose="020B0604020202020204" pitchFamily="34" charset="0"/>
            </a:rPr>
            <a:t>23.03.</a:t>
          </a:r>
        </a:p>
      </dgm:t>
    </dgm:pt>
    <dgm:pt modelId="{B3623D8A-8140-497D-B191-53F08FFB9F0C}" type="parTrans" cxnId="{DFD06FAF-ADBA-4F76-9EC7-B1BC00AD6DE9}">
      <dgm:prSet/>
      <dgm:spPr/>
      <dgm:t>
        <a:bodyPr/>
        <a:lstStyle/>
        <a:p>
          <a:endParaRPr lang="de-DE"/>
        </a:p>
      </dgm:t>
    </dgm:pt>
    <dgm:pt modelId="{2DAD9D10-D753-471A-8578-D2DB62FDFBA5}" type="sibTrans" cxnId="{DFD06FAF-ADBA-4F76-9EC7-B1BC00AD6DE9}">
      <dgm:prSet/>
      <dgm:spPr/>
      <dgm:t>
        <a:bodyPr/>
        <a:lstStyle/>
        <a:p>
          <a:endParaRPr lang="de-DE"/>
        </a:p>
      </dgm:t>
    </dgm:pt>
    <dgm:pt modelId="{E664B83F-A07D-4AAD-A095-8B05A0E3FBCB}">
      <dgm:prSet phldrT="[Text]" custT="1"/>
      <dgm:spPr/>
      <dgm:t>
        <a:bodyPr/>
        <a:lstStyle/>
        <a:p>
          <a:r>
            <a:rPr lang="de-DE" sz="900" dirty="0">
              <a:latin typeface="Arial" panose="020B0604020202020204" pitchFamily="34" charset="0"/>
              <a:cs typeface="Arial" panose="020B0604020202020204" pitchFamily="34" charset="0"/>
            </a:rPr>
            <a:t>21.06.</a:t>
          </a:r>
        </a:p>
      </dgm:t>
    </dgm:pt>
    <dgm:pt modelId="{64D88968-C782-4D48-AAA4-CE3584B2356C}" type="parTrans" cxnId="{E915D49F-5E35-4677-9FD5-5FBC217EF6A3}">
      <dgm:prSet/>
      <dgm:spPr/>
      <dgm:t>
        <a:bodyPr/>
        <a:lstStyle/>
        <a:p>
          <a:endParaRPr lang="de-DE"/>
        </a:p>
      </dgm:t>
    </dgm:pt>
    <dgm:pt modelId="{E8D4D005-7EC5-4E35-AA36-4F5397F940E2}" type="sibTrans" cxnId="{E915D49F-5E35-4677-9FD5-5FBC217EF6A3}">
      <dgm:prSet/>
      <dgm:spPr/>
      <dgm:t>
        <a:bodyPr/>
        <a:lstStyle/>
        <a:p>
          <a:endParaRPr lang="de-DE"/>
        </a:p>
      </dgm:t>
    </dgm:pt>
    <dgm:pt modelId="{2F44C51A-51FB-4954-95B6-6CDDB06D087A}">
      <dgm:prSet phldrT="[Text]" custT="1"/>
      <dgm:spPr/>
      <dgm:t>
        <a:bodyPr/>
        <a:lstStyle/>
        <a:p>
          <a:r>
            <a:rPr lang="de-DE" sz="900" dirty="0">
              <a:latin typeface="Arial" panose="020B0604020202020204" pitchFamily="34" charset="0"/>
              <a:cs typeface="Arial" panose="020B0604020202020204" pitchFamily="34" charset="0"/>
            </a:rPr>
            <a:t>26.09.</a:t>
          </a:r>
        </a:p>
      </dgm:t>
    </dgm:pt>
    <dgm:pt modelId="{EF273C08-23C1-4C50-ACBD-6176478BD5A9}" type="parTrans" cxnId="{326B601C-3EC4-46C1-ABDA-A0891BAF429A}">
      <dgm:prSet/>
      <dgm:spPr/>
      <dgm:t>
        <a:bodyPr/>
        <a:lstStyle/>
        <a:p>
          <a:endParaRPr lang="de-DE"/>
        </a:p>
      </dgm:t>
    </dgm:pt>
    <dgm:pt modelId="{9444F1B3-2A10-4C72-9FA2-590A4AC06E3B}" type="sibTrans" cxnId="{326B601C-3EC4-46C1-ABDA-A0891BAF429A}">
      <dgm:prSet/>
      <dgm:spPr/>
      <dgm:t>
        <a:bodyPr/>
        <a:lstStyle/>
        <a:p>
          <a:endParaRPr lang="de-DE"/>
        </a:p>
      </dgm:t>
    </dgm:pt>
    <dgm:pt modelId="{297502B9-D509-4F68-89C6-BA24304589E1}">
      <dgm:prSet phldrT="[Text]" custT="1"/>
      <dgm:spPr/>
      <dgm:t>
        <a:bodyPr/>
        <a:lstStyle/>
        <a:p>
          <a:r>
            <a:rPr lang="de-DE" sz="900" dirty="0">
              <a:latin typeface="Arial" panose="020B0604020202020204" pitchFamily="34" charset="0"/>
              <a:cs typeface="Arial" panose="020B0604020202020204" pitchFamily="34" charset="0"/>
            </a:rPr>
            <a:t>11.10.</a:t>
          </a:r>
        </a:p>
      </dgm:t>
    </dgm:pt>
    <dgm:pt modelId="{AF1E538B-8B41-4327-9501-3D0A0C25BCE6}" type="parTrans" cxnId="{8FF856A0-50F1-4B9F-9F86-881138902E66}">
      <dgm:prSet/>
      <dgm:spPr/>
      <dgm:t>
        <a:bodyPr/>
        <a:lstStyle/>
        <a:p>
          <a:endParaRPr lang="de-DE"/>
        </a:p>
      </dgm:t>
    </dgm:pt>
    <dgm:pt modelId="{6CAF9684-43BD-40F5-9141-0916B40C1CB3}" type="sibTrans" cxnId="{8FF856A0-50F1-4B9F-9F86-881138902E66}">
      <dgm:prSet/>
      <dgm:spPr/>
      <dgm:t>
        <a:bodyPr/>
        <a:lstStyle/>
        <a:p>
          <a:endParaRPr lang="de-DE"/>
        </a:p>
      </dgm:t>
    </dgm:pt>
    <dgm:pt modelId="{2489C064-8226-4544-B132-EE86C4284861}" type="pres">
      <dgm:prSet presAssocID="{15F6F0DF-F073-4574-96BC-FBCE4F5DED48}" presName="Name0" presStyleCnt="0">
        <dgm:presLayoutVars>
          <dgm:dir/>
          <dgm:animLvl val="lvl"/>
          <dgm:resizeHandles val="exact"/>
        </dgm:presLayoutVars>
      </dgm:prSet>
      <dgm:spPr/>
    </dgm:pt>
    <dgm:pt modelId="{EF6477A2-3B9D-42F4-A823-8B77459828D3}" type="pres">
      <dgm:prSet presAssocID="{14A65399-6CAE-4C19-94D1-06F4F4074B8B}" presName="parTxOnly" presStyleLbl="node1" presStyleIdx="0" presStyleCnt="6">
        <dgm:presLayoutVars>
          <dgm:chMax val="0"/>
          <dgm:chPref val="0"/>
          <dgm:bulletEnabled val="1"/>
        </dgm:presLayoutVars>
      </dgm:prSet>
      <dgm:spPr/>
    </dgm:pt>
    <dgm:pt modelId="{79CF7CE4-F290-4F2E-9DF0-D479EE206DDD}" type="pres">
      <dgm:prSet presAssocID="{C2343AC9-6E2F-4985-A684-C8F96D0B2488}" presName="parTxOnlySpace" presStyleCnt="0"/>
      <dgm:spPr/>
    </dgm:pt>
    <dgm:pt modelId="{F9FF0510-F172-47C0-BD73-C525CFB7C03D}" type="pres">
      <dgm:prSet presAssocID="{02B20932-F961-4A38-8414-96D1FDA63B68}" presName="parTxOnly" presStyleLbl="node1" presStyleIdx="1" presStyleCnt="6">
        <dgm:presLayoutVars>
          <dgm:chMax val="0"/>
          <dgm:chPref val="0"/>
          <dgm:bulletEnabled val="1"/>
        </dgm:presLayoutVars>
      </dgm:prSet>
      <dgm:spPr/>
    </dgm:pt>
    <dgm:pt modelId="{6696702B-ECB1-4C0E-B948-9CE26F6F3665}" type="pres">
      <dgm:prSet presAssocID="{00EEAD7D-83EA-4A91-8120-B3200E112EC7}" presName="parTxOnlySpace" presStyleCnt="0"/>
      <dgm:spPr/>
    </dgm:pt>
    <dgm:pt modelId="{5956FD0F-2814-4717-BD50-C667E867E961}" type="pres">
      <dgm:prSet presAssocID="{1ED14747-C9A5-450D-9D03-9297AA62C4B8}" presName="parTxOnly" presStyleLbl="node1" presStyleIdx="2" presStyleCnt="6">
        <dgm:presLayoutVars>
          <dgm:chMax val="0"/>
          <dgm:chPref val="0"/>
          <dgm:bulletEnabled val="1"/>
        </dgm:presLayoutVars>
      </dgm:prSet>
      <dgm:spPr/>
    </dgm:pt>
    <dgm:pt modelId="{ECE4E26D-6377-40EE-8B3B-A1368F5A9EB7}" type="pres">
      <dgm:prSet presAssocID="{2DAD9D10-D753-471A-8578-D2DB62FDFBA5}" presName="parTxOnlySpace" presStyleCnt="0"/>
      <dgm:spPr/>
    </dgm:pt>
    <dgm:pt modelId="{A0AA596B-B1C5-4EFB-9F5A-47F84E9B98F8}" type="pres">
      <dgm:prSet presAssocID="{E664B83F-A07D-4AAD-A095-8B05A0E3FBCB}" presName="parTxOnly" presStyleLbl="node1" presStyleIdx="3" presStyleCnt="6">
        <dgm:presLayoutVars>
          <dgm:chMax val="0"/>
          <dgm:chPref val="0"/>
          <dgm:bulletEnabled val="1"/>
        </dgm:presLayoutVars>
      </dgm:prSet>
      <dgm:spPr/>
    </dgm:pt>
    <dgm:pt modelId="{8A5EE90A-C857-48C5-AD3D-59BDBE819969}" type="pres">
      <dgm:prSet presAssocID="{E8D4D005-7EC5-4E35-AA36-4F5397F940E2}" presName="parTxOnlySpace" presStyleCnt="0"/>
      <dgm:spPr/>
    </dgm:pt>
    <dgm:pt modelId="{40579CB6-277D-4262-BF7C-4CEAFB07044B}" type="pres">
      <dgm:prSet presAssocID="{2F44C51A-51FB-4954-95B6-6CDDB06D087A}" presName="parTxOnly" presStyleLbl="node1" presStyleIdx="4" presStyleCnt="6">
        <dgm:presLayoutVars>
          <dgm:chMax val="0"/>
          <dgm:chPref val="0"/>
          <dgm:bulletEnabled val="1"/>
        </dgm:presLayoutVars>
      </dgm:prSet>
      <dgm:spPr/>
    </dgm:pt>
    <dgm:pt modelId="{FBC7ABAB-68E7-4B66-BBEF-2FD8B7F50881}" type="pres">
      <dgm:prSet presAssocID="{9444F1B3-2A10-4C72-9FA2-590A4AC06E3B}" presName="parTxOnlySpace" presStyleCnt="0"/>
      <dgm:spPr/>
    </dgm:pt>
    <dgm:pt modelId="{27C81F57-97C0-4B29-B345-4AD1AFAF2EAD}" type="pres">
      <dgm:prSet presAssocID="{297502B9-D509-4F68-89C6-BA24304589E1}" presName="parTxOnly" presStyleLbl="node1" presStyleIdx="5" presStyleCnt="6">
        <dgm:presLayoutVars>
          <dgm:chMax val="0"/>
          <dgm:chPref val="0"/>
          <dgm:bulletEnabled val="1"/>
        </dgm:presLayoutVars>
      </dgm:prSet>
      <dgm:spPr/>
    </dgm:pt>
  </dgm:ptLst>
  <dgm:cxnLst>
    <dgm:cxn modelId="{3067560B-5120-4F96-A448-4976B653CFA5}" srcId="{15F6F0DF-F073-4574-96BC-FBCE4F5DED48}" destId="{02B20932-F961-4A38-8414-96D1FDA63B68}" srcOrd="1" destOrd="0" parTransId="{2052CB85-DB05-4652-9A1A-CD4081AB4C24}" sibTransId="{00EEAD7D-83EA-4A91-8120-B3200E112EC7}"/>
    <dgm:cxn modelId="{5FACB11B-5DE3-4489-B479-E771E65976E7}" srcId="{15F6F0DF-F073-4574-96BC-FBCE4F5DED48}" destId="{14A65399-6CAE-4C19-94D1-06F4F4074B8B}" srcOrd="0" destOrd="0" parTransId="{8707E8D2-0C43-49C7-9357-58750DF40F9F}" sibTransId="{C2343AC9-6E2F-4985-A684-C8F96D0B2488}"/>
    <dgm:cxn modelId="{326B601C-3EC4-46C1-ABDA-A0891BAF429A}" srcId="{15F6F0DF-F073-4574-96BC-FBCE4F5DED48}" destId="{2F44C51A-51FB-4954-95B6-6CDDB06D087A}" srcOrd="4" destOrd="0" parTransId="{EF273C08-23C1-4C50-ACBD-6176478BD5A9}" sibTransId="{9444F1B3-2A10-4C72-9FA2-590A4AC06E3B}"/>
    <dgm:cxn modelId="{A92A271F-DC0D-4593-8EA3-2ED423629058}" type="presOf" srcId="{15F6F0DF-F073-4574-96BC-FBCE4F5DED48}" destId="{2489C064-8226-4544-B132-EE86C4284861}" srcOrd="0" destOrd="0" presId="urn:microsoft.com/office/officeart/2005/8/layout/chevron1"/>
    <dgm:cxn modelId="{230E403B-7550-49BD-AC2B-947AFE19AFAD}" type="presOf" srcId="{1ED14747-C9A5-450D-9D03-9297AA62C4B8}" destId="{5956FD0F-2814-4717-BD50-C667E867E961}" srcOrd="0" destOrd="0" presId="urn:microsoft.com/office/officeart/2005/8/layout/chevron1"/>
    <dgm:cxn modelId="{AEDD8273-658D-4AC1-BCC2-C865EAC961BE}" type="presOf" srcId="{E664B83F-A07D-4AAD-A095-8B05A0E3FBCB}" destId="{A0AA596B-B1C5-4EFB-9F5A-47F84E9B98F8}" srcOrd="0" destOrd="0" presId="urn:microsoft.com/office/officeart/2005/8/layout/chevron1"/>
    <dgm:cxn modelId="{63BA9C9F-5FB3-4A03-9E52-E7B8783CE082}" type="presOf" srcId="{297502B9-D509-4F68-89C6-BA24304589E1}" destId="{27C81F57-97C0-4B29-B345-4AD1AFAF2EAD}" srcOrd="0" destOrd="0" presId="urn:microsoft.com/office/officeart/2005/8/layout/chevron1"/>
    <dgm:cxn modelId="{E915D49F-5E35-4677-9FD5-5FBC217EF6A3}" srcId="{15F6F0DF-F073-4574-96BC-FBCE4F5DED48}" destId="{E664B83F-A07D-4AAD-A095-8B05A0E3FBCB}" srcOrd="3" destOrd="0" parTransId="{64D88968-C782-4D48-AAA4-CE3584B2356C}" sibTransId="{E8D4D005-7EC5-4E35-AA36-4F5397F940E2}"/>
    <dgm:cxn modelId="{8FF856A0-50F1-4B9F-9F86-881138902E66}" srcId="{15F6F0DF-F073-4574-96BC-FBCE4F5DED48}" destId="{297502B9-D509-4F68-89C6-BA24304589E1}" srcOrd="5" destOrd="0" parTransId="{AF1E538B-8B41-4327-9501-3D0A0C25BCE6}" sibTransId="{6CAF9684-43BD-40F5-9141-0916B40C1CB3}"/>
    <dgm:cxn modelId="{DFD06FAF-ADBA-4F76-9EC7-B1BC00AD6DE9}" srcId="{15F6F0DF-F073-4574-96BC-FBCE4F5DED48}" destId="{1ED14747-C9A5-450D-9D03-9297AA62C4B8}" srcOrd="2" destOrd="0" parTransId="{B3623D8A-8140-497D-B191-53F08FFB9F0C}" sibTransId="{2DAD9D10-D753-471A-8578-D2DB62FDFBA5}"/>
    <dgm:cxn modelId="{9EFE6CBD-C2BB-40C3-A840-CC801507FB16}" type="presOf" srcId="{2F44C51A-51FB-4954-95B6-6CDDB06D087A}" destId="{40579CB6-277D-4262-BF7C-4CEAFB07044B}" srcOrd="0" destOrd="0" presId="urn:microsoft.com/office/officeart/2005/8/layout/chevron1"/>
    <dgm:cxn modelId="{4A3018D8-09A6-47B7-B31E-FC19EADE2682}" type="presOf" srcId="{14A65399-6CAE-4C19-94D1-06F4F4074B8B}" destId="{EF6477A2-3B9D-42F4-A823-8B77459828D3}" srcOrd="0" destOrd="0" presId="urn:microsoft.com/office/officeart/2005/8/layout/chevron1"/>
    <dgm:cxn modelId="{29FB1AF5-E73C-43C3-BA79-CBB995A70FE4}" type="presOf" srcId="{02B20932-F961-4A38-8414-96D1FDA63B68}" destId="{F9FF0510-F172-47C0-BD73-C525CFB7C03D}" srcOrd="0" destOrd="0" presId="urn:microsoft.com/office/officeart/2005/8/layout/chevron1"/>
    <dgm:cxn modelId="{B35D87DB-1B9E-4300-9942-B1807AE9BFD6}" type="presParOf" srcId="{2489C064-8226-4544-B132-EE86C4284861}" destId="{EF6477A2-3B9D-42F4-A823-8B77459828D3}" srcOrd="0" destOrd="0" presId="urn:microsoft.com/office/officeart/2005/8/layout/chevron1"/>
    <dgm:cxn modelId="{495CD331-9A46-499E-8DAB-539D8D2C7C74}" type="presParOf" srcId="{2489C064-8226-4544-B132-EE86C4284861}" destId="{79CF7CE4-F290-4F2E-9DF0-D479EE206DDD}" srcOrd="1" destOrd="0" presId="urn:microsoft.com/office/officeart/2005/8/layout/chevron1"/>
    <dgm:cxn modelId="{660171CB-6F08-410A-B027-DF244D6593E1}" type="presParOf" srcId="{2489C064-8226-4544-B132-EE86C4284861}" destId="{F9FF0510-F172-47C0-BD73-C525CFB7C03D}" srcOrd="2" destOrd="0" presId="urn:microsoft.com/office/officeart/2005/8/layout/chevron1"/>
    <dgm:cxn modelId="{E1C94342-93BB-40D7-BF9D-CD7FAE2CAA80}" type="presParOf" srcId="{2489C064-8226-4544-B132-EE86C4284861}" destId="{6696702B-ECB1-4C0E-B948-9CE26F6F3665}" srcOrd="3" destOrd="0" presId="urn:microsoft.com/office/officeart/2005/8/layout/chevron1"/>
    <dgm:cxn modelId="{F7249BF9-002A-45E0-ADAF-16402351B035}" type="presParOf" srcId="{2489C064-8226-4544-B132-EE86C4284861}" destId="{5956FD0F-2814-4717-BD50-C667E867E961}" srcOrd="4" destOrd="0" presId="urn:microsoft.com/office/officeart/2005/8/layout/chevron1"/>
    <dgm:cxn modelId="{24578166-15E5-40FF-9B5B-D62462568A8E}" type="presParOf" srcId="{2489C064-8226-4544-B132-EE86C4284861}" destId="{ECE4E26D-6377-40EE-8B3B-A1368F5A9EB7}" srcOrd="5" destOrd="0" presId="urn:microsoft.com/office/officeart/2005/8/layout/chevron1"/>
    <dgm:cxn modelId="{3653D3E5-C6B9-44BF-9A11-54DABE31623B}" type="presParOf" srcId="{2489C064-8226-4544-B132-EE86C4284861}" destId="{A0AA596B-B1C5-4EFB-9F5A-47F84E9B98F8}" srcOrd="6" destOrd="0" presId="urn:microsoft.com/office/officeart/2005/8/layout/chevron1"/>
    <dgm:cxn modelId="{FE93C154-2E1B-4368-B356-758D6751CE98}" type="presParOf" srcId="{2489C064-8226-4544-B132-EE86C4284861}" destId="{8A5EE90A-C857-48C5-AD3D-59BDBE819969}" srcOrd="7" destOrd="0" presId="urn:microsoft.com/office/officeart/2005/8/layout/chevron1"/>
    <dgm:cxn modelId="{A1B7E43E-FFCD-4CAF-B8B3-CC8247C25A20}" type="presParOf" srcId="{2489C064-8226-4544-B132-EE86C4284861}" destId="{40579CB6-277D-4262-BF7C-4CEAFB07044B}" srcOrd="8" destOrd="0" presId="urn:microsoft.com/office/officeart/2005/8/layout/chevron1"/>
    <dgm:cxn modelId="{BF07D7CA-FDC0-4355-9170-423C7C374019}" type="presParOf" srcId="{2489C064-8226-4544-B132-EE86C4284861}" destId="{FBC7ABAB-68E7-4B66-BBEF-2FD8B7F50881}" srcOrd="9" destOrd="0" presId="urn:microsoft.com/office/officeart/2005/8/layout/chevron1"/>
    <dgm:cxn modelId="{82F524E0-FDC7-4EA1-8D48-2D6DCF28E682}" type="presParOf" srcId="{2489C064-8226-4544-B132-EE86C4284861}" destId="{27C81F57-97C0-4B29-B345-4AD1AFAF2EAD}" srcOrd="1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1D492A2-CC5E-4CAF-9343-99E4AA01F957}" type="doc">
      <dgm:prSet loTypeId="urn:microsoft.com/office/officeart/2005/8/layout/chevron1" loCatId="process" qsTypeId="urn:microsoft.com/office/officeart/2005/8/quickstyle/simple1" qsCatId="simple" csTypeId="urn:microsoft.com/office/officeart/2005/8/colors/accent1_2" csCatId="accent1" phldr="1"/>
      <dgm:spPr/>
    </dgm:pt>
    <dgm:pt modelId="{1478B563-0F6C-4446-A1B2-6FC21F8F76B2}">
      <dgm:prSet phldrT="[Text]" custT="1"/>
      <dgm:spPr>
        <a:solidFill>
          <a:srgbClr val="92D050"/>
        </a:solidFill>
      </dgm:spPr>
      <dgm:t>
        <a:bodyPr/>
        <a:lstStyle/>
        <a:p>
          <a:r>
            <a:rPr lang="de-DE" sz="900" dirty="0">
              <a:latin typeface="Arial" panose="020B0604020202020204" pitchFamily="34" charset="0"/>
              <a:cs typeface="Arial" panose="020B0604020202020204" pitchFamily="34" charset="0"/>
            </a:rPr>
            <a:t>2018</a:t>
          </a:r>
        </a:p>
      </dgm:t>
    </dgm:pt>
    <dgm:pt modelId="{02D0BD28-6243-4022-B44E-EDCB2894DF2C}" type="parTrans" cxnId="{EA4572FC-7481-4C20-8C2C-091324F9D669}">
      <dgm:prSet/>
      <dgm:spPr/>
      <dgm:t>
        <a:bodyPr/>
        <a:lstStyle/>
        <a:p>
          <a:endParaRPr lang="de-DE"/>
        </a:p>
      </dgm:t>
    </dgm:pt>
    <dgm:pt modelId="{B86668FB-7BD4-4938-ABC5-519F24E199F9}" type="sibTrans" cxnId="{EA4572FC-7481-4C20-8C2C-091324F9D669}">
      <dgm:prSet/>
      <dgm:spPr/>
      <dgm:t>
        <a:bodyPr/>
        <a:lstStyle/>
        <a:p>
          <a:endParaRPr lang="de-DE"/>
        </a:p>
      </dgm:t>
    </dgm:pt>
    <dgm:pt modelId="{F3E0CC40-93D7-4203-B0F7-88D4BA23A80E}">
      <dgm:prSet phldrT="[Text]" custT="1"/>
      <dgm:spPr/>
      <dgm:t>
        <a:bodyPr/>
        <a:lstStyle/>
        <a:p>
          <a:r>
            <a:rPr lang="de-DE" sz="900" dirty="0">
              <a:latin typeface="Arial" panose="020B0604020202020204" pitchFamily="34" charset="0"/>
              <a:cs typeface="Arial" panose="020B0604020202020204" pitchFamily="34" charset="0"/>
            </a:rPr>
            <a:t>31.01.</a:t>
          </a:r>
          <a:endParaRPr lang="de-DE" sz="2000" dirty="0">
            <a:latin typeface="Arial" panose="020B0604020202020204" pitchFamily="34" charset="0"/>
            <a:cs typeface="Arial" panose="020B0604020202020204" pitchFamily="34" charset="0"/>
          </a:endParaRPr>
        </a:p>
      </dgm:t>
    </dgm:pt>
    <dgm:pt modelId="{06BB331B-375E-4A0E-8E35-BCFBC4B9262F}" type="parTrans" cxnId="{60B36B62-3E51-441E-91C5-3ECBC83FA434}">
      <dgm:prSet/>
      <dgm:spPr/>
      <dgm:t>
        <a:bodyPr/>
        <a:lstStyle/>
        <a:p>
          <a:endParaRPr lang="de-DE"/>
        </a:p>
      </dgm:t>
    </dgm:pt>
    <dgm:pt modelId="{69391B4C-2420-4DB3-A19F-2CBCF8066EE8}" type="sibTrans" cxnId="{60B36B62-3E51-441E-91C5-3ECBC83FA434}">
      <dgm:prSet/>
      <dgm:spPr/>
      <dgm:t>
        <a:bodyPr/>
        <a:lstStyle/>
        <a:p>
          <a:endParaRPr lang="de-DE"/>
        </a:p>
      </dgm:t>
    </dgm:pt>
    <dgm:pt modelId="{33BE0F6E-7E66-4154-BEFE-750D0FCA41F3}">
      <dgm:prSet phldrT="[Text]" custT="1"/>
      <dgm:spPr/>
      <dgm:t>
        <a:bodyPr/>
        <a:lstStyle/>
        <a:p>
          <a:r>
            <a:rPr lang="de-DE" sz="900" dirty="0">
              <a:latin typeface="Arial" panose="020B0604020202020204" pitchFamily="34" charset="0"/>
              <a:cs typeface="Arial" panose="020B0604020202020204" pitchFamily="34" charset="0"/>
            </a:rPr>
            <a:t>07.03.</a:t>
          </a:r>
          <a:endParaRPr lang="de-DE" sz="2000" dirty="0">
            <a:latin typeface="Arial" panose="020B0604020202020204" pitchFamily="34" charset="0"/>
            <a:cs typeface="Arial" panose="020B0604020202020204" pitchFamily="34" charset="0"/>
          </a:endParaRPr>
        </a:p>
      </dgm:t>
    </dgm:pt>
    <dgm:pt modelId="{F9265AA5-124D-4F31-8E0F-D1ABFFC930F8}" type="parTrans" cxnId="{A3C101AE-763C-455E-8A5A-0876C0B59DF2}">
      <dgm:prSet/>
      <dgm:spPr/>
      <dgm:t>
        <a:bodyPr/>
        <a:lstStyle/>
        <a:p>
          <a:endParaRPr lang="de-DE"/>
        </a:p>
      </dgm:t>
    </dgm:pt>
    <dgm:pt modelId="{7DE5AA2C-0442-4653-90B5-095769D048F2}" type="sibTrans" cxnId="{A3C101AE-763C-455E-8A5A-0876C0B59DF2}">
      <dgm:prSet/>
      <dgm:spPr/>
      <dgm:t>
        <a:bodyPr/>
        <a:lstStyle/>
        <a:p>
          <a:endParaRPr lang="de-DE"/>
        </a:p>
      </dgm:t>
    </dgm:pt>
    <dgm:pt modelId="{03105996-66C9-48D0-896C-C93F07CA1C2C}">
      <dgm:prSet phldrT="[Text]" custT="1"/>
      <dgm:spPr/>
      <dgm:t>
        <a:bodyPr/>
        <a:lstStyle/>
        <a:p>
          <a:r>
            <a:rPr lang="de-DE" sz="900" dirty="0">
              <a:latin typeface="Arial" panose="020B0604020202020204" pitchFamily="34" charset="0"/>
              <a:cs typeface="Arial" panose="020B0604020202020204" pitchFamily="34" charset="0"/>
            </a:rPr>
            <a:t>13.03.</a:t>
          </a:r>
          <a:endParaRPr lang="de-DE" sz="2000" dirty="0">
            <a:latin typeface="Arial" panose="020B0604020202020204" pitchFamily="34" charset="0"/>
            <a:cs typeface="Arial" panose="020B0604020202020204" pitchFamily="34" charset="0"/>
          </a:endParaRPr>
        </a:p>
      </dgm:t>
    </dgm:pt>
    <dgm:pt modelId="{3CEF6012-9804-4083-BC77-54E2D5CE693D}" type="parTrans" cxnId="{08F9D6C6-C47F-45F3-8C41-E6CE5D4198E4}">
      <dgm:prSet/>
      <dgm:spPr/>
      <dgm:t>
        <a:bodyPr/>
        <a:lstStyle/>
        <a:p>
          <a:endParaRPr lang="de-DE"/>
        </a:p>
      </dgm:t>
    </dgm:pt>
    <dgm:pt modelId="{19E0C20A-92CA-4C13-9347-81051F02AF14}" type="sibTrans" cxnId="{08F9D6C6-C47F-45F3-8C41-E6CE5D4198E4}">
      <dgm:prSet/>
      <dgm:spPr/>
      <dgm:t>
        <a:bodyPr/>
        <a:lstStyle/>
        <a:p>
          <a:endParaRPr lang="de-DE"/>
        </a:p>
      </dgm:t>
    </dgm:pt>
    <dgm:pt modelId="{87330E68-A02F-43DF-90FC-39C51FC28CEE}">
      <dgm:prSet phldrT="[Text]" custT="1"/>
      <dgm:spPr/>
      <dgm:t>
        <a:bodyPr/>
        <a:lstStyle/>
        <a:p>
          <a:r>
            <a:rPr lang="de-DE" sz="900" dirty="0">
              <a:latin typeface="Arial" panose="020B0604020202020204" pitchFamily="34" charset="0"/>
              <a:cs typeface="Arial" panose="020B0604020202020204" pitchFamily="34" charset="0"/>
            </a:rPr>
            <a:t>18.09.</a:t>
          </a:r>
          <a:endParaRPr lang="de-DE" sz="2000" dirty="0">
            <a:latin typeface="Arial" panose="020B0604020202020204" pitchFamily="34" charset="0"/>
            <a:cs typeface="Arial" panose="020B0604020202020204" pitchFamily="34" charset="0"/>
          </a:endParaRPr>
        </a:p>
      </dgm:t>
    </dgm:pt>
    <dgm:pt modelId="{2333A4AD-FBCF-4FE1-BE2B-25183EFD1630}" type="parTrans" cxnId="{F9184F0D-CA93-4C67-B4BF-3FE5E2E606D0}">
      <dgm:prSet/>
      <dgm:spPr/>
      <dgm:t>
        <a:bodyPr/>
        <a:lstStyle/>
        <a:p>
          <a:endParaRPr lang="de-DE"/>
        </a:p>
      </dgm:t>
    </dgm:pt>
    <dgm:pt modelId="{5842F8FA-C3F1-43DE-9DB6-E43A67BE79FC}" type="sibTrans" cxnId="{F9184F0D-CA93-4C67-B4BF-3FE5E2E606D0}">
      <dgm:prSet/>
      <dgm:spPr/>
      <dgm:t>
        <a:bodyPr/>
        <a:lstStyle/>
        <a:p>
          <a:endParaRPr lang="de-DE"/>
        </a:p>
      </dgm:t>
    </dgm:pt>
    <dgm:pt modelId="{66611EEE-191F-4EDF-834F-27272490CC47}" type="pres">
      <dgm:prSet presAssocID="{A1D492A2-CC5E-4CAF-9343-99E4AA01F957}" presName="Name0" presStyleCnt="0">
        <dgm:presLayoutVars>
          <dgm:dir/>
          <dgm:animLvl val="lvl"/>
          <dgm:resizeHandles val="exact"/>
        </dgm:presLayoutVars>
      </dgm:prSet>
      <dgm:spPr/>
    </dgm:pt>
    <dgm:pt modelId="{0F160719-9946-408A-B984-8BCA4422D828}" type="pres">
      <dgm:prSet presAssocID="{1478B563-0F6C-4446-A1B2-6FC21F8F76B2}" presName="parTxOnly" presStyleLbl="node1" presStyleIdx="0" presStyleCnt="5" custLinFactNeighborX="-4717" custLinFactNeighborY="-9531">
        <dgm:presLayoutVars>
          <dgm:chMax val="0"/>
          <dgm:chPref val="0"/>
          <dgm:bulletEnabled val="1"/>
        </dgm:presLayoutVars>
      </dgm:prSet>
      <dgm:spPr/>
    </dgm:pt>
    <dgm:pt modelId="{7A5E87F2-E3DD-4DAC-9ED2-FC42A8CFA619}" type="pres">
      <dgm:prSet presAssocID="{B86668FB-7BD4-4938-ABC5-519F24E199F9}" presName="parTxOnlySpace" presStyleCnt="0"/>
      <dgm:spPr/>
    </dgm:pt>
    <dgm:pt modelId="{88B42F2C-35FE-4DC6-847D-1612C8B2819A}" type="pres">
      <dgm:prSet presAssocID="{F3E0CC40-93D7-4203-B0F7-88D4BA23A80E}" presName="parTxOnly" presStyleLbl="node1" presStyleIdx="1" presStyleCnt="5">
        <dgm:presLayoutVars>
          <dgm:chMax val="0"/>
          <dgm:chPref val="0"/>
          <dgm:bulletEnabled val="1"/>
        </dgm:presLayoutVars>
      </dgm:prSet>
      <dgm:spPr/>
    </dgm:pt>
    <dgm:pt modelId="{8E49A102-B876-473A-8EBD-169CB7F7841D}" type="pres">
      <dgm:prSet presAssocID="{69391B4C-2420-4DB3-A19F-2CBCF8066EE8}" presName="parTxOnlySpace" presStyleCnt="0"/>
      <dgm:spPr/>
    </dgm:pt>
    <dgm:pt modelId="{95A025D9-3CC1-406B-AA2D-1312FB94E989}" type="pres">
      <dgm:prSet presAssocID="{33BE0F6E-7E66-4154-BEFE-750D0FCA41F3}" presName="parTxOnly" presStyleLbl="node1" presStyleIdx="2" presStyleCnt="5">
        <dgm:presLayoutVars>
          <dgm:chMax val="0"/>
          <dgm:chPref val="0"/>
          <dgm:bulletEnabled val="1"/>
        </dgm:presLayoutVars>
      </dgm:prSet>
      <dgm:spPr/>
    </dgm:pt>
    <dgm:pt modelId="{70AA3D15-AF7C-4AA4-A9BE-DB0C8FF2A779}" type="pres">
      <dgm:prSet presAssocID="{7DE5AA2C-0442-4653-90B5-095769D048F2}" presName="parTxOnlySpace" presStyleCnt="0"/>
      <dgm:spPr/>
    </dgm:pt>
    <dgm:pt modelId="{2D3F7ACF-291A-42CB-B31D-B5FEC315E167}" type="pres">
      <dgm:prSet presAssocID="{03105996-66C9-48D0-896C-C93F07CA1C2C}" presName="parTxOnly" presStyleLbl="node1" presStyleIdx="3" presStyleCnt="5">
        <dgm:presLayoutVars>
          <dgm:chMax val="0"/>
          <dgm:chPref val="0"/>
          <dgm:bulletEnabled val="1"/>
        </dgm:presLayoutVars>
      </dgm:prSet>
      <dgm:spPr/>
    </dgm:pt>
    <dgm:pt modelId="{9AF51121-CDC6-4837-A702-6E5559F26DDC}" type="pres">
      <dgm:prSet presAssocID="{19E0C20A-92CA-4C13-9347-81051F02AF14}" presName="parTxOnlySpace" presStyleCnt="0"/>
      <dgm:spPr/>
    </dgm:pt>
    <dgm:pt modelId="{F8256B41-EDD6-4BCB-B257-44E1B33C4A49}" type="pres">
      <dgm:prSet presAssocID="{87330E68-A02F-43DF-90FC-39C51FC28CEE}" presName="parTxOnly" presStyleLbl="node1" presStyleIdx="4" presStyleCnt="5">
        <dgm:presLayoutVars>
          <dgm:chMax val="0"/>
          <dgm:chPref val="0"/>
          <dgm:bulletEnabled val="1"/>
        </dgm:presLayoutVars>
      </dgm:prSet>
      <dgm:spPr/>
    </dgm:pt>
  </dgm:ptLst>
  <dgm:cxnLst>
    <dgm:cxn modelId="{F9184F0D-CA93-4C67-B4BF-3FE5E2E606D0}" srcId="{A1D492A2-CC5E-4CAF-9343-99E4AA01F957}" destId="{87330E68-A02F-43DF-90FC-39C51FC28CEE}" srcOrd="4" destOrd="0" parTransId="{2333A4AD-FBCF-4FE1-BE2B-25183EFD1630}" sibTransId="{5842F8FA-C3F1-43DE-9DB6-E43A67BE79FC}"/>
    <dgm:cxn modelId="{F364C41B-E5EC-4683-A20B-92AB2D19B5C6}" type="presOf" srcId="{33BE0F6E-7E66-4154-BEFE-750D0FCA41F3}" destId="{95A025D9-3CC1-406B-AA2D-1312FB94E989}" srcOrd="0" destOrd="0" presId="urn:microsoft.com/office/officeart/2005/8/layout/chevron1"/>
    <dgm:cxn modelId="{60B36B62-3E51-441E-91C5-3ECBC83FA434}" srcId="{A1D492A2-CC5E-4CAF-9343-99E4AA01F957}" destId="{F3E0CC40-93D7-4203-B0F7-88D4BA23A80E}" srcOrd="1" destOrd="0" parTransId="{06BB331B-375E-4A0E-8E35-BCFBC4B9262F}" sibTransId="{69391B4C-2420-4DB3-A19F-2CBCF8066EE8}"/>
    <dgm:cxn modelId="{26062765-EBB1-4077-8D9D-FF5D67C66A3E}" type="presOf" srcId="{1478B563-0F6C-4446-A1B2-6FC21F8F76B2}" destId="{0F160719-9946-408A-B984-8BCA4422D828}" srcOrd="0" destOrd="0" presId="urn:microsoft.com/office/officeart/2005/8/layout/chevron1"/>
    <dgm:cxn modelId="{2A14F091-EDD3-4620-8F76-AB11DEBCD8AA}" type="presOf" srcId="{F3E0CC40-93D7-4203-B0F7-88D4BA23A80E}" destId="{88B42F2C-35FE-4DC6-847D-1612C8B2819A}" srcOrd="0" destOrd="0" presId="urn:microsoft.com/office/officeart/2005/8/layout/chevron1"/>
    <dgm:cxn modelId="{0210BF96-7842-4167-B7C9-F9FF85D5975A}" type="presOf" srcId="{87330E68-A02F-43DF-90FC-39C51FC28CEE}" destId="{F8256B41-EDD6-4BCB-B257-44E1B33C4A49}" srcOrd="0" destOrd="0" presId="urn:microsoft.com/office/officeart/2005/8/layout/chevron1"/>
    <dgm:cxn modelId="{FBC8289A-36C6-4A8A-8195-AA1B115E5330}" type="presOf" srcId="{A1D492A2-CC5E-4CAF-9343-99E4AA01F957}" destId="{66611EEE-191F-4EDF-834F-27272490CC47}" srcOrd="0" destOrd="0" presId="urn:microsoft.com/office/officeart/2005/8/layout/chevron1"/>
    <dgm:cxn modelId="{1628A8A7-0087-49B1-8CDB-7A7648FD8A38}" type="presOf" srcId="{03105996-66C9-48D0-896C-C93F07CA1C2C}" destId="{2D3F7ACF-291A-42CB-B31D-B5FEC315E167}" srcOrd="0" destOrd="0" presId="urn:microsoft.com/office/officeart/2005/8/layout/chevron1"/>
    <dgm:cxn modelId="{A3C101AE-763C-455E-8A5A-0876C0B59DF2}" srcId="{A1D492A2-CC5E-4CAF-9343-99E4AA01F957}" destId="{33BE0F6E-7E66-4154-BEFE-750D0FCA41F3}" srcOrd="2" destOrd="0" parTransId="{F9265AA5-124D-4F31-8E0F-D1ABFFC930F8}" sibTransId="{7DE5AA2C-0442-4653-90B5-095769D048F2}"/>
    <dgm:cxn modelId="{08F9D6C6-C47F-45F3-8C41-E6CE5D4198E4}" srcId="{A1D492A2-CC5E-4CAF-9343-99E4AA01F957}" destId="{03105996-66C9-48D0-896C-C93F07CA1C2C}" srcOrd="3" destOrd="0" parTransId="{3CEF6012-9804-4083-BC77-54E2D5CE693D}" sibTransId="{19E0C20A-92CA-4C13-9347-81051F02AF14}"/>
    <dgm:cxn modelId="{EA4572FC-7481-4C20-8C2C-091324F9D669}" srcId="{A1D492A2-CC5E-4CAF-9343-99E4AA01F957}" destId="{1478B563-0F6C-4446-A1B2-6FC21F8F76B2}" srcOrd="0" destOrd="0" parTransId="{02D0BD28-6243-4022-B44E-EDCB2894DF2C}" sibTransId="{B86668FB-7BD4-4938-ABC5-519F24E199F9}"/>
    <dgm:cxn modelId="{39E8369F-982F-4F43-90D0-015F07CA0DA8}" type="presParOf" srcId="{66611EEE-191F-4EDF-834F-27272490CC47}" destId="{0F160719-9946-408A-B984-8BCA4422D828}" srcOrd="0" destOrd="0" presId="urn:microsoft.com/office/officeart/2005/8/layout/chevron1"/>
    <dgm:cxn modelId="{DF3AF823-92FD-4E26-91F0-065BC39F4CC6}" type="presParOf" srcId="{66611EEE-191F-4EDF-834F-27272490CC47}" destId="{7A5E87F2-E3DD-4DAC-9ED2-FC42A8CFA619}" srcOrd="1" destOrd="0" presId="urn:microsoft.com/office/officeart/2005/8/layout/chevron1"/>
    <dgm:cxn modelId="{D79E3264-3434-4F9A-826E-6D2783A69AF0}" type="presParOf" srcId="{66611EEE-191F-4EDF-834F-27272490CC47}" destId="{88B42F2C-35FE-4DC6-847D-1612C8B2819A}" srcOrd="2" destOrd="0" presId="urn:microsoft.com/office/officeart/2005/8/layout/chevron1"/>
    <dgm:cxn modelId="{69295C3D-0025-450E-B2C6-4A7816F5C098}" type="presParOf" srcId="{66611EEE-191F-4EDF-834F-27272490CC47}" destId="{8E49A102-B876-473A-8EBD-169CB7F7841D}" srcOrd="3" destOrd="0" presId="urn:microsoft.com/office/officeart/2005/8/layout/chevron1"/>
    <dgm:cxn modelId="{F84B71F3-AE0D-4D52-9929-837807C9A4FA}" type="presParOf" srcId="{66611EEE-191F-4EDF-834F-27272490CC47}" destId="{95A025D9-3CC1-406B-AA2D-1312FB94E989}" srcOrd="4" destOrd="0" presId="urn:microsoft.com/office/officeart/2005/8/layout/chevron1"/>
    <dgm:cxn modelId="{A0712A90-EE2A-4F98-86B7-D1857E25E9C9}" type="presParOf" srcId="{66611EEE-191F-4EDF-834F-27272490CC47}" destId="{70AA3D15-AF7C-4AA4-A9BE-DB0C8FF2A779}" srcOrd="5" destOrd="0" presId="urn:microsoft.com/office/officeart/2005/8/layout/chevron1"/>
    <dgm:cxn modelId="{950F9C2B-9B4F-43FF-AE03-F3224503831E}" type="presParOf" srcId="{66611EEE-191F-4EDF-834F-27272490CC47}" destId="{2D3F7ACF-291A-42CB-B31D-B5FEC315E167}" srcOrd="6" destOrd="0" presId="urn:microsoft.com/office/officeart/2005/8/layout/chevron1"/>
    <dgm:cxn modelId="{C022F81F-8F5A-43AE-AC17-6E64206851C8}" type="presParOf" srcId="{66611EEE-191F-4EDF-834F-27272490CC47}" destId="{9AF51121-CDC6-4837-A702-6E5559F26DDC}" srcOrd="7" destOrd="0" presId="urn:microsoft.com/office/officeart/2005/8/layout/chevron1"/>
    <dgm:cxn modelId="{CC524BEE-BC28-4E58-AE7D-73402C66AE7E}" type="presParOf" srcId="{66611EEE-191F-4EDF-834F-27272490CC47}" destId="{F8256B41-EDD6-4BCB-B257-44E1B33C4A49}" srcOrd="8"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9A96C6B-7E2D-40AF-A517-5E9D828A6D1F}" type="doc">
      <dgm:prSet loTypeId="urn:microsoft.com/office/officeart/2005/8/layout/chevron1" loCatId="process" qsTypeId="urn:microsoft.com/office/officeart/2005/8/quickstyle/simple1" qsCatId="simple" csTypeId="urn:microsoft.com/office/officeart/2005/8/colors/accent1_2" csCatId="accent1" phldr="1"/>
      <dgm:spPr/>
    </dgm:pt>
    <dgm:pt modelId="{1FE77D01-893A-462F-96B7-8D718E423DE1}">
      <dgm:prSet phldrT="[Text]"/>
      <dgm:spPr>
        <a:solidFill>
          <a:srgbClr val="92D050"/>
        </a:solidFill>
      </dgm:spPr>
      <dgm:t>
        <a:bodyPr/>
        <a:lstStyle/>
        <a:p>
          <a:r>
            <a:rPr lang="de-DE" dirty="0">
              <a:latin typeface="Arial" panose="020B0604020202020204" pitchFamily="34" charset="0"/>
              <a:cs typeface="Arial" panose="020B0604020202020204" pitchFamily="34" charset="0"/>
            </a:rPr>
            <a:t>2019</a:t>
          </a:r>
        </a:p>
      </dgm:t>
    </dgm:pt>
    <dgm:pt modelId="{185F37DB-D137-4F6A-9A05-436852ABDEFA}" type="parTrans" cxnId="{984EFA82-C992-49EB-9E8A-268700423BB5}">
      <dgm:prSet/>
      <dgm:spPr/>
      <dgm:t>
        <a:bodyPr/>
        <a:lstStyle/>
        <a:p>
          <a:endParaRPr lang="de-DE"/>
        </a:p>
      </dgm:t>
    </dgm:pt>
    <dgm:pt modelId="{8CC59038-03C0-4B77-A575-310DD5F1A411}" type="sibTrans" cxnId="{984EFA82-C992-49EB-9E8A-268700423BB5}">
      <dgm:prSet/>
      <dgm:spPr/>
      <dgm:t>
        <a:bodyPr/>
        <a:lstStyle/>
        <a:p>
          <a:endParaRPr lang="de-DE"/>
        </a:p>
      </dgm:t>
    </dgm:pt>
    <dgm:pt modelId="{67A9B50F-34B3-404C-BB86-56236F6417F0}" type="pres">
      <dgm:prSet presAssocID="{C9A96C6B-7E2D-40AF-A517-5E9D828A6D1F}" presName="Name0" presStyleCnt="0">
        <dgm:presLayoutVars>
          <dgm:dir/>
          <dgm:animLvl val="lvl"/>
          <dgm:resizeHandles val="exact"/>
        </dgm:presLayoutVars>
      </dgm:prSet>
      <dgm:spPr/>
    </dgm:pt>
    <dgm:pt modelId="{D2034B52-65F0-42E4-92A2-DD72AAE37D2A}" type="pres">
      <dgm:prSet presAssocID="{1FE77D01-893A-462F-96B7-8D718E423DE1}" presName="parTxOnly" presStyleLbl="node1" presStyleIdx="0" presStyleCnt="1">
        <dgm:presLayoutVars>
          <dgm:chMax val="0"/>
          <dgm:chPref val="0"/>
          <dgm:bulletEnabled val="1"/>
        </dgm:presLayoutVars>
      </dgm:prSet>
      <dgm:spPr/>
    </dgm:pt>
  </dgm:ptLst>
  <dgm:cxnLst>
    <dgm:cxn modelId="{7021F509-A330-49B3-96E9-BEF7C0AAE076}" type="presOf" srcId="{1FE77D01-893A-462F-96B7-8D718E423DE1}" destId="{D2034B52-65F0-42E4-92A2-DD72AAE37D2A}" srcOrd="0" destOrd="0" presId="urn:microsoft.com/office/officeart/2005/8/layout/chevron1"/>
    <dgm:cxn modelId="{62207C43-61B7-4B20-ADE6-37884D1B3F5B}" type="presOf" srcId="{C9A96C6B-7E2D-40AF-A517-5E9D828A6D1F}" destId="{67A9B50F-34B3-404C-BB86-56236F6417F0}" srcOrd="0" destOrd="0" presId="urn:microsoft.com/office/officeart/2005/8/layout/chevron1"/>
    <dgm:cxn modelId="{984EFA82-C992-49EB-9E8A-268700423BB5}" srcId="{C9A96C6B-7E2D-40AF-A517-5E9D828A6D1F}" destId="{1FE77D01-893A-462F-96B7-8D718E423DE1}" srcOrd="0" destOrd="0" parTransId="{185F37DB-D137-4F6A-9A05-436852ABDEFA}" sibTransId="{8CC59038-03C0-4B77-A575-310DD5F1A411}"/>
    <dgm:cxn modelId="{6CB8DA61-1EA9-4D9A-85AE-DF370AFB62EC}" type="presParOf" srcId="{67A9B50F-34B3-404C-BB86-56236F6417F0}" destId="{D2034B52-65F0-42E4-92A2-DD72AAE37D2A}" srcOrd="0"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D492A2-CC5E-4CAF-9343-99E4AA01F957}" type="doc">
      <dgm:prSet loTypeId="urn:microsoft.com/office/officeart/2005/8/layout/chevron1" loCatId="process" qsTypeId="urn:microsoft.com/office/officeart/2005/8/quickstyle/simple1" qsCatId="simple" csTypeId="urn:microsoft.com/office/officeart/2005/8/colors/accent1_2" csCatId="accent1" phldr="1"/>
      <dgm:spPr/>
    </dgm:pt>
    <dgm:pt modelId="{1478B563-0F6C-4446-A1B2-6FC21F8F76B2}">
      <dgm:prSet phldrT="[Text]" custT="1"/>
      <dgm:spPr>
        <a:solidFill>
          <a:srgbClr val="92D050"/>
        </a:solidFill>
      </dgm:spPr>
      <dgm:t>
        <a:bodyPr/>
        <a:lstStyle/>
        <a:p>
          <a:r>
            <a:rPr lang="de-DE" sz="2000" dirty="0">
              <a:latin typeface="Arial" panose="020B0604020202020204" pitchFamily="34" charset="0"/>
              <a:cs typeface="Arial" panose="020B0604020202020204" pitchFamily="34" charset="0"/>
            </a:rPr>
            <a:t>2018</a:t>
          </a:r>
        </a:p>
      </dgm:t>
    </dgm:pt>
    <dgm:pt modelId="{02D0BD28-6243-4022-B44E-EDCB2894DF2C}" type="parTrans" cxnId="{EA4572FC-7481-4C20-8C2C-091324F9D669}">
      <dgm:prSet/>
      <dgm:spPr/>
      <dgm:t>
        <a:bodyPr/>
        <a:lstStyle/>
        <a:p>
          <a:endParaRPr lang="de-DE"/>
        </a:p>
      </dgm:t>
    </dgm:pt>
    <dgm:pt modelId="{B86668FB-7BD4-4938-ABC5-519F24E199F9}" type="sibTrans" cxnId="{EA4572FC-7481-4C20-8C2C-091324F9D669}">
      <dgm:prSet/>
      <dgm:spPr/>
      <dgm:t>
        <a:bodyPr/>
        <a:lstStyle/>
        <a:p>
          <a:endParaRPr lang="de-DE"/>
        </a:p>
      </dgm:t>
    </dgm:pt>
    <dgm:pt modelId="{F3E0CC40-93D7-4203-B0F7-88D4BA23A80E}">
      <dgm:prSet phldrT="[Text]" custT="1"/>
      <dgm:spPr/>
      <dgm:t>
        <a:bodyPr/>
        <a:lstStyle/>
        <a:p>
          <a:r>
            <a:rPr lang="de-DE" sz="2000" dirty="0">
              <a:latin typeface="Arial" panose="020B0604020202020204" pitchFamily="34" charset="0"/>
              <a:cs typeface="Arial" panose="020B0604020202020204" pitchFamily="34" charset="0"/>
            </a:rPr>
            <a:t>31.01.</a:t>
          </a:r>
        </a:p>
      </dgm:t>
    </dgm:pt>
    <dgm:pt modelId="{06BB331B-375E-4A0E-8E35-BCFBC4B9262F}" type="parTrans" cxnId="{60B36B62-3E51-441E-91C5-3ECBC83FA434}">
      <dgm:prSet/>
      <dgm:spPr/>
      <dgm:t>
        <a:bodyPr/>
        <a:lstStyle/>
        <a:p>
          <a:endParaRPr lang="de-DE"/>
        </a:p>
      </dgm:t>
    </dgm:pt>
    <dgm:pt modelId="{69391B4C-2420-4DB3-A19F-2CBCF8066EE8}" type="sibTrans" cxnId="{60B36B62-3E51-441E-91C5-3ECBC83FA434}">
      <dgm:prSet/>
      <dgm:spPr/>
      <dgm:t>
        <a:bodyPr/>
        <a:lstStyle/>
        <a:p>
          <a:endParaRPr lang="de-DE"/>
        </a:p>
      </dgm:t>
    </dgm:pt>
    <dgm:pt modelId="{33BE0F6E-7E66-4154-BEFE-750D0FCA41F3}">
      <dgm:prSet phldrT="[Text]" custT="1"/>
      <dgm:spPr>
        <a:solidFill>
          <a:srgbClr val="FF0000"/>
        </a:solidFill>
      </dgm:spPr>
      <dgm:t>
        <a:bodyPr/>
        <a:lstStyle/>
        <a:p>
          <a:r>
            <a:rPr lang="de-DE" sz="2000" dirty="0">
              <a:solidFill>
                <a:schemeClr val="tx2">
                  <a:lumMod val="50000"/>
                </a:schemeClr>
              </a:solidFill>
              <a:latin typeface="Arial" panose="020B0604020202020204" pitchFamily="34" charset="0"/>
              <a:cs typeface="Arial" panose="020B0604020202020204" pitchFamily="34" charset="0"/>
            </a:rPr>
            <a:t>06.02</a:t>
          </a:r>
        </a:p>
      </dgm:t>
    </dgm:pt>
    <dgm:pt modelId="{F9265AA5-124D-4F31-8E0F-D1ABFFC930F8}" type="parTrans" cxnId="{A3C101AE-763C-455E-8A5A-0876C0B59DF2}">
      <dgm:prSet/>
      <dgm:spPr/>
      <dgm:t>
        <a:bodyPr/>
        <a:lstStyle/>
        <a:p>
          <a:endParaRPr lang="de-DE"/>
        </a:p>
      </dgm:t>
    </dgm:pt>
    <dgm:pt modelId="{7DE5AA2C-0442-4653-90B5-095769D048F2}" type="sibTrans" cxnId="{A3C101AE-763C-455E-8A5A-0876C0B59DF2}">
      <dgm:prSet/>
      <dgm:spPr/>
      <dgm:t>
        <a:bodyPr/>
        <a:lstStyle/>
        <a:p>
          <a:endParaRPr lang="de-DE"/>
        </a:p>
      </dgm:t>
    </dgm:pt>
    <dgm:pt modelId="{03105996-66C9-48D0-896C-C93F07CA1C2C}">
      <dgm:prSet phldrT="[Text]" custT="1"/>
      <dgm:spPr/>
      <dgm:t>
        <a:bodyPr/>
        <a:lstStyle/>
        <a:p>
          <a:r>
            <a:rPr lang="de-DE" sz="2000" dirty="0">
              <a:latin typeface="Arial" panose="020B0604020202020204" pitchFamily="34" charset="0"/>
              <a:cs typeface="Arial" panose="020B0604020202020204" pitchFamily="34" charset="0"/>
            </a:rPr>
            <a:t>13.03.</a:t>
          </a:r>
        </a:p>
      </dgm:t>
    </dgm:pt>
    <dgm:pt modelId="{3CEF6012-9804-4083-BC77-54E2D5CE693D}" type="parTrans" cxnId="{08F9D6C6-C47F-45F3-8C41-E6CE5D4198E4}">
      <dgm:prSet/>
      <dgm:spPr/>
      <dgm:t>
        <a:bodyPr/>
        <a:lstStyle/>
        <a:p>
          <a:endParaRPr lang="de-DE"/>
        </a:p>
      </dgm:t>
    </dgm:pt>
    <dgm:pt modelId="{19E0C20A-92CA-4C13-9347-81051F02AF14}" type="sibTrans" cxnId="{08F9D6C6-C47F-45F3-8C41-E6CE5D4198E4}">
      <dgm:prSet/>
      <dgm:spPr/>
      <dgm:t>
        <a:bodyPr/>
        <a:lstStyle/>
        <a:p>
          <a:endParaRPr lang="de-DE"/>
        </a:p>
      </dgm:t>
    </dgm:pt>
    <dgm:pt modelId="{66611EEE-191F-4EDF-834F-27272490CC47}" type="pres">
      <dgm:prSet presAssocID="{A1D492A2-CC5E-4CAF-9343-99E4AA01F957}" presName="Name0" presStyleCnt="0">
        <dgm:presLayoutVars>
          <dgm:dir/>
          <dgm:animLvl val="lvl"/>
          <dgm:resizeHandles val="exact"/>
        </dgm:presLayoutVars>
      </dgm:prSet>
      <dgm:spPr/>
    </dgm:pt>
    <dgm:pt modelId="{0F160719-9946-408A-B984-8BCA4422D828}" type="pres">
      <dgm:prSet presAssocID="{1478B563-0F6C-4446-A1B2-6FC21F8F76B2}" presName="parTxOnly" presStyleLbl="node1" presStyleIdx="0" presStyleCnt="4" custLinFactNeighborX="-4717" custLinFactNeighborY="-9531">
        <dgm:presLayoutVars>
          <dgm:chMax val="0"/>
          <dgm:chPref val="0"/>
          <dgm:bulletEnabled val="1"/>
        </dgm:presLayoutVars>
      </dgm:prSet>
      <dgm:spPr/>
    </dgm:pt>
    <dgm:pt modelId="{7A5E87F2-E3DD-4DAC-9ED2-FC42A8CFA619}" type="pres">
      <dgm:prSet presAssocID="{B86668FB-7BD4-4938-ABC5-519F24E199F9}" presName="parTxOnlySpace" presStyleCnt="0"/>
      <dgm:spPr/>
    </dgm:pt>
    <dgm:pt modelId="{88B42F2C-35FE-4DC6-847D-1612C8B2819A}" type="pres">
      <dgm:prSet presAssocID="{F3E0CC40-93D7-4203-B0F7-88D4BA23A80E}" presName="parTxOnly" presStyleLbl="node1" presStyleIdx="1" presStyleCnt="4">
        <dgm:presLayoutVars>
          <dgm:chMax val="0"/>
          <dgm:chPref val="0"/>
          <dgm:bulletEnabled val="1"/>
        </dgm:presLayoutVars>
      </dgm:prSet>
      <dgm:spPr/>
    </dgm:pt>
    <dgm:pt modelId="{8E49A102-B876-473A-8EBD-169CB7F7841D}" type="pres">
      <dgm:prSet presAssocID="{69391B4C-2420-4DB3-A19F-2CBCF8066EE8}" presName="parTxOnlySpace" presStyleCnt="0"/>
      <dgm:spPr/>
    </dgm:pt>
    <dgm:pt modelId="{95A025D9-3CC1-406B-AA2D-1312FB94E989}" type="pres">
      <dgm:prSet presAssocID="{33BE0F6E-7E66-4154-BEFE-750D0FCA41F3}" presName="parTxOnly" presStyleLbl="node1" presStyleIdx="2" presStyleCnt="4" custLinFactNeighborX="-27795" custLinFactNeighborY="2593">
        <dgm:presLayoutVars>
          <dgm:chMax val="0"/>
          <dgm:chPref val="0"/>
          <dgm:bulletEnabled val="1"/>
        </dgm:presLayoutVars>
      </dgm:prSet>
      <dgm:spPr/>
    </dgm:pt>
    <dgm:pt modelId="{70AA3D15-AF7C-4AA4-A9BE-DB0C8FF2A779}" type="pres">
      <dgm:prSet presAssocID="{7DE5AA2C-0442-4653-90B5-095769D048F2}" presName="parTxOnlySpace" presStyleCnt="0"/>
      <dgm:spPr/>
    </dgm:pt>
    <dgm:pt modelId="{2D3F7ACF-291A-42CB-B31D-B5FEC315E167}" type="pres">
      <dgm:prSet presAssocID="{03105996-66C9-48D0-896C-C93F07CA1C2C}" presName="parTxOnly" presStyleLbl="node1" presStyleIdx="3" presStyleCnt="4">
        <dgm:presLayoutVars>
          <dgm:chMax val="0"/>
          <dgm:chPref val="0"/>
          <dgm:bulletEnabled val="1"/>
        </dgm:presLayoutVars>
      </dgm:prSet>
      <dgm:spPr/>
    </dgm:pt>
  </dgm:ptLst>
  <dgm:cxnLst>
    <dgm:cxn modelId="{F364C41B-E5EC-4683-A20B-92AB2D19B5C6}" type="presOf" srcId="{33BE0F6E-7E66-4154-BEFE-750D0FCA41F3}" destId="{95A025D9-3CC1-406B-AA2D-1312FB94E989}" srcOrd="0" destOrd="0" presId="urn:microsoft.com/office/officeart/2005/8/layout/chevron1"/>
    <dgm:cxn modelId="{60B36B62-3E51-441E-91C5-3ECBC83FA434}" srcId="{A1D492A2-CC5E-4CAF-9343-99E4AA01F957}" destId="{F3E0CC40-93D7-4203-B0F7-88D4BA23A80E}" srcOrd="1" destOrd="0" parTransId="{06BB331B-375E-4A0E-8E35-BCFBC4B9262F}" sibTransId="{69391B4C-2420-4DB3-A19F-2CBCF8066EE8}"/>
    <dgm:cxn modelId="{26062765-EBB1-4077-8D9D-FF5D67C66A3E}" type="presOf" srcId="{1478B563-0F6C-4446-A1B2-6FC21F8F76B2}" destId="{0F160719-9946-408A-B984-8BCA4422D828}" srcOrd="0" destOrd="0" presId="urn:microsoft.com/office/officeart/2005/8/layout/chevron1"/>
    <dgm:cxn modelId="{2A14F091-EDD3-4620-8F76-AB11DEBCD8AA}" type="presOf" srcId="{F3E0CC40-93D7-4203-B0F7-88D4BA23A80E}" destId="{88B42F2C-35FE-4DC6-847D-1612C8B2819A}" srcOrd="0" destOrd="0" presId="urn:microsoft.com/office/officeart/2005/8/layout/chevron1"/>
    <dgm:cxn modelId="{FBC8289A-36C6-4A8A-8195-AA1B115E5330}" type="presOf" srcId="{A1D492A2-CC5E-4CAF-9343-99E4AA01F957}" destId="{66611EEE-191F-4EDF-834F-27272490CC47}" srcOrd="0" destOrd="0" presId="urn:microsoft.com/office/officeart/2005/8/layout/chevron1"/>
    <dgm:cxn modelId="{1628A8A7-0087-49B1-8CDB-7A7648FD8A38}" type="presOf" srcId="{03105996-66C9-48D0-896C-C93F07CA1C2C}" destId="{2D3F7ACF-291A-42CB-B31D-B5FEC315E167}" srcOrd="0" destOrd="0" presId="urn:microsoft.com/office/officeart/2005/8/layout/chevron1"/>
    <dgm:cxn modelId="{A3C101AE-763C-455E-8A5A-0876C0B59DF2}" srcId="{A1D492A2-CC5E-4CAF-9343-99E4AA01F957}" destId="{33BE0F6E-7E66-4154-BEFE-750D0FCA41F3}" srcOrd="2" destOrd="0" parTransId="{F9265AA5-124D-4F31-8E0F-D1ABFFC930F8}" sibTransId="{7DE5AA2C-0442-4653-90B5-095769D048F2}"/>
    <dgm:cxn modelId="{08F9D6C6-C47F-45F3-8C41-E6CE5D4198E4}" srcId="{A1D492A2-CC5E-4CAF-9343-99E4AA01F957}" destId="{03105996-66C9-48D0-896C-C93F07CA1C2C}" srcOrd="3" destOrd="0" parTransId="{3CEF6012-9804-4083-BC77-54E2D5CE693D}" sibTransId="{19E0C20A-92CA-4C13-9347-81051F02AF14}"/>
    <dgm:cxn modelId="{EA4572FC-7481-4C20-8C2C-091324F9D669}" srcId="{A1D492A2-CC5E-4CAF-9343-99E4AA01F957}" destId="{1478B563-0F6C-4446-A1B2-6FC21F8F76B2}" srcOrd="0" destOrd="0" parTransId="{02D0BD28-6243-4022-B44E-EDCB2894DF2C}" sibTransId="{B86668FB-7BD4-4938-ABC5-519F24E199F9}"/>
    <dgm:cxn modelId="{39E8369F-982F-4F43-90D0-015F07CA0DA8}" type="presParOf" srcId="{66611EEE-191F-4EDF-834F-27272490CC47}" destId="{0F160719-9946-408A-B984-8BCA4422D828}" srcOrd="0" destOrd="0" presId="urn:microsoft.com/office/officeart/2005/8/layout/chevron1"/>
    <dgm:cxn modelId="{DF3AF823-92FD-4E26-91F0-065BC39F4CC6}" type="presParOf" srcId="{66611EEE-191F-4EDF-834F-27272490CC47}" destId="{7A5E87F2-E3DD-4DAC-9ED2-FC42A8CFA619}" srcOrd="1" destOrd="0" presId="urn:microsoft.com/office/officeart/2005/8/layout/chevron1"/>
    <dgm:cxn modelId="{D79E3264-3434-4F9A-826E-6D2783A69AF0}" type="presParOf" srcId="{66611EEE-191F-4EDF-834F-27272490CC47}" destId="{88B42F2C-35FE-4DC6-847D-1612C8B2819A}" srcOrd="2" destOrd="0" presId="urn:microsoft.com/office/officeart/2005/8/layout/chevron1"/>
    <dgm:cxn modelId="{69295C3D-0025-450E-B2C6-4A7816F5C098}" type="presParOf" srcId="{66611EEE-191F-4EDF-834F-27272490CC47}" destId="{8E49A102-B876-473A-8EBD-169CB7F7841D}" srcOrd="3" destOrd="0" presId="urn:microsoft.com/office/officeart/2005/8/layout/chevron1"/>
    <dgm:cxn modelId="{F84B71F3-AE0D-4D52-9929-837807C9A4FA}" type="presParOf" srcId="{66611EEE-191F-4EDF-834F-27272490CC47}" destId="{95A025D9-3CC1-406B-AA2D-1312FB94E989}" srcOrd="4" destOrd="0" presId="urn:microsoft.com/office/officeart/2005/8/layout/chevron1"/>
    <dgm:cxn modelId="{A0712A90-EE2A-4F98-86B7-D1857E25E9C9}" type="presParOf" srcId="{66611EEE-191F-4EDF-834F-27272490CC47}" destId="{70AA3D15-AF7C-4AA4-A9BE-DB0C8FF2A779}" srcOrd="5" destOrd="0" presId="urn:microsoft.com/office/officeart/2005/8/layout/chevron1"/>
    <dgm:cxn modelId="{950F9C2B-9B4F-43FF-AE03-F3224503831E}" type="presParOf" srcId="{66611EEE-191F-4EDF-834F-27272490CC47}" destId="{2D3F7ACF-291A-42CB-B31D-B5FEC315E167}"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766ADFA-217B-4883-A1D6-7723FE959C86}" type="doc">
      <dgm:prSet loTypeId="urn:microsoft.com/office/officeart/2005/8/layout/chevron1" loCatId="process" qsTypeId="urn:microsoft.com/office/officeart/2005/8/quickstyle/simple1" qsCatId="simple" csTypeId="urn:microsoft.com/office/officeart/2005/8/colors/accent1_2" csCatId="accent1" phldr="1"/>
      <dgm:spPr/>
    </dgm:pt>
    <dgm:pt modelId="{FD641A0F-C5B0-4C8D-AE99-B050B3AA2E4F}">
      <dgm:prSet phldrT="[Text]" custT="1"/>
      <dgm:spPr>
        <a:solidFill>
          <a:schemeClr val="accent3">
            <a:lumMod val="60000"/>
            <a:lumOff val="40000"/>
          </a:schemeClr>
        </a:solidFill>
      </dgm:spPr>
      <dgm:t>
        <a:bodyPr/>
        <a:lstStyle/>
        <a:p>
          <a:r>
            <a:rPr lang="de-DE" sz="1200" dirty="0">
              <a:latin typeface="Arial" panose="020B0604020202020204" pitchFamily="34" charset="0"/>
              <a:cs typeface="Arial" panose="020B0604020202020204" pitchFamily="34" charset="0"/>
            </a:rPr>
            <a:t>2017</a:t>
          </a:r>
        </a:p>
      </dgm:t>
    </dgm:pt>
    <dgm:pt modelId="{A3D59405-94C0-4EA5-904D-DD78A16572FD}" type="parTrans" cxnId="{88301B7F-8326-41ED-9C6F-0D5EE68DFB41}">
      <dgm:prSet/>
      <dgm:spPr/>
      <dgm:t>
        <a:bodyPr/>
        <a:lstStyle/>
        <a:p>
          <a:endParaRPr lang="de-DE"/>
        </a:p>
      </dgm:t>
    </dgm:pt>
    <dgm:pt modelId="{35B9DE59-1846-4F0A-90EB-63CFEB19F6F5}" type="sibTrans" cxnId="{88301B7F-8326-41ED-9C6F-0D5EE68DFB41}">
      <dgm:prSet/>
      <dgm:spPr/>
      <dgm:t>
        <a:bodyPr/>
        <a:lstStyle/>
        <a:p>
          <a:endParaRPr lang="de-DE"/>
        </a:p>
      </dgm:t>
    </dgm:pt>
    <dgm:pt modelId="{95EA4CE4-4E90-44A5-AC73-DB23D0E9CBC4}">
      <dgm:prSet phldrT="[Text]" custT="1"/>
      <dgm:spPr/>
      <dgm:t>
        <a:bodyPr/>
        <a:lstStyle/>
        <a:p>
          <a:r>
            <a:rPr lang="de-DE" sz="1200" dirty="0">
              <a:latin typeface="Arial" panose="020B0604020202020204" pitchFamily="34" charset="0"/>
              <a:cs typeface="Arial" panose="020B0604020202020204" pitchFamily="34" charset="0"/>
            </a:rPr>
            <a:t>17.05.</a:t>
          </a:r>
        </a:p>
      </dgm:t>
    </dgm:pt>
    <dgm:pt modelId="{8565336E-433A-4270-B2FC-808FEE90E51E}" type="parTrans" cxnId="{111D84CF-37D8-4F17-8EF9-214FAB4490E1}">
      <dgm:prSet/>
      <dgm:spPr/>
      <dgm:t>
        <a:bodyPr/>
        <a:lstStyle/>
        <a:p>
          <a:endParaRPr lang="de-DE"/>
        </a:p>
      </dgm:t>
    </dgm:pt>
    <dgm:pt modelId="{663CAA05-8CB1-45BA-9CCF-5CE78A4E66C6}" type="sibTrans" cxnId="{111D84CF-37D8-4F17-8EF9-214FAB4490E1}">
      <dgm:prSet/>
      <dgm:spPr/>
      <dgm:t>
        <a:bodyPr/>
        <a:lstStyle/>
        <a:p>
          <a:endParaRPr lang="de-DE"/>
        </a:p>
      </dgm:t>
    </dgm:pt>
    <dgm:pt modelId="{D0EAA0EB-F21B-4712-AF76-0B9238E99555}">
      <dgm:prSet phldrT="[Text]" custT="1"/>
      <dgm:spPr/>
      <dgm:t>
        <a:bodyPr/>
        <a:lstStyle/>
        <a:p>
          <a:r>
            <a:rPr lang="de-DE" sz="1200" dirty="0">
              <a:latin typeface="Arial" panose="020B0604020202020204" pitchFamily="34" charset="0"/>
              <a:cs typeface="Arial" panose="020B0604020202020204" pitchFamily="34" charset="0"/>
            </a:rPr>
            <a:t>13.06.</a:t>
          </a:r>
        </a:p>
      </dgm:t>
    </dgm:pt>
    <dgm:pt modelId="{F903F3C4-ABE2-40CE-8784-4C08FE4A256B}" type="parTrans" cxnId="{9B320313-F61D-4E2A-AC78-E283C051B1AE}">
      <dgm:prSet/>
      <dgm:spPr/>
      <dgm:t>
        <a:bodyPr/>
        <a:lstStyle/>
        <a:p>
          <a:endParaRPr lang="de-DE"/>
        </a:p>
      </dgm:t>
    </dgm:pt>
    <dgm:pt modelId="{A9FAD64E-21F6-405C-B121-4C1BAB3FE134}" type="sibTrans" cxnId="{9B320313-F61D-4E2A-AC78-E283C051B1AE}">
      <dgm:prSet/>
      <dgm:spPr/>
      <dgm:t>
        <a:bodyPr/>
        <a:lstStyle/>
        <a:p>
          <a:endParaRPr lang="de-DE"/>
        </a:p>
      </dgm:t>
    </dgm:pt>
    <dgm:pt modelId="{DAFACB4F-1548-44C9-BCC8-DD21C125A039}">
      <dgm:prSet phldrT="[Text]" custT="1"/>
      <dgm:spPr>
        <a:solidFill>
          <a:srgbClr val="FF0000"/>
        </a:solidFill>
      </dgm:spPr>
      <dgm:t>
        <a:bodyPr/>
        <a:lstStyle/>
        <a:p>
          <a:r>
            <a:rPr lang="de-DE" sz="1200" dirty="0">
              <a:latin typeface="Arial" panose="020B0604020202020204" pitchFamily="34" charset="0"/>
              <a:cs typeface="Arial" panose="020B0604020202020204" pitchFamily="34" charset="0"/>
            </a:rPr>
            <a:t>25.07.</a:t>
          </a:r>
        </a:p>
      </dgm:t>
    </dgm:pt>
    <dgm:pt modelId="{D88A1539-4DBA-41DE-AA56-1718CB1C50B3}" type="parTrans" cxnId="{64A5AFF6-CCB3-498A-B6E2-CB314A90B82B}">
      <dgm:prSet/>
      <dgm:spPr/>
      <dgm:t>
        <a:bodyPr/>
        <a:lstStyle/>
        <a:p>
          <a:endParaRPr lang="de-DE"/>
        </a:p>
      </dgm:t>
    </dgm:pt>
    <dgm:pt modelId="{4DC4AC81-0304-488D-8393-698AED7853CD}" type="sibTrans" cxnId="{64A5AFF6-CCB3-498A-B6E2-CB314A90B82B}">
      <dgm:prSet/>
      <dgm:spPr/>
      <dgm:t>
        <a:bodyPr/>
        <a:lstStyle/>
        <a:p>
          <a:endParaRPr lang="de-DE"/>
        </a:p>
      </dgm:t>
    </dgm:pt>
    <dgm:pt modelId="{DE249876-DD9D-4B37-AB69-2DCF0F4FB7DA}">
      <dgm:prSet phldrT="[Text]" custT="1"/>
      <dgm:spPr/>
      <dgm:t>
        <a:bodyPr/>
        <a:lstStyle/>
        <a:p>
          <a:r>
            <a:rPr lang="de-DE" sz="1200" dirty="0">
              <a:latin typeface="Arial" panose="020B0604020202020204" pitchFamily="34" charset="0"/>
              <a:cs typeface="Arial" panose="020B0604020202020204" pitchFamily="34" charset="0"/>
            </a:rPr>
            <a:t>26.07.</a:t>
          </a:r>
        </a:p>
      </dgm:t>
    </dgm:pt>
    <dgm:pt modelId="{BEA4B55E-2AF1-4018-A235-DA5E2D55D172}" type="parTrans" cxnId="{9FB3DD78-8682-4117-AADB-1CD1A102DA3A}">
      <dgm:prSet/>
      <dgm:spPr/>
      <dgm:t>
        <a:bodyPr/>
        <a:lstStyle/>
        <a:p>
          <a:endParaRPr lang="de-DE"/>
        </a:p>
      </dgm:t>
    </dgm:pt>
    <dgm:pt modelId="{564061D4-FBA9-4328-BA41-4CA5300E0CA1}" type="sibTrans" cxnId="{9FB3DD78-8682-4117-AADB-1CD1A102DA3A}">
      <dgm:prSet/>
      <dgm:spPr/>
      <dgm:t>
        <a:bodyPr/>
        <a:lstStyle/>
        <a:p>
          <a:endParaRPr lang="de-DE"/>
        </a:p>
      </dgm:t>
    </dgm:pt>
    <dgm:pt modelId="{3BA78710-5BFF-4291-88EA-955C2C7A0C08}">
      <dgm:prSet phldrT="[Text]" custT="1"/>
      <dgm:spPr>
        <a:solidFill>
          <a:srgbClr val="FF0000"/>
        </a:solidFill>
      </dgm:spPr>
      <dgm:t>
        <a:bodyPr/>
        <a:lstStyle/>
        <a:p>
          <a:r>
            <a:rPr lang="de-DE" sz="1200" dirty="0">
              <a:latin typeface="Arial" panose="020B0604020202020204" pitchFamily="34" charset="0"/>
              <a:cs typeface="Arial" panose="020B0604020202020204" pitchFamily="34" charset="0"/>
            </a:rPr>
            <a:t>04.07.</a:t>
          </a:r>
        </a:p>
      </dgm:t>
    </dgm:pt>
    <dgm:pt modelId="{5E84AED9-5C62-4F84-BF4D-61482447CA55}" type="parTrans" cxnId="{6489A66E-AEFD-48F7-A056-0A1A4C655B42}">
      <dgm:prSet/>
      <dgm:spPr/>
      <dgm:t>
        <a:bodyPr/>
        <a:lstStyle/>
        <a:p>
          <a:endParaRPr lang="de-DE"/>
        </a:p>
      </dgm:t>
    </dgm:pt>
    <dgm:pt modelId="{50816639-39CF-430D-8D3C-04B56E00CB93}" type="sibTrans" cxnId="{6489A66E-AEFD-48F7-A056-0A1A4C655B42}">
      <dgm:prSet/>
      <dgm:spPr/>
      <dgm:t>
        <a:bodyPr/>
        <a:lstStyle/>
        <a:p>
          <a:endParaRPr lang="de-DE"/>
        </a:p>
      </dgm:t>
    </dgm:pt>
    <dgm:pt modelId="{3DDB906D-1B8E-43F2-8361-CDE6E2EC79B5}" type="pres">
      <dgm:prSet presAssocID="{0766ADFA-217B-4883-A1D6-7723FE959C86}" presName="Name0" presStyleCnt="0">
        <dgm:presLayoutVars>
          <dgm:dir/>
          <dgm:animLvl val="lvl"/>
          <dgm:resizeHandles val="exact"/>
        </dgm:presLayoutVars>
      </dgm:prSet>
      <dgm:spPr/>
    </dgm:pt>
    <dgm:pt modelId="{F54D9B8A-20A0-4497-958B-FDD42FADB7E3}" type="pres">
      <dgm:prSet presAssocID="{FD641A0F-C5B0-4C8D-AE99-B050B3AA2E4F}" presName="parTxOnly" presStyleLbl="node1" presStyleIdx="0" presStyleCnt="6">
        <dgm:presLayoutVars>
          <dgm:chMax val="0"/>
          <dgm:chPref val="0"/>
          <dgm:bulletEnabled val="1"/>
        </dgm:presLayoutVars>
      </dgm:prSet>
      <dgm:spPr/>
    </dgm:pt>
    <dgm:pt modelId="{91D1409F-5268-4911-9DFA-59C5B60E04E3}" type="pres">
      <dgm:prSet presAssocID="{35B9DE59-1846-4F0A-90EB-63CFEB19F6F5}" presName="parTxOnlySpace" presStyleCnt="0"/>
      <dgm:spPr/>
    </dgm:pt>
    <dgm:pt modelId="{F6B644A6-4652-452E-A17E-52FE475BE446}" type="pres">
      <dgm:prSet presAssocID="{95EA4CE4-4E90-44A5-AC73-DB23D0E9CBC4}" presName="parTxOnly" presStyleLbl="node1" presStyleIdx="1" presStyleCnt="6">
        <dgm:presLayoutVars>
          <dgm:chMax val="0"/>
          <dgm:chPref val="0"/>
          <dgm:bulletEnabled val="1"/>
        </dgm:presLayoutVars>
      </dgm:prSet>
      <dgm:spPr/>
    </dgm:pt>
    <dgm:pt modelId="{767E4625-DA76-4331-B276-F85C31808577}" type="pres">
      <dgm:prSet presAssocID="{663CAA05-8CB1-45BA-9CCF-5CE78A4E66C6}" presName="parTxOnlySpace" presStyleCnt="0"/>
      <dgm:spPr/>
    </dgm:pt>
    <dgm:pt modelId="{C78F2793-B115-4972-BA42-ED099F7FED44}" type="pres">
      <dgm:prSet presAssocID="{D0EAA0EB-F21B-4712-AF76-0B9238E99555}" presName="parTxOnly" presStyleLbl="node1" presStyleIdx="2" presStyleCnt="6">
        <dgm:presLayoutVars>
          <dgm:chMax val="0"/>
          <dgm:chPref val="0"/>
          <dgm:bulletEnabled val="1"/>
        </dgm:presLayoutVars>
      </dgm:prSet>
      <dgm:spPr/>
    </dgm:pt>
    <dgm:pt modelId="{828A1860-A443-455C-975A-C9316BF72790}" type="pres">
      <dgm:prSet presAssocID="{A9FAD64E-21F6-405C-B121-4C1BAB3FE134}" presName="parTxOnlySpace" presStyleCnt="0"/>
      <dgm:spPr/>
    </dgm:pt>
    <dgm:pt modelId="{1079579B-CED5-484B-B6F9-829A6D494BA3}" type="pres">
      <dgm:prSet presAssocID="{3BA78710-5BFF-4291-88EA-955C2C7A0C08}" presName="parTxOnly" presStyleLbl="node1" presStyleIdx="3" presStyleCnt="6">
        <dgm:presLayoutVars>
          <dgm:chMax val="0"/>
          <dgm:chPref val="0"/>
          <dgm:bulletEnabled val="1"/>
        </dgm:presLayoutVars>
      </dgm:prSet>
      <dgm:spPr/>
    </dgm:pt>
    <dgm:pt modelId="{F17F7F33-99C2-4919-BC08-3034FB189760}" type="pres">
      <dgm:prSet presAssocID="{50816639-39CF-430D-8D3C-04B56E00CB93}" presName="parTxOnlySpace" presStyleCnt="0"/>
      <dgm:spPr/>
    </dgm:pt>
    <dgm:pt modelId="{3C170DCB-C268-4DED-99E3-43C21D2B9C52}" type="pres">
      <dgm:prSet presAssocID="{DAFACB4F-1548-44C9-BCC8-DD21C125A039}" presName="parTxOnly" presStyleLbl="node1" presStyleIdx="4" presStyleCnt="6">
        <dgm:presLayoutVars>
          <dgm:chMax val="0"/>
          <dgm:chPref val="0"/>
          <dgm:bulletEnabled val="1"/>
        </dgm:presLayoutVars>
      </dgm:prSet>
      <dgm:spPr/>
    </dgm:pt>
    <dgm:pt modelId="{8F9C8770-4B91-4537-9E5F-0E25C9E40911}" type="pres">
      <dgm:prSet presAssocID="{4DC4AC81-0304-488D-8393-698AED7853CD}" presName="parTxOnlySpace" presStyleCnt="0"/>
      <dgm:spPr/>
    </dgm:pt>
    <dgm:pt modelId="{580B69FD-9960-4EA7-84B1-F4F3289CAB1F}" type="pres">
      <dgm:prSet presAssocID="{DE249876-DD9D-4B37-AB69-2DCF0F4FB7DA}" presName="parTxOnly" presStyleLbl="node1" presStyleIdx="5" presStyleCnt="6">
        <dgm:presLayoutVars>
          <dgm:chMax val="0"/>
          <dgm:chPref val="0"/>
          <dgm:bulletEnabled val="1"/>
        </dgm:presLayoutVars>
      </dgm:prSet>
      <dgm:spPr/>
    </dgm:pt>
  </dgm:ptLst>
  <dgm:cxnLst>
    <dgm:cxn modelId="{014E310C-EC48-4651-B833-65C80CA4DF61}" type="presOf" srcId="{DE249876-DD9D-4B37-AB69-2DCF0F4FB7DA}" destId="{580B69FD-9960-4EA7-84B1-F4F3289CAB1F}" srcOrd="0" destOrd="0" presId="urn:microsoft.com/office/officeart/2005/8/layout/chevron1"/>
    <dgm:cxn modelId="{9B320313-F61D-4E2A-AC78-E283C051B1AE}" srcId="{0766ADFA-217B-4883-A1D6-7723FE959C86}" destId="{D0EAA0EB-F21B-4712-AF76-0B9238E99555}" srcOrd="2" destOrd="0" parTransId="{F903F3C4-ABE2-40CE-8784-4C08FE4A256B}" sibTransId="{A9FAD64E-21F6-405C-B121-4C1BAB3FE134}"/>
    <dgm:cxn modelId="{D07BB534-FB66-4D71-9B9A-56033CB98CEA}" type="presOf" srcId="{DAFACB4F-1548-44C9-BCC8-DD21C125A039}" destId="{3C170DCB-C268-4DED-99E3-43C21D2B9C52}" srcOrd="0" destOrd="0" presId="urn:microsoft.com/office/officeart/2005/8/layout/chevron1"/>
    <dgm:cxn modelId="{6489A66E-AEFD-48F7-A056-0A1A4C655B42}" srcId="{0766ADFA-217B-4883-A1D6-7723FE959C86}" destId="{3BA78710-5BFF-4291-88EA-955C2C7A0C08}" srcOrd="3" destOrd="0" parTransId="{5E84AED9-5C62-4F84-BF4D-61482447CA55}" sibTransId="{50816639-39CF-430D-8D3C-04B56E00CB93}"/>
    <dgm:cxn modelId="{9FB3DD78-8682-4117-AADB-1CD1A102DA3A}" srcId="{0766ADFA-217B-4883-A1D6-7723FE959C86}" destId="{DE249876-DD9D-4B37-AB69-2DCF0F4FB7DA}" srcOrd="5" destOrd="0" parTransId="{BEA4B55E-2AF1-4018-A235-DA5E2D55D172}" sibTransId="{564061D4-FBA9-4328-BA41-4CA5300E0CA1}"/>
    <dgm:cxn modelId="{88301B7F-8326-41ED-9C6F-0D5EE68DFB41}" srcId="{0766ADFA-217B-4883-A1D6-7723FE959C86}" destId="{FD641A0F-C5B0-4C8D-AE99-B050B3AA2E4F}" srcOrd="0" destOrd="0" parTransId="{A3D59405-94C0-4EA5-904D-DD78A16572FD}" sibTransId="{35B9DE59-1846-4F0A-90EB-63CFEB19F6F5}"/>
    <dgm:cxn modelId="{51DA9A9E-A2D2-4021-9979-4FF5663918C4}" type="presOf" srcId="{D0EAA0EB-F21B-4712-AF76-0B9238E99555}" destId="{C78F2793-B115-4972-BA42-ED099F7FED44}" srcOrd="0" destOrd="0" presId="urn:microsoft.com/office/officeart/2005/8/layout/chevron1"/>
    <dgm:cxn modelId="{111D84CF-37D8-4F17-8EF9-214FAB4490E1}" srcId="{0766ADFA-217B-4883-A1D6-7723FE959C86}" destId="{95EA4CE4-4E90-44A5-AC73-DB23D0E9CBC4}" srcOrd="1" destOrd="0" parTransId="{8565336E-433A-4270-B2FC-808FEE90E51E}" sibTransId="{663CAA05-8CB1-45BA-9CCF-5CE78A4E66C6}"/>
    <dgm:cxn modelId="{F2FB95E5-EC00-4CD6-BF1B-D42BF6A8DB4D}" type="presOf" srcId="{95EA4CE4-4E90-44A5-AC73-DB23D0E9CBC4}" destId="{F6B644A6-4652-452E-A17E-52FE475BE446}" srcOrd="0" destOrd="0" presId="urn:microsoft.com/office/officeart/2005/8/layout/chevron1"/>
    <dgm:cxn modelId="{1D222EED-AA1B-4ADE-92DA-5A48EB6A69CC}" type="presOf" srcId="{FD641A0F-C5B0-4C8D-AE99-B050B3AA2E4F}" destId="{F54D9B8A-20A0-4497-958B-FDD42FADB7E3}" srcOrd="0" destOrd="0" presId="urn:microsoft.com/office/officeart/2005/8/layout/chevron1"/>
    <dgm:cxn modelId="{64A5AFF6-CCB3-498A-B6E2-CB314A90B82B}" srcId="{0766ADFA-217B-4883-A1D6-7723FE959C86}" destId="{DAFACB4F-1548-44C9-BCC8-DD21C125A039}" srcOrd="4" destOrd="0" parTransId="{D88A1539-4DBA-41DE-AA56-1718CB1C50B3}" sibTransId="{4DC4AC81-0304-488D-8393-698AED7853CD}"/>
    <dgm:cxn modelId="{BACE1EFB-67B3-4E9A-A9AF-E453E5635948}" type="presOf" srcId="{3BA78710-5BFF-4291-88EA-955C2C7A0C08}" destId="{1079579B-CED5-484B-B6F9-829A6D494BA3}" srcOrd="0" destOrd="0" presId="urn:microsoft.com/office/officeart/2005/8/layout/chevron1"/>
    <dgm:cxn modelId="{896310FF-4BED-4991-B167-E7BC494EC6C7}" type="presOf" srcId="{0766ADFA-217B-4883-A1D6-7723FE959C86}" destId="{3DDB906D-1B8E-43F2-8361-CDE6E2EC79B5}" srcOrd="0" destOrd="0" presId="urn:microsoft.com/office/officeart/2005/8/layout/chevron1"/>
    <dgm:cxn modelId="{3A8DB237-2683-4E7E-A765-50AE9C2C7533}" type="presParOf" srcId="{3DDB906D-1B8E-43F2-8361-CDE6E2EC79B5}" destId="{F54D9B8A-20A0-4497-958B-FDD42FADB7E3}" srcOrd="0" destOrd="0" presId="urn:microsoft.com/office/officeart/2005/8/layout/chevron1"/>
    <dgm:cxn modelId="{C11F9E36-81F0-41ED-80C1-59F392A8997E}" type="presParOf" srcId="{3DDB906D-1B8E-43F2-8361-CDE6E2EC79B5}" destId="{91D1409F-5268-4911-9DFA-59C5B60E04E3}" srcOrd="1" destOrd="0" presId="urn:microsoft.com/office/officeart/2005/8/layout/chevron1"/>
    <dgm:cxn modelId="{97D6FC07-7123-4320-BCAB-A3E60FC67A1C}" type="presParOf" srcId="{3DDB906D-1B8E-43F2-8361-CDE6E2EC79B5}" destId="{F6B644A6-4652-452E-A17E-52FE475BE446}" srcOrd="2" destOrd="0" presId="urn:microsoft.com/office/officeart/2005/8/layout/chevron1"/>
    <dgm:cxn modelId="{3DBB19A5-08CE-45FC-9446-71DE63B83797}" type="presParOf" srcId="{3DDB906D-1B8E-43F2-8361-CDE6E2EC79B5}" destId="{767E4625-DA76-4331-B276-F85C31808577}" srcOrd="3" destOrd="0" presId="urn:microsoft.com/office/officeart/2005/8/layout/chevron1"/>
    <dgm:cxn modelId="{875AA183-7CE9-4EA2-AB15-0244D0381538}" type="presParOf" srcId="{3DDB906D-1B8E-43F2-8361-CDE6E2EC79B5}" destId="{C78F2793-B115-4972-BA42-ED099F7FED44}" srcOrd="4" destOrd="0" presId="urn:microsoft.com/office/officeart/2005/8/layout/chevron1"/>
    <dgm:cxn modelId="{91EE939C-1E6A-48C9-B2C0-118A4B3D239A}" type="presParOf" srcId="{3DDB906D-1B8E-43F2-8361-CDE6E2EC79B5}" destId="{828A1860-A443-455C-975A-C9316BF72790}" srcOrd="5" destOrd="0" presId="urn:microsoft.com/office/officeart/2005/8/layout/chevron1"/>
    <dgm:cxn modelId="{D6732452-A535-4EC2-9F67-0744C89E3CB6}" type="presParOf" srcId="{3DDB906D-1B8E-43F2-8361-CDE6E2EC79B5}" destId="{1079579B-CED5-484B-B6F9-829A6D494BA3}" srcOrd="6" destOrd="0" presId="urn:microsoft.com/office/officeart/2005/8/layout/chevron1"/>
    <dgm:cxn modelId="{3CDCF1E8-88F8-46C7-9D5B-DA982E8C6485}" type="presParOf" srcId="{3DDB906D-1B8E-43F2-8361-CDE6E2EC79B5}" destId="{F17F7F33-99C2-4919-BC08-3034FB189760}" srcOrd="7" destOrd="0" presId="urn:microsoft.com/office/officeart/2005/8/layout/chevron1"/>
    <dgm:cxn modelId="{CCFAE447-A327-4C71-B64F-98EED1E662C4}" type="presParOf" srcId="{3DDB906D-1B8E-43F2-8361-CDE6E2EC79B5}" destId="{3C170DCB-C268-4DED-99E3-43C21D2B9C52}" srcOrd="8" destOrd="0" presId="urn:microsoft.com/office/officeart/2005/8/layout/chevron1"/>
    <dgm:cxn modelId="{A6AEC370-49FB-4BA6-A233-B6BDDEACC963}" type="presParOf" srcId="{3DDB906D-1B8E-43F2-8361-CDE6E2EC79B5}" destId="{8F9C8770-4B91-4537-9E5F-0E25C9E40911}" srcOrd="9" destOrd="0" presId="urn:microsoft.com/office/officeart/2005/8/layout/chevron1"/>
    <dgm:cxn modelId="{BEE8ADAC-714B-4848-AA31-BE180ADB9B0F}" type="presParOf" srcId="{3DDB906D-1B8E-43F2-8361-CDE6E2EC79B5}" destId="{580B69FD-9960-4EA7-84B1-F4F3289CAB1F}"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C4A0BE4D-8D38-4EE4-801C-497F24A138E0}" type="presOf" srcId="{BD80255D-F597-4A35-A37A-97FB73BDE1D0}" destId="{7487DC22-ECDD-4164-A0D3-503B3A78060D}" srcOrd="0" destOrd="0" presId="urn:microsoft.com/office/officeart/2005/8/layout/chevron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02FE2AC-356D-442A-A3DA-5F0736CCCAEA}" type="doc">
      <dgm:prSet loTypeId="urn:microsoft.com/office/officeart/2005/8/layout/chevron1" loCatId="process" qsTypeId="urn:microsoft.com/office/officeart/2005/8/quickstyle/simple1" qsCatId="simple" csTypeId="urn:microsoft.com/office/officeart/2005/8/colors/accent1_2" csCatId="accent1" phldr="1"/>
      <dgm:spPr/>
    </dgm:pt>
    <dgm:pt modelId="{E8132DD0-B1F6-4CFE-A006-615E54E84F75}">
      <dgm:prSet phldrT="[Text]" custT="1"/>
      <dgm:spPr>
        <a:solidFill>
          <a:srgbClr val="92D050"/>
        </a:solidFill>
      </dgm:spPr>
      <dgm:t>
        <a:bodyPr/>
        <a:lstStyle/>
        <a:p>
          <a:r>
            <a:rPr lang="de-DE" sz="2000" dirty="0">
              <a:latin typeface="Arial" panose="020B0604020202020204" pitchFamily="34" charset="0"/>
              <a:cs typeface="Arial" panose="020B0604020202020204" pitchFamily="34" charset="0"/>
            </a:rPr>
            <a:t>2018</a:t>
          </a:r>
        </a:p>
      </dgm:t>
    </dgm:pt>
    <dgm:pt modelId="{85B03782-C93F-49EB-BFA8-49319DFBA214}" type="parTrans" cxnId="{7C0E65C9-12FA-46E0-83AE-12B6F47C083E}">
      <dgm:prSet/>
      <dgm:spPr/>
      <dgm:t>
        <a:bodyPr/>
        <a:lstStyle/>
        <a:p>
          <a:endParaRPr lang="de-DE"/>
        </a:p>
      </dgm:t>
    </dgm:pt>
    <dgm:pt modelId="{CD183606-707F-4EA2-BEE1-ADEDFBBF1043}" type="sibTrans" cxnId="{7C0E65C9-12FA-46E0-83AE-12B6F47C083E}">
      <dgm:prSet/>
      <dgm:spPr/>
      <dgm:t>
        <a:bodyPr/>
        <a:lstStyle/>
        <a:p>
          <a:endParaRPr lang="de-DE"/>
        </a:p>
      </dgm:t>
    </dgm:pt>
    <dgm:pt modelId="{FB83E8D7-8E18-4C95-B8DB-B8CF184F6872}">
      <dgm:prSet phldrT="[Text]" custT="1"/>
      <dgm:spPr/>
      <dgm:t>
        <a:bodyPr/>
        <a:lstStyle/>
        <a:p>
          <a:r>
            <a:rPr lang="de-DE" sz="2000" dirty="0">
              <a:latin typeface="Arial" panose="020B0604020202020204" pitchFamily="34" charset="0"/>
              <a:cs typeface="Arial" panose="020B0604020202020204" pitchFamily="34" charset="0"/>
            </a:rPr>
            <a:t>27.02.</a:t>
          </a:r>
        </a:p>
      </dgm:t>
    </dgm:pt>
    <dgm:pt modelId="{51C93B79-BBFC-4FE1-96AA-ACDB84D1462A}" type="parTrans" cxnId="{2F2ECBEF-BD88-4C51-A321-6D21CB3858E2}">
      <dgm:prSet/>
      <dgm:spPr/>
      <dgm:t>
        <a:bodyPr/>
        <a:lstStyle/>
        <a:p>
          <a:endParaRPr lang="de-DE"/>
        </a:p>
      </dgm:t>
    </dgm:pt>
    <dgm:pt modelId="{908F1F0A-1822-43BE-A151-A0BEECFFD2B9}" type="sibTrans" cxnId="{2F2ECBEF-BD88-4C51-A321-6D21CB3858E2}">
      <dgm:prSet/>
      <dgm:spPr/>
      <dgm:t>
        <a:bodyPr/>
        <a:lstStyle/>
        <a:p>
          <a:endParaRPr lang="de-DE"/>
        </a:p>
      </dgm:t>
    </dgm:pt>
    <dgm:pt modelId="{4D074AAF-001D-439E-8076-19D352E26CF6}">
      <dgm:prSet phldrT="[Text]" custT="1"/>
      <dgm:spPr/>
      <dgm:t>
        <a:bodyPr/>
        <a:lstStyle/>
        <a:p>
          <a:r>
            <a:rPr lang="de-DE" sz="2000" dirty="0">
              <a:latin typeface="Arial" panose="020B0604020202020204" pitchFamily="34" charset="0"/>
              <a:cs typeface="Arial" panose="020B0604020202020204" pitchFamily="34" charset="0"/>
            </a:rPr>
            <a:t>13.03.</a:t>
          </a:r>
        </a:p>
      </dgm:t>
    </dgm:pt>
    <dgm:pt modelId="{074C0077-1780-4D85-906D-13B2AF4AB615}" type="parTrans" cxnId="{BCD06D9B-F75C-4437-8AF0-2453D8935F7C}">
      <dgm:prSet/>
      <dgm:spPr/>
      <dgm:t>
        <a:bodyPr/>
        <a:lstStyle/>
        <a:p>
          <a:endParaRPr lang="de-DE"/>
        </a:p>
      </dgm:t>
    </dgm:pt>
    <dgm:pt modelId="{91EE1133-FB61-445E-A725-1EF30B53D728}" type="sibTrans" cxnId="{BCD06D9B-F75C-4437-8AF0-2453D8935F7C}">
      <dgm:prSet/>
      <dgm:spPr/>
      <dgm:t>
        <a:bodyPr/>
        <a:lstStyle/>
        <a:p>
          <a:endParaRPr lang="de-DE"/>
        </a:p>
      </dgm:t>
    </dgm:pt>
    <dgm:pt modelId="{4A3EC9DE-564C-49D8-85F1-091AC7430EA5}">
      <dgm:prSet phldrT="[Text]" custT="1"/>
      <dgm:spPr>
        <a:solidFill>
          <a:srgbClr val="00B0F0"/>
        </a:solidFill>
      </dgm:spPr>
      <dgm:t>
        <a:bodyPr/>
        <a:lstStyle/>
        <a:p>
          <a:r>
            <a:rPr lang="de-DE" sz="2000" dirty="0">
              <a:latin typeface="Arial" panose="020B0604020202020204" pitchFamily="34" charset="0"/>
              <a:cs typeface="Arial" panose="020B0604020202020204" pitchFamily="34" charset="0"/>
            </a:rPr>
            <a:t>29.03.</a:t>
          </a:r>
        </a:p>
      </dgm:t>
    </dgm:pt>
    <dgm:pt modelId="{B207F426-1AD0-4D1C-AB3A-487571DC3F4F}" type="parTrans" cxnId="{DA83F62B-7903-476B-9B16-42BE4C9F1853}">
      <dgm:prSet/>
      <dgm:spPr/>
      <dgm:t>
        <a:bodyPr/>
        <a:lstStyle/>
        <a:p>
          <a:endParaRPr lang="de-DE"/>
        </a:p>
      </dgm:t>
    </dgm:pt>
    <dgm:pt modelId="{ADDF06BA-FCA8-4DE7-BE03-31D945254EFA}" type="sibTrans" cxnId="{DA83F62B-7903-476B-9B16-42BE4C9F1853}">
      <dgm:prSet/>
      <dgm:spPr/>
      <dgm:t>
        <a:bodyPr/>
        <a:lstStyle/>
        <a:p>
          <a:endParaRPr lang="de-DE"/>
        </a:p>
      </dgm:t>
    </dgm:pt>
    <dgm:pt modelId="{F9FA0149-980F-4090-A589-30547FC2E226}">
      <dgm:prSet phldrT="[Text]" custT="1"/>
      <dgm:spPr>
        <a:solidFill>
          <a:srgbClr val="00B0F0"/>
        </a:solidFill>
      </dgm:spPr>
      <dgm:t>
        <a:bodyPr/>
        <a:lstStyle/>
        <a:p>
          <a:r>
            <a:rPr lang="de-DE" sz="2000" dirty="0">
              <a:latin typeface="Arial" panose="020B0604020202020204" pitchFamily="34" charset="0"/>
              <a:cs typeface="Arial" panose="020B0604020202020204" pitchFamily="34" charset="0"/>
            </a:rPr>
            <a:t>18.09.</a:t>
          </a:r>
        </a:p>
      </dgm:t>
    </dgm:pt>
    <dgm:pt modelId="{E20E1F64-1B5C-4CB0-93BF-E9CC6EA08B4F}" type="parTrans" cxnId="{7F606241-3C3B-4F4F-9F23-F1428FB83564}">
      <dgm:prSet/>
      <dgm:spPr/>
      <dgm:t>
        <a:bodyPr/>
        <a:lstStyle/>
        <a:p>
          <a:endParaRPr lang="de-DE"/>
        </a:p>
      </dgm:t>
    </dgm:pt>
    <dgm:pt modelId="{FFCF1064-D02A-4EF8-8A0C-BF0B58EB63EB}" type="sibTrans" cxnId="{7F606241-3C3B-4F4F-9F23-F1428FB83564}">
      <dgm:prSet/>
      <dgm:spPr/>
      <dgm:t>
        <a:bodyPr/>
        <a:lstStyle/>
        <a:p>
          <a:endParaRPr lang="de-DE"/>
        </a:p>
      </dgm:t>
    </dgm:pt>
    <dgm:pt modelId="{A9BE6D3D-3703-4C27-89B1-6C4BA8BD0776}" type="pres">
      <dgm:prSet presAssocID="{002FE2AC-356D-442A-A3DA-5F0736CCCAEA}" presName="Name0" presStyleCnt="0">
        <dgm:presLayoutVars>
          <dgm:dir/>
          <dgm:animLvl val="lvl"/>
          <dgm:resizeHandles val="exact"/>
        </dgm:presLayoutVars>
      </dgm:prSet>
      <dgm:spPr/>
    </dgm:pt>
    <dgm:pt modelId="{B97D1B01-5528-4063-A6CA-776D53AE5CCE}" type="pres">
      <dgm:prSet presAssocID="{E8132DD0-B1F6-4CFE-A006-615E54E84F75}" presName="parTxOnly" presStyleLbl="node1" presStyleIdx="0" presStyleCnt="5">
        <dgm:presLayoutVars>
          <dgm:chMax val="0"/>
          <dgm:chPref val="0"/>
          <dgm:bulletEnabled val="1"/>
        </dgm:presLayoutVars>
      </dgm:prSet>
      <dgm:spPr/>
    </dgm:pt>
    <dgm:pt modelId="{58D366DE-9ECE-4AA9-B455-C273EFF56B81}" type="pres">
      <dgm:prSet presAssocID="{CD183606-707F-4EA2-BEE1-ADEDFBBF1043}" presName="parTxOnlySpace" presStyleCnt="0"/>
      <dgm:spPr/>
    </dgm:pt>
    <dgm:pt modelId="{053EC386-FA87-4B76-9ECE-3375A96DD87B}" type="pres">
      <dgm:prSet presAssocID="{FB83E8D7-8E18-4C95-B8DB-B8CF184F6872}" presName="parTxOnly" presStyleLbl="node1" presStyleIdx="1" presStyleCnt="5">
        <dgm:presLayoutVars>
          <dgm:chMax val="0"/>
          <dgm:chPref val="0"/>
          <dgm:bulletEnabled val="1"/>
        </dgm:presLayoutVars>
      </dgm:prSet>
      <dgm:spPr/>
    </dgm:pt>
    <dgm:pt modelId="{7CE8338E-A04C-4F33-8065-27D923BA7F00}" type="pres">
      <dgm:prSet presAssocID="{908F1F0A-1822-43BE-A151-A0BEECFFD2B9}" presName="parTxOnlySpace" presStyleCnt="0"/>
      <dgm:spPr/>
    </dgm:pt>
    <dgm:pt modelId="{37115455-0549-4734-8B2D-2661084E2534}" type="pres">
      <dgm:prSet presAssocID="{4D074AAF-001D-439E-8076-19D352E26CF6}" presName="parTxOnly" presStyleLbl="node1" presStyleIdx="2" presStyleCnt="5">
        <dgm:presLayoutVars>
          <dgm:chMax val="0"/>
          <dgm:chPref val="0"/>
          <dgm:bulletEnabled val="1"/>
        </dgm:presLayoutVars>
      </dgm:prSet>
      <dgm:spPr/>
    </dgm:pt>
    <dgm:pt modelId="{D86D5107-3342-41A8-BA43-74BED04A0118}" type="pres">
      <dgm:prSet presAssocID="{91EE1133-FB61-445E-A725-1EF30B53D728}" presName="parTxOnlySpace" presStyleCnt="0"/>
      <dgm:spPr/>
    </dgm:pt>
    <dgm:pt modelId="{85F3CB05-5A89-4A94-AF3E-4EB6EEAC88FE}" type="pres">
      <dgm:prSet presAssocID="{4A3EC9DE-564C-49D8-85F1-091AC7430EA5}" presName="parTxOnly" presStyleLbl="node1" presStyleIdx="3" presStyleCnt="5">
        <dgm:presLayoutVars>
          <dgm:chMax val="0"/>
          <dgm:chPref val="0"/>
          <dgm:bulletEnabled val="1"/>
        </dgm:presLayoutVars>
      </dgm:prSet>
      <dgm:spPr/>
    </dgm:pt>
    <dgm:pt modelId="{F0CB627D-9C6F-4849-8BBE-8AEF645285C9}" type="pres">
      <dgm:prSet presAssocID="{ADDF06BA-FCA8-4DE7-BE03-31D945254EFA}" presName="parTxOnlySpace" presStyleCnt="0"/>
      <dgm:spPr/>
    </dgm:pt>
    <dgm:pt modelId="{14132717-D401-4898-9363-1E8BD33B4678}" type="pres">
      <dgm:prSet presAssocID="{F9FA0149-980F-4090-A589-30547FC2E226}" presName="parTxOnly" presStyleLbl="node1" presStyleIdx="4" presStyleCnt="5">
        <dgm:presLayoutVars>
          <dgm:chMax val="0"/>
          <dgm:chPref val="0"/>
          <dgm:bulletEnabled val="1"/>
        </dgm:presLayoutVars>
      </dgm:prSet>
      <dgm:spPr/>
    </dgm:pt>
  </dgm:ptLst>
  <dgm:cxnLst>
    <dgm:cxn modelId="{B081981E-0B2D-4B7F-A88A-D3FE65FBC653}" type="presOf" srcId="{002FE2AC-356D-442A-A3DA-5F0736CCCAEA}" destId="{A9BE6D3D-3703-4C27-89B1-6C4BA8BD0776}" srcOrd="0" destOrd="0" presId="urn:microsoft.com/office/officeart/2005/8/layout/chevron1"/>
    <dgm:cxn modelId="{468FAA20-38BC-410B-8508-94220CE3C37A}" type="presOf" srcId="{4D074AAF-001D-439E-8076-19D352E26CF6}" destId="{37115455-0549-4734-8B2D-2661084E2534}" srcOrd="0" destOrd="0" presId="urn:microsoft.com/office/officeart/2005/8/layout/chevron1"/>
    <dgm:cxn modelId="{DA83F62B-7903-476B-9B16-42BE4C9F1853}" srcId="{002FE2AC-356D-442A-A3DA-5F0736CCCAEA}" destId="{4A3EC9DE-564C-49D8-85F1-091AC7430EA5}" srcOrd="3" destOrd="0" parTransId="{B207F426-1AD0-4D1C-AB3A-487571DC3F4F}" sibTransId="{ADDF06BA-FCA8-4DE7-BE03-31D945254EFA}"/>
    <dgm:cxn modelId="{7F606241-3C3B-4F4F-9F23-F1428FB83564}" srcId="{002FE2AC-356D-442A-A3DA-5F0736CCCAEA}" destId="{F9FA0149-980F-4090-A589-30547FC2E226}" srcOrd="4" destOrd="0" parTransId="{E20E1F64-1B5C-4CB0-93BF-E9CC6EA08B4F}" sibTransId="{FFCF1064-D02A-4EF8-8A0C-BF0B58EB63EB}"/>
    <dgm:cxn modelId="{48802352-1313-42AD-9621-915F0AEE2F6C}" type="presOf" srcId="{FB83E8D7-8E18-4C95-B8DB-B8CF184F6872}" destId="{053EC386-FA87-4B76-9ECE-3375A96DD87B}" srcOrd="0" destOrd="0" presId="urn:microsoft.com/office/officeart/2005/8/layout/chevron1"/>
    <dgm:cxn modelId="{EB4B6954-3B7A-49B9-8631-5403F3632B32}" type="presOf" srcId="{E8132DD0-B1F6-4CFE-A006-615E54E84F75}" destId="{B97D1B01-5528-4063-A6CA-776D53AE5CCE}" srcOrd="0" destOrd="0" presId="urn:microsoft.com/office/officeart/2005/8/layout/chevron1"/>
    <dgm:cxn modelId="{BCD06D9B-F75C-4437-8AF0-2453D8935F7C}" srcId="{002FE2AC-356D-442A-A3DA-5F0736CCCAEA}" destId="{4D074AAF-001D-439E-8076-19D352E26CF6}" srcOrd="2" destOrd="0" parTransId="{074C0077-1780-4D85-906D-13B2AF4AB615}" sibTransId="{91EE1133-FB61-445E-A725-1EF30B53D728}"/>
    <dgm:cxn modelId="{59B6339C-5FBC-47BA-BFE2-7710249D4453}" type="presOf" srcId="{4A3EC9DE-564C-49D8-85F1-091AC7430EA5}" destId="{85F3CB05-5A89-4A94-AF3E-4EB6EEAC88FE}" srcOrd="0" destOrd="0" presId="urn:microsoft.com/office/officeart/2005/8/layout/chevron1"/>
    <dgm:cxn modelId="{7C0E65C9-12FA-46E0-83AE-12B6F47C083E}" srcId="{002FE2AC-356D-442A-A3DA-5F0736CCCAEA}" destId="{E8132DD0-B1F6-4CFE-A006-615E54E84F75}" srcOrd="0" destOrd="0" parTransId="{85B03782-C93F-49EB-BFA8-49319DFBA214}" sibTransId="{CD183606-707F-4EA2-BEE1-ADEDFBBF1043}"/>
    <dgm:cxn modelId="{386DCDD4-E036-4FDC-9CE6-6324EB9F6BF1}" type="presOf" srcId="{F9FA0149-980F-4090-A589-30547FC2E226}" destId="{14132717-D401-4898-9363-1E8BD33B4678}" srcOrd="0" destOrd="0" presId="urn:microsoft.com/office/officeart/2005/8/layout/chevron1"/>
    <dgm:cxn modelId="{2F2ECBEF-BD88-4C51-A321-6D21CB3858E2}" srcId="{002FE2AC-356D-442A-A3DA-5F0736CCCAEA}" destId="{FB83E8D7-8E18-4C95-B8DB-B8CF184F6872}" srcOrd="1" destOrd="0" parTransId="{51C93B79-BBFC-4FE1-96AA-ACDB84D1462A}" sibTransId="{908F1F0A-1822-43BE-A151-A0BEECFFD2B9}"/>
    <dgm:cxn modelId="{2EA63BD9-8149-4D06-8A1E-8E8A6A1964B9}" type="presParOf" srcId="{A9BE6D3D-3703-4C27-89B1-6C4BA8BD0776}" destId="{B97D1B01-5528-4063-A6CA-776D53AE5CCE}" srcOrd="0" destOrd="0" presId="urn:microsoft.com/office/officeart/2005/8/layout/chevron1"/>
    <dgm:cxn modelId="{8296D21D-6108-4CC8-AD28-047EF9694BAC}" type="presParOf" srcId="{A9BE6D3D-3703-4C27-89B1-6C4BA8BD0776}" destId="{58D366DE-9ECE-4AA9-B455-C273EFF56B81}" srcOrd="1" destOrd="0" presId="urn:microsoft.com/office/officeart/2005/8/layout/chevron1"/>
    <dgm:cxn modelId="{837A4A98-62A2-475E-9510-B13884B9DF8A}" type="presParOf" srcId="{A9BE6D3D-3703-4C27-89B1-6C4BA8BD0776}" destId="{053EC386-FA87-4B76-9ECE-3375A96DD87B}" srcOrd="2" destOrd="0" presId="urn:microsoft.com/office/officeart/2005/8/layout/chevron1"/>
    <dgm:cxn modelId="{954FF91D-9D20-45A7-857B-584328491C0D}" type="presParOf" srcId="{A9BE6D3D-3703-4C27-89B1-6C4BA8BD0776}" destId="{7CE8338E-A04C-4F33-8065-27D923BA7F00}" srcOrd="3" destOrd="0" presId="urn:microsoft.com/office/officeart/2005/8/layout/chevron1"/>
    <dgm:cxn modelId="{920AFFC5-BEB4-4492-B6F8-67B1CF5727E3}" type="presParOf" srcId="{A9BE6D3D-3703-4C27-89B1-6C4BA8BD0776}" destId="{37115455-0549-4734-8B2D-2661084E2534}" srcOrd="4" destOrd="0" presId="urn:microsoft.com/office/officeart/2005/8/layout/chevron1"/>
    <dgm:cxn modelId="{BEABB9C5-625D-4A38-8034-241AAC27D4C7}" type="presParOf" srcId="{A9BE6D3D-3703-4C27-89B1-6C4BA8BD0776}" destId="{D86D5107-3342-41A8-BA43-74BED04A0118}" srcOrd="5" destOrd="0" presId="urn:microsoft.com/office/officeart/2005/8/layout/chevron1"/>
    <dgm:cxn modelId="{6D7F14A9-66B2-4399-B128-8237ADC4A704}" type="presParOf" srcId="{A9BE6D3D-3703-4C27-89B1-6C4BA8BD0776}" destId="{85F3CB05-5A89-4A94-AF3E-4EB6EEAC88FE}" srcOrd="6" destOrd="0" presId="urn:microsoft.com/office/officeart/2005/8/layout/chevron1"/>
    <dgm:cxn modelId="{9AE79D22-DAAB-4532-8A32-807C7AFC2745}" type="presParOf" srcId="{A9BE6D3D-3703-4C27-89B1-6C4BA8BD0776}" destId="{F0CB627D-9C6F-4849-8BBE-8AEF645285C9}" srcOrd="7" destOrd="0" presId="urn:microsoft.com/office/officeart/2005/8/layout/chevron1"/>
    <dgm:cxn modelId="{109B7765-03D5-4CE2-803E-1BB6F7D568BF}" type="presParOf" srcId="{A9BE6D3D-3703-4C27-89B1-6C4BA8BD0776}" destId="{14132717-D401-4898-9363-1E8BD33B4678}"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FA7E190C-F6F1-4C4E-889F-8BC1D3D40C37}" type="pres">
      <dgm:prSet presAssocID="{10382D1A-7AF8-4A39-B566-0B847D59AC28}" presName="Name0" presStyleCnt="0">
        <dgm:presLayoutVars>
          <dgm:dir/>
          <dgm:animLvl val="lvl"/>
          <dgm:resizeHandles val="exact"/>
        </dgm:presLayoutVars>
      </dgm:prSet>
      <dgm:spPr/>
    </dgm:pt>
  </dgm:ptLst>
  <dgm:cxnLst>
    <dgm:cxn modelId="{B5EC78C2-DC69-40FA-8F26-082CF6C82760}" type="presOf" srcId="{10382D1A-7AF8-4A39-B566-0B847D59AC28}" destId="{FA7E190C-F6F1-4C4E-889F-8BC1D3D40C37}"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C72A076-B3F5-4D4C-A1FC-E442EA4DA525}" type="doc">
      <dgm:prSet loTypeId="urn:microsoft.com/office/officeart/2005/8/layout/chevron1" loCatId="process" qsTypeId="urn:microsoft.com/office/officeart/2005/8/quickstyle/simple1" qsCatId="simple" csTypeId="urn:microsoft.com/office/officeart/2005/8/colors/accent1_2" csCatId="accent1" phldr="1"/>
      <dgm:spPr/>
    </dgm:pt>
    <dgm:pt modelId="{662DC502-88B6-4169-85AE-14F795F9D012}" type="pres">
      <dgm:prSet presAssocID="{5C72A076-B3F5-4D4C-A1FC-E442EA4DA525}" presName="Name0" presStyleCnt="0">
        <dgm:presLayoutVars>
          <dgm:dir/>
          <dgm:animLvl val="lvl"/>
          <dgm:resizeHandles val="exact"/>
        </dgm:presLayoutVars>
      </dgm:prSet>
      <dgm:spPr/>
    </dgm:pt>
  </dgm:ptLst>
  <dgm:cxnLst>
    <dgm:cxn modelId="{EE4342C7-F7FF-4A6C-9480-693C502E24DB}" type="presOf" srcId="{5C72A076-B3F5-4D4C-A1FC-E442EA4DA525}" destId="{662DC502-88B6-4169-85AE-14F795F9D012}" srcOrd="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D81B066-433B-404E-B779-E4A466F27467}" type="doc">
      <dgm:prSet loTypeId="urn:microsoft.com/office/officeart/2005/8/layout/chevron1" loCatId="process" qsTypeId="urn:microsoft.com/office/officeart/2005/8/quickstyle/simple1" qsCatId="simple" csTypeId="urn:microsoft.com/office/officeart/2005/8/colors/accent1_2" csCatId="accent1" phldr="1"/>
      <dgm:spPr/>
    </dgm:pt>
    <dgm:pt modelId="{269B81EB-3B0A-4B21-B394-2FA0F75CC5CC}">
      <dgm:prSet phldrT="[Text]" custT="1"/>
      <dgm:spPr>
        <a:solidFill>
          <a:schemeClr val="accent3">
            <a:lumMod val="60000"/>
            <a:lumOff val="40000"/>
          </a:schemeClr>
        </a:solidFill>
      </dgm:spPr>
      <dgm:t>
        <a:bodyPr/>
        <a:lstStyle/>
        <a:p>
          <a:r>
            <a:rPr lang="de-DE" sz="1000" dirty="0">
              <a:latin typeface="Arial" panose="020B0604020202020204" pitchFamily="34" charset="0"/>
              <a:cs typeface="Arial" panose="020B0604020202020204" pitchFamily="34" charset="0"/>
            </a:rPr>
            <a:t>2017</a:t>
          </a:r>
        </a:p>
      </dgm:t>
    </dgm:pt>
    <dgm:pt modelId="{E2D14C5B-30B8-42C5-83EF-4A20BE32F3DA}" type="parTrans" cxnId="{970C8B11-54E1-406D-9ADF-630F7602AC45}">
      <dgm:prSet/>
      <dgm:spPr/>
      <dgm:t>
        <a:bodyPr/>
        <a:lstStyle/>
        <a:p>
          <a:endParaRPr lang="de-DE"/>
        </a:p>
      </dgm:t>
    </dgm:pt>
    <dgm:pt modelId="{9D68CB82-452A-4094-BC7D-073C333816A9}" type="sibTrans" cxnId="{970C8B11-54E1-406D-9ADF-630F7602AC45}">
      <dgm:prSet/>
      <dgm:spPr/>
      <dgm:t>
        <a:bodyPr/>
        <a:lstStyle/>
        <a:p>
          <a:endParaRPr lang="de-DE"/>
        </a:p>
      </dgm:t>
    </dgm:pt>
    <dgm:pt modelId="{BDA5C7AE-9905-47F8-B155-79CD8AC7BDB3}">
      <dgm:prSet phldrT="[Text]" custT="1"/>
      <dgm:spPr>
        <a:solidFill>
          <a:srgbClr val="FF0000"/>
        </a:solidFill>
      </dgm:spPr>
      <dgm:t>
        <a:bodyPr/>
        <a:lstStyle/>
        <a:p>
          <a:r>
            <a:rPr lang="de-DE" sz="1000" dirty="0">
              <a:latin typeface="Arial" panose="020B0604020202020204" pitchFamily="34" charset="0"/>
              <a:cs typeface="Arial" panose="020B0604020202020204" pitchFamily="34" charset="0"/>
            </a:rPr>
            <a:t>29.09.</a:t>
          </a:r>
        </a:p>
      </dgm:t>
    </dgm:pt>
    <dgm:pt modelId="{66737333-F3F7-4B85-9E7B-1FD3AA8599F0}" type="parTrans" cxnId="{0E2DEACF-6DDA-454E-8766-8C2366EEA6F0}">
      <dgm:prSet/>
      <dgm:spPr/>
      <dgm:t>
        <a:bodyPr/>
        <a:lstStyle/>
        <a:p>
          <a:endParaRPr lang="de-DE"/>
        </a:p>
      </dgm:t>
    </dgm:pt>
    <dgm:pt modelId="{B961C8B4-29F3-4190-9861-15820E710824}" type="sibTrans" cxnId="{0E2DEACF-6DDA-454E-8766-8C2366EEA6F0}">
      <dgm:prSet/>
      <dgm:spPr/>
      <dgm:t>
        <a:bodyPr/>
        <a:lstStyle/>
        <a:p>
          <a:endParaRPr lang="de-DE"/>
        </a:p>
      </dgm:t>
    </dgm:pt>
    <dgm:pt modelId="{6C3A59B4-809D-4EE7-A534-BC765EDCF091}" type="pres">
      <dgm:prSet presAssocID="{2D81B066-433B-404E-B779-E4A466F27467}" presName="Name0" presStyleCnt="0">
        <dgm:presLayoutVars>
          <dgm:dir/>
          <dgm:animLvl val="lvl"/>
          <dgm:resizeHandles val="exact"/>
        </dgm:presLayoutVars>
      </dgm:prSet>
      <dgm:spPr/>
    </dgm:pt>
    <dgm:pt modelId="{F50AC7EA-B3F7-4D7B-8EF7-C57C80AD6024}" type="pres">
      <dgm:prSet presAssocID="{269B81EB-3B0A-4B21-B394-2FA0F75CC5CC}" presName="parTxOnly" presStyleLbl="node1" presStyleIdx="0" presStyleCnt="2" custLinFactNeighborX="23207" custLinFactNeighborY="0">
        <dgm:presLayoutVars>
          <dgm:chMax val="0"/>
          <dgm:chPref val="0"/>
          <dgm:bulletEnabled val="1"/>
        </dgm:presLayoutVars>
      </dgm:prSet>
      <dgm:spPr/>
    </dgm:pt>
    <dgm:pt modelId="{E626B84D-FBB5-4507-A285-5612A7BC92B4}" type="pres">
      <dgm:prSet presAssocID="{9D68CB82-452A-4094-BC7D-073C333816A9}" presName="parTxOnlySpace" presStyleCnt="0"/>
      <dgm:spPr/>
    </dgm:pt>
    <dgm:pt modelId="{7094A5C5-4CDA-412A-A163-4B66E4B8C881}" type="pres">
      <dgm:prSet presAssocID="{BDA5C7AE-9905-47F8-B155-79CD8AC7BDB3}" presName="parTxOnly" presStyleLbl="node1" presStyleIdx="1" presStyleCnt="2">
        <dgm:presLayoutVars>
          <dgm:chMax val="0"/>
          <dgm:chPref val="0"/>
          <dgm:bulletEnabled val="1"/>
        </dgm:presLayoutVars>
      </dgm:prSet>
      <dgm:spPr/>
    </dgm:pt>
  </dgm:ptLst>
  <dgm:cxnLst>
    <dgm:cxn modelId="{970C8B11-54E1-406D-9ADF-630F7602AC45}" srcId="{2D81B066-433B-404E-B779-E4A466F27467}" destId="{269B81EB-3B0A-4B21-B394-2FA0F75CC5CC}" srcOrd="0" destOrd="0" parTransId="{E2D14C5B-30B8-42C5-83EF-4A20BE32F3DA}" sibTransId="{9D68CB82-452A-4094-BC7D-073C333816A9}"/>
    <dgm:cxn modelId="{E87A7513-1EB2-4F91-BDDD-74564F1D55E6}" type="presOf" srcId="{269B81EB-3B0A-4B21-B394-2FA0F75CC5CC}" destId="{F50AC7EA-B3F7-4D7B-8EF7-C57C80AD6024}" srcOrd="0" destOrd="0" presId="urn:microsoft.com/office/officeart/2005/8/layout/chevron1"/>
    <dgm:cxn modelId="{7731139E-17DA-4988-BCA0-EB3D30FC6982}" type="presOf" srcId="{2D81B066-433B-404E-B779-E4A466F27467}" destId="{6C3A59B4-809D-4EE7-A534-BC765EDCF091}" srcOrd="0" destOrd="0" presId="urn:microsoft.com/office/officeart/2005/8/layout/chevron1"/>
    <dgm:cxn modelId="{172EE9CC-5BE2-4BA7-9B99-2E2FA6FF9DAD}" type="presOf" srcId="{BDA5C7AE-9905-47F8-B155-79CD8AC7BDB3}" destId="{7094A5C5-4CDA-412A-A163-4B66E4B8C881}" srcOrd="0" destOrd="0" presId="urn:microsoft.com/office/officeart/2005/8/layout/chevron1"/>
    <dgm:cxn modelId="{0E2DEACF-6DDA-454E-8766-8C2366EEA6F0}" srcId="{2D81B066-433B-404E-B779-E4A466F27467}" destId="{BDA5C7AE-9905-47F8-B155-79CD8AC7BDB3}" srcOrd="1" destOrd="0" parTransId="{66737333-F3F7-4B85-9E7B-1FD3AA8599F0}" sibTransId="{B961C8B4-29F3-4190-9861-15820E710824}"/>
    <dgm:cxn modelId="{12591AA9-7135-4E15-A84C-009357978335}" type="presParOf" srcId="{6C3A59B4-809D-4EE7-A534-BC765EDCF091}" destId="{F50AC7EA-B3F7-4D7B-8EF7-C57C80AD6024}" srcOrd="0" destOrd="0" presId="urn:microsoft.com/office/officeart/2005/8/layout/chevron1"/>
    <dgm:cxn modelId="{642A74AF-5A02-479D-AA57-8E1BFD0423CF}" type="presParOf" srcId="{6C3A59B4-809D-4EE7-A534-BC765EDCF091}" destId="{E626B84D-FBB5-4507-A285-5612A7BC92B4}" srcOrd="1" destOrd="0" presId="urn:microsoft.com/office/officeart/2005/8/layout/chevron1"/>
    <dgm:cxn modelId="{6AD8C6CB-3493-459C-89C4-10579B2B9836}" type="presParOf" srcId="{6C3A59B4-809D-4EE7-A534-BC765EDCF091}" destId="{7094A5C5-4CDA-412A-A163-4B66E4B8C881}" srcOrd="2"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79C7D05-7309-43A0-99A6-F949F276BD27}" type="doc">
      <dgm:prSet loTypeId="urn:microsoft.com/office/officeart/2005/8/layout/chevron1" loCatId="process" qsTypeId="urn:microsoft.com/office/officeart/2005/8/quickstyle/simple1" qsCatId="simple" csTypeId="urn:microsoft.com/office/officeart/2005/8/colors/accent1_2" csCatId="accent1" phldr="1"/>
      <dgm:spPr/>
    </dgm:pt>
    <dgm:pt modelId="{1A53CE99-5CF3-4DC2-988A-8FEA3EECD367}">
      <dgm:prSet phldrT="[Text]" custT="1"/>
      <dgm:spPr>
        <a:solidFill>
          <a:srgbClr val="92D050"/>
        </a:solidFill>
      </dgm:spPr>
      <dgm:t>
        <a:bodyPr/>
        <a:lstStyle/>
        <a:p>
          <a:r>
            <a:rPr lang="de-DE" sz="2000" dirty="0">
              <a:latin typeface="Arial" panose="020B0604020202020204" pitchFamily="34" charset="0"/>
              <a:cs typeface="Arial" panose="020B0604020202020204" pitchFamily="34" charset="0"/>
            </a:rPr>
            <a:t>2018</a:t>
          </a:r>
        </a:p>
      </dgm:t>
    </dgm:pt>
    <dgm:pt modelId="{0D217CA9-B6ED-4AE4-AE9B-13AC4DEA0ACE}" type="parTrans" cxnId="{84AF2A1B-CB71-4CF0-8A39-E0E404F8943D}">
      <dgm:prSet/>
      <dgm:spPr/>
      <dgm:t>
        <a:bodyPr/>
        <a:lstStyle/>
        <a:p>
          <a:endParaRPr lang="de-DE"/>
        </a:p>
      </dgm:t>
    </dgm:pt>
    <dgm:pt modelId="{7FE89234-9208-4A34-ACD6-214C7867673A}" type="sibTrans" cxnId="{84AF2A1B-CB71-4CF0-8A39-E0E404F8943D}">
      <dgm:prSet/>
      <dgm:spPr/>
      <dgm:t>
        <a:bodyPr/>
        <a:lstStyle/>
        <a:p>
          <a:endParaRPr lang="de-DE"/>
        </a:p>
      </dgm:t>
    </dgm:pt>
    <dgm:pt modelId="{3CAE630B-4134-4FD2-AC5E-83488C903031}">
      <dgm:prSet phldrT="[Text]" custT="1"/>
      <dgm:spPr/>
      <dgm:t>
        <a:bodyPr/>
        <a:lstStyle/>
        <a:p>
          <a:r>
            <a:rPr lang="de-DE" sz="2000" dirty="0">
              <a:latin typeface="Arial" panose="020B0604020202020204" pitchFamily="34" charset="0"/>
              <a:cs typeface="Arial" panose="020B0604020202020204" pitchFamily="34" charset="0"/>
            </a:rPr>
            <a:t>13.03.</a:t>
          </a:r>
        </a:p>
      </dgm:t>
    </dgm:pt>
    <dgm:pt modelId="{72B7B039-F2E9-459B-AE94-6CF2CEDE216B}" type="parTrans" cxnId="{64E4E817-B5F8-4064-B643-C46838D31A8C}">
      <dgm:prSet/>
      <dgm:spPr/>
      <dgm:t>
        <a:bodyPr/>
        <a:lstStyle/>
        <a:p>
          <a:endParaRPr lang="de-DE"/>
        </a:p>
      </dgm:t>
    </dgm:pt>
    <dgm:pt modelId="{5CAF65A9-1508-434D-9B3D-DD980BCFB40B}" type="sibTrans" cxnId="{64E4E817-B5F8-4064-B643-C46838D31A8C}">
      <dgm:prSet/>
      <dgm:spPr/>
      <dgm:t>
        <a:bodyPr/>
        <a:lstStyle/>
        <a:p>
          <a:endParaRPr lang="de-DE"/>
        </a:p>
      </dgm:t>
    </dgm:pt>
    <dgm:pt modelId="{6AC5722C-5DE0-4F60-82E8-A3231D4609F3}" type="pres">
      <dgm:prSet presAssocID="{379C7D05-7309-43A0-99A6-F949F276BD27}" presName="Name0" presStyleCnt="0">
        <dgm:presLayoutVars>
          <dgm:dir/>
          <dgm:animLvl val="lvl"/>
          <dgm:resizeHandles val="exact"/>
        </dgm:presLayoutVars>
      </dgm:prSet>
      <dgm:spPr/>
    </dgm:pt>
    <dgm:pt modelId="{24D9197C-1AD1-4434-BED8-786ADCD5F625}" type="pres">
      <dgm:prSet presAssocID="{1A53CE99-5CF3-4DC2-988A-8FEA3EECD367}" presName="parTxOnly" presStyleLbl="node1" presStyleIdx="0" presStyleCnt="2">
        <dgm:presLayoutVars>
          <dgm:chMax val="0"/>
          <dgm:chPref val="0"/>
          <dgm:bulletEnabled val="1"/>
        </dgm:presLayoutVars>
      </dgm:prSet>
      <dgm:spPr/>
    </dgm:pt>
    <dgm:pt modelId="{941B9536-821D-4074-8473-68C8DFD2E4B4}" type="pres">
      <dgm:prSet presAssocID="{7FE89234-9208-4A34-ACD6-214C7867673A}" presName="parTxOnlySpace" presStyleCnt="0"/>
      <dgm:spPr/>
    </dgm:pt>
    <dgm:pt modelId="{93234E75-EE5C-4655-A29E-B52338CCAEA5}" type="pres">
      <dgm:prSet presAssocID="{3CAE630B-4134-4FD2-AC5E-83488C903031}" presName="parTxOnly" presStyleLbl="node1" presStyleIdx="1" presStyleCnt="2" custScaleX="90557">
        <dgm:presLayoutVars>
          <dgm:chMax val="0"/>
          <dgm:chPref val="0"/>
          <dgm:bulletEnabled val="1"/>
        </dgm:presLayoutVars>
      </dgm:prSet>
      <dgm:spPr/>
    </dgm:pt>
  </dgm:ptLst>
  <dgm:cxnLst>
    <dgm:cxn modelId="{64E4E817-B5F8-4064-B643-C46838D31A8C}" srcId="{379C7D05-7309-43A0-99A6-F949F276BD27}" destId="{3CAE630B-4134-4FD2-AC5E-83488C903031}" srcOrd="1" destOrd="0" parTransId="{72B7B039-F2E9-459B-AE94-6CF2CEDE216B}" sibTransId="{5CAF65A9-1508-434D-9B3D-DD980BCFB40B}"/>
    <dgm:cxn modelId="{4F35011A-518A-4764-907C-B7669436AFCD}" type="presOf" srcId="{379C7D05-7309-43A0-99A6-F949F276BD27}" destId="{6AC5722C-5DE0-4F60-82E8-A3231D4609F3}" srcOrd="0" destOrd="0" presId="urn:microsoft.com/office/officeart/2005/8/layout/chevron1"/>
    <dgm:cxn modelId="{84AF2A1B-CB71-4CF0-8A39-E0E404F8943D}" srcId="{379C7D05-7309-43A0-99A6-F949F276BD27}" destId="{1A53CE99-5CF3-4DC2-988A-8FEA3EECD367}" srcOrd="0" destOrd="0" parTransId="{0D217CA9-B6ED-4AE4-AE9B-13AC4DEA0ACE}" sibTransId="{7FE89234-9208-4A34-ACD6-214C7867673A}"/>
    <dgm:cxn modelId="{4F67573C-C5A4-4625-8647-394F8EB63705}" type="presOf" srcId="{1A53CE99-5CF3-4DC2-988A-8FEA3EECD367}" destId="{24D9197C-1AD1-4434-BED8-786ADCD5F625}" srcOrd="0" destOrd="0" presId="urn:microsoft.com/office/officeart/2005/8/layout/chevron1"/>
    <dgm:cxn modelId="{C9D84B44-19C7-4964-B127-474FA7627555}" type="presOf" srcId="{3CAE630B-4134-4FD2-AC5E-83488C903031}" destId="{93234E75-EE5C-4655-A29E-B52338CCAEA5}" srcOrd="0" destOrd="0" presId="urn:microsoft.com/office/officeart/2005/8/layout/chevron1"/>
    <dgm:cxn modelId="{C72E2068-D547-406C-A8D5-F6FB865D5768}" type="presParOf" srcId="{6AC5722C-5DE0-4F60-82E8-A3231D4609F3}" destId="{24D9197C-1AD1-4434-BED8-786ADCD5F625}" srcOrd="0" destOrd="0" presId="urn:microsoft.com/office/officeart/2005/8/layout/chevron1"/>
    <dgm:cxn modelId="{78B0168E-1A64-4FB5-8749-FFA6EFBDA1F7}" type="presParOf" srcId="{6AC5722C-5DE0-4F60-82E8-A3231D4609F3}" destId="{941B9536-821D-4074-8473-68C8DFD2E4B4}" srcOrd="1" destOrd="0" presId="urn:microsoft.com/office/officeart/2005/8/layout/chevron1"/>
    <dgm:cxn modelId="{E553CD64-0A44-46AC-A773-10F8CEF48FB4}" type="presParOf" srcId="{6AC5722C-5DE0-4F60-82E8-A3231D4609F3}" destId="{93234E75-EE5C-4655-A29E-B52338CCAEA5}" srcOrd="2"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D61C45E-E364-4E03-A11D-86ECC02C68FB}" type="doc">
      <dgm:prSet loTypeId="urn:microsoft.com/office/officeart/2005/8/layout/chevron1" loCatId="process" qsTypeId="urn:microsoft.com/office/officeart/2005/8/quickstyle/simple1" qsCatId="simple" csTypeId="urn:microsoft.com/office/officeart/2005/8/colors/accent1_2" csCatId="accent1" phldr="1"/>
      <dgm:spPr/>
    </dgm:pt>
    <dgm:pt modelId="{D7FF6F47-2E33-477F-951A-46436414CF0E}" type="pres">
      <dgm:prSet presAssocID="{9D61C45E-E364-4E03-A11D-86ECC02C68FB}" presName="Name0" presStyleCnt="0">
        <dgm:presLayoutVars>
          <dgm:dir/>
          <dgm:animLvl val="lvl"/>
          <dgm:resizeHandles val="exact"/>
        </dgm:presLayoutVars>
      </dgm:prSet>
      <dgm:spPr/>
    </dgm:pt>
  </dgm:ptLst>
  <dgm:cxnLst>
    <dgm:cxn modelId="{8A1CF604-D025-413C-9869-9731AD193598}" type="presOf" srcId="{9D61C45E-E364-4E03-A11D-86ECC02C68FB}" destId="{D7FF6F47-2E33-477F-951A-46436414CF0E}"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D61C45E-E364-4E03-A11D-86ECC02C68FB}" type="doc">
      <dgm:prSet loTypeId="urn:microsoft.com/office/officeart/2005/8/layout/chevron1" loCatId="process" qsTypeId="urn:microsoft.com/office/officeart/2005/8/quickstyle/simple1" qsCatId="simple" csTypeId="urn:microsoft.com/office/officeart/2005/8/colors/accent1_2" csCatId="accent1" phldr="1"/>
      <dgm:spPr/>
    </dgm:pt>
    <dgm:pt modelId="{11502A32-4C2B-4B8C-A207-2384BCBFF52D}">
      <dgm:prSet phldrT="[Text]"/>
      <dgm:spPr/>
      <dgm:t>
        <a:bodyPr/>
        <a:lstStyle/>
        <a:p>
          <a:r>
            <a:rPr lang="de-DE" dirty="0">
              <a:latin typeface="Arial" panose="020B0604020202020204" pitchFamily="34" charset="0"/>
              <a:cs typeface="Arial" panose="020B0604020202020204" pitchFamily="34" charset="0"/>
            </a:rPr>
            <a:t>27.04.</a:t>
          </a:r>
        </a:p>
      </dgm:t>
    </dgm:pt>
    <dgm:pt modelId="{8DFBD03B-B114-469E-B370-CA3AA3B74AF9}" type="parTrans" cxnId="{180C9B59-AE74-42CC-BB29-4AF089576E2E}">
      <dgm:prSet/>
      <dgm:spPr/>
      <dgm:t>
        <a:bodyPr/>
        <a:lstStyle/>
        <a:p>
          <a:endParaRPr lang="de-DE"/>
        </a:p>
      </dgm:t>
    </dgm:pt>
    <dgm:pt modelId="{DA75E296-C65C-4F8E-8D05-B3BB6E008130}" type="sibTrans" cxnId="{180C9B59-AE74-42CC-BB29-4AF089576E2E}">
      <dgm:prSet/>
      <dgm:spPr/>
      <dgm:t>
        <a:bodyPr/>
        <a:lstStyle/>
        <a:p>
          <a:endParaRPr lang="de-DE"/>
        </a:p>
      </dgm:t>
    </dgm:pt>
    <dgm:pt modelId="{316AF6DB-8A11-4A2B-96DC-6BF6A1E69441}">
      <dgm:prSet phldrT="[Text]"/>
      <dgm:spPr/>
      <dgm:t>
        <a:bodyPr/>
        <a:lstStyle/>
        <a:p>
          <a:r>
            <a:rPr lang="de-DE" dirty="0">
              <a:latin typeface="Arial" panose="020B0604020202020204" pitchFamily="34" charset="0"/>
              <a:cs typeface="Arial" panose="020B0604020202020204" pitchFamily="34" charset="0"/>
            </a:rPr>
            <a:t>15.06</a:t>
          </a:r>
        </a:p>
      </dgm:t>
    </dgm:pt>
    <dgm:pt modelId="{663F4A7A-C6B9-4033-B48B-02E27BAAE46A}" type="parTrans" cxnId="{00583583-FFCA-407B-8DE5-A628F2B11D0E}">
      <dgm:prSet/>
      <dgm:spPr/>
      <dgm:t>
        <a:bodyPr/>
        <a:lstStyle/>
        <a:p>
          <a:endParaRPr lang="de-DE"/>
        </a:p>
      </dgm:t>
    </dgm:pt>
    <dgm:pt modelId="{D2D59202-CA17-4928-83D9-D0F2A8EDC85B}" type="sibTrans" cxnId="{00583583-FFCA-407B-8DE5-A628F2B11D0E}">
      <dgm:prSet/>
      <dgm:spPr/>
      <dgm:t>
        <a:bodyPr/>
        <a:lstStyle/>
        <a:p>
          <a:endParaRPr lang="de-DE"/>
        </a:p>
      </dgm:t>
    </dgm:pt>
    <dgm:pt modelId="{20746B3C-B672-4EBC-B9F7-EB253CA1171E}">
      <dgm:prSet phldrT="[Text]"/>
      <dgm:spPr/>
      <dgm:t>
        <a:bodyPr/>
        <a:lstStyle/>
        <a:p>
          <a:r>
            <a:rPr lang="de-DE" dirty="0">
              <a:latin typeface="Arial" panose="020B0604020202020204" pitchFamily="34" charset="0"/>
              <a:cs typeface="Arial" panose="020B0604020202020204" pitchFamily="34" charset="0"/>
            </a:rPr>
            <a:t>18.09.</a:t>
          </a:r>
        </a:p>
      </dgm:t>
    </dgm:pt>
    <dgm:pt modelId="{F21FE6B7-4DA7-4D66-BCE3-5DB927AF3F05}" type="parTrans" cxnId="{13E1FCD7-F529-47F8-B7E8-A634D8A17D74}">
      <dgm:prSet/>
      <dgm:spPr/>
      <dgm:t>
        <a:bodyPr/>
        <a:lstStyle/>
        <a:p>
          <a:endParaRPr lang="de-DE"/>
        </a:p>
      </dgm:t>
    </dgm:pt>
    <dgm:pt modelId="{F9F5A6D8-5EDB-44C7-BA0F-971D47C7B80F}" type="sibTrans" cxnId="{13E1FCD7-F529-47F8-B7E8-A634D8A17D74}">
      <dgm:prSet/>
      <dgm:spPr/>
      <dgm:t>
        <a:bodyPr/>
        <a:lstStyle/>
        <a:p>
          <a:endParaRPr lang="de-DE"/>
        </a:p>
      </dgm:t>
    </dgm:pt>
    <dgm:pt modelId="{C876E8C3-5653-475D-9980-CC64DC66187E}">
      <dgm:prSet phldrT="[Text]"/>
      <dgm:spPr>
        <a:solidFill>
          <a:srgbClr val="92D050"/>
        </a:solidFill>
      </dgm:spPr>
      <dgm:t>
        <a:bodyPr/>
        <a:lstStyle/>
        <a:p>
          <a:r>
            <a:rPr lang="de-DE" dirty="0">
              <a:latin typeface="Arial" panose="020B0604020202020204" pitchFamily="34" charset="0"/>
              <a:cs typeface="Arial" panose="020B0604020202020204" pitchFamily="34" charset="0"/>
            </a:rPr>
            <a:t>2018</a:t>
          </a:r>
        </a:p>
      </dgm:t>
    </dgm:pt>
    <dgm:pt modelId="{ECFBFFD9-FC72-4DC5-93F9-A951EC70EB6E}" type="parTrans" cxnId="{FFBA43E1-7E8F-487D-AEE9-AF847F02D2EF}">
      <dgm:prSet/>
      <dgm:spPr/>
      <dgm:t>
        <a:bodyPr/>
        <a:lstStyle/>
        <a:p>
          <a:endParaRPr lang="de-DE"/>
        </a:p>
      </dgm:t>
    </dgm:pt>
    <dgm:pt modelId="{1F9B6BFA-ECC7-4EA6-A830-BAAB147276AE}" type="sibTrans" cxnId="{FFBA43E1-7E8F-487D-AEE9-AF847F02D2EF}">
      <dgm:prSet/>
      <dgm:spPr/>
      <dgm:t>
        <a:bodyPr/>
        <a:lstStyle/>
        <a:p>
          <a:endParaRPr lang="de-DE"/>
        </a:p>
      </dgm:t>
    </dgm:pt>
    <dgm:pt modelId="{328B93DE-3803-442D-8F8F-BE182F9CF576}">
      <dgm:prSet phldrT="[Text]"/>
      <dgm:spPr>
        <a:solidFill>
          <a:srgbClr val="92D050"/>
        </a:solidFill>
      </dgm:spPr>
      <dgm:t>
        <a:bodyPr/>
        <a:lstStyle/>
        <a:p>
          <a:r>
            <a:rPr lang="de-DE" dirty="0">
              <a:latin typeface="Arial" panose="020B0604020202020204" pitchFamily="34" charset="0"/>
              <a:cs typeface="Arial" panose="020B0604020202020204" pitchFamily="34" charset="0"/>
            </a:rPr>
            <a:t>2019</a:t>
          </a:r>
        </a:p>
      </dgm:t>
    </dgm:pt>
    <dgm:pt modelId="{0936A9B2-9BD1-4C17-B3D0-FFAF3DDF9FC4}" type="parTrans" cxnId="{D323544B-77A9-453E-B707-56A46A82E83E}">
      <dgm:prSet/>
      <dgm:spPr/>
      <dgm:t>
        <a:bodyPr/>
        <a:lstStyle/>
        <a:p>
          <a:endParaRPr lang="de-DE"/>
        </a:p>
      </dgm:t>
    </dgm:pt>
    <dgm:pt modelId="{EA091D2E-5E82-49F2-90CD-D59FFB467C67}" type="sibTrans" cxnId="{D323544B-77A9-453E-B707-56A46A82E83E}">
      <dgm:prSet/>
      <dgm:spPr/>
      <dgm:t>
        <a:bodyPr/>
        <a:lstStyle/>
        <a:p>
          <a:endParaRPr lang="de-DE"/>
        </a:p>
      </dgm:t>
    </dgm:pt>
    <dgm:pt modelId="{4EED3465-40EA-4C12-AEED-12D84A21755A}">
      <dgm:prSet phldrT="[Text]"/>
      <dgm:spPr/>
      <dgm:t>
        <a:bodyPr/>
        <a:lstStyle/>
        <a:p>
          <a:r>
            <a:rPr lang="de-DE" dirty="0">
              <a:latin typeface="Arial" panose="020B0604020202020204" pitchFamily="34" charset="0"/>
              <a:cs typeface="Arial" panose="020B0604020202020204" pitchFamily="34" charset="0"/>
            </a:rPr>
            <a:t>06.02.</a:t>
          </a:r>
        </a:p>
      </dgm:t>
    </dgm:pt>
    <dgm:pt modelId="{6E73634A-013C-47B4-9771-5ED294EC83A3}" type="parTrans" cxnId="{6436D099-D437-43FF-8C4F-C32ABEA1B7D5}">
      <dgm:prSet/>
      <dgm:spPr/>
      <dgm:t>
        <a:bodyPr/>
        <a:lstStyle/>
        <a:p>
          <a:endParaRPr lang="de-DE"/>
        </a:p>
      </dgm:t>
    </dgm:pt>
    <dgm:pt modelId="{F7881EA9-EBCB-4018-9281-705C371DF9E5}" type="sibTrans" cxnId="{6436D099-D437-43FF-8C4F-C32ABEA1B7D5}">
      <dgm:prSet/>
      <dgm:spPr/>
      <dgm:t>
        <a:bodyPr/>
        <a:lstStyle/>
        <a:p>
          <a:endParaRPr lang="de-DE"/>
        </a:p>
      </dgm:t>
    </dgm:pt>
    <dgm:pt modelId="{D7FF6F47-2E33-477F-951A-46436414CF0E}" type="pres">
      <dgm:prSet presAssocID="{9D61C45E-E364-4E03-A11D-86ECC02C68FB}" presName="Name0" presStyleCnt="0">
        <dgm:presLayoutVars>
          <dgm:dir/>
          <dgm:animLvl val="lvl"/>
          <dgm:resizeHandles val="exact"/>
        </dgm:presLayoutVars>
      </dgm:prSet>
      <dgm:spPr/>
    </dgm:pt>
    <dgm:pt modelId="{3CC480EA-65CA-48BC-82F8-B9D19ECCE031}" type="pres">
      <dgm:prSet presAssocID="{C876E8C3-5653-475D-9980-CC64DC66187E}" presName="parTxOnly" presStyleLbl="node1" presStyleIdx="0" presStyleCnt="6">
        <dgm:presLayoutVars>
          <dgm:chMax val="0"/>
          <dgm:chPref val="0"/>
          <dgm:bulletEnabled val="1"/>
        </dgm:presLayoutVars>
      </dgm:prSet>
      <dgm:spPr/>
    </dgm:pt>
    <dgm:pt modelId="{272E1429-E4D7-4C31-9FC6-7D576AFD155F}" type="pres">
      <dgm:prSet presAssocID="{1F9B6BFA-ECC7-4EA6-A830-BAAB147276AE}" presName="parTxOnlySpace" presStyleCnt="0"/>
      <dgm:spPr/>
    </dgm:pt>
    <dgm:pt modelId="{4EC4213A-4DE4-49C4-8A4A-3DB2F8D1C368}" type="pres">
      <dgm:prSet presAssocID="{11502A32-4C2B-4B8C-A207-2384BCBFF52D}" presName="parTxOnly" presStyleLbl="node1" presStyleIdx="1" presStyleCnt="6">
        <dgm:presLayoutVars>
          <dgm:chMax val="0"/>
          <dgm:chPref val="0"/>
          <dgm:bulletEnabled val="1"/>
        </dgm:presLayoutVars>
      </dgm:prSet>
      <dgm:spPr/>
    </dgm:pt>
    <dgm:pt modelId="{088F5AE4-954A-44A7-82A0-CDB8E03DD186}" type="pres">
      <dgm:prSet presAssocID="{DA75E296-C65C-4F8E-8D05-B3BB6E008130}" presName="parTxOnlySpace" presStyleCnt="0"/>
      <dgm:spPr/>
    </dgm:pt>
    <dgm:pt modelId="{B3BA021E-E0B4-4F90-9D6D-81DAA84D00D9}" type="pres">
      <dgm:prSet presAssocID="{316AF6DB-8A11-4A2B-96DC-6BF6A1E69441}" presName="parTxOnly" presStyleLbl="node1" presStyleIdx="2" presStyleCnt="6">
        <dgm:presLayoutVars>
          <dgm:chMax val="0"/>
          <dgm:chPref val="0"/>
          <dgm:bulletEnabled val="1"/>
        </dgm:presLayoutVars>
      </dgm:prSet>
      <dgm:spPr/>
    </dgm:pt>
    <dgm:pt modelId="{AE523A44-2ADF-4339-AC5E-5765DD7B15D4}" type="pres">
      <dgm:prSet presAssocID="{D2D59202-CA17-4928-83D9-D0F2A8EDC85B}" presName="parTxOnlySpace" presStyleCnt="0"/>
      <dgm:spPr/>
    </dgm:pt>
    <dgm:pt modelId="{1AF83BA9-48A8-4EFB-918C-A69BFEFB471C}" type="pres">
      <dgm:prSet presAssocID="{20746B3C-B672-4EBC-B9F7-EB253CA1171E}" presName="parTxOnly" presStyleLbl="node1" presStyleIdx="3" presStyleCnt="6">
        <dgm:presLayoutVars>
          <dgm:chMax val="0"/>
          <dgm:chPref val="0"/>
          <dgm:bulletEnabled val="1"/>
        </dgm:presLayoutVars>
      </dgm:prSet>
      <dgm:spPr/>
    </dgm:pt>
    <dgm:pt modelId="{BA0AD780-D474-4C94-A245-B9D6753A5766}" type="pres">
      <dgm:prSet presAssocID="{F9F5A6D8-5EDB-44C7-BA0F-971D47C7B80F}" presName="parTxOnlySpace" presStyleCnt="0"/>
      <dgm:spPr/>
    </dgm:pt>
    <dgm:pt modelId="{F57D5133-4D04-4A63-A270-A20734664225}" type="pres">
      <dgm:prSet presAssocID="{328B93DE-3803-442D-8F8F-BE182F9CF576}" presName="parTxOnly" presStyleLbl="node1" presStyleIdx="4" presStyleCnt="6">
        <dgm:presLayoutVars>
          <dgm:chMax val="0"/>
          <dgm:chPref val="0"/>
          <dgm:bulletEnabled val="1"/>
        </dgm:presLayoutVars>
      </dgm:prSet>
      <dgm:spPr/>
    </dgm:pt>
    <dgm:pt modelId="{2D7C5CDF-4505-487E-B0C1-1C2A4E10715D}" type="pres">
      <dgm:prSet presAssocID="{EA091D2E-5E82-49F2-90CD-D59FFB467C67}" presName="parTxOnlySpace" presStyleCnt="0"/>
      <dgm:spPr/>
    </dgm:pt>
    <dgm:pt modelId="{09A5ECD1-3479-4F54-BF3F-F8EB05EA2E23}" type="pres">
      <dgm:prSet presAssocID="{4EED3465-40EA-4C12-AEED-12D84A21755A}" presName="parTxOnly" presStyleLbl="node1" presStyleIdx="5" presStyleCnt="6">
        <dgm:presLayoutVars>
          <dgm:chMax val="0"/>
          <dgm:chPref val="0"/>
          <dgm:bulletEnabled val="1"/>
        </dgm:presLayoutVars>
      </dgm:prSet>
      <dgm:spPr/>
    </dgm:pt>
  </dgm:ptLst>
  <dgm:cxnLst>
    <dgm:cxn modelId="{8A1CF604-D025-413C-9869-9731AD193598}" type="presOf" srcId="{9D61C45E-E364-4E03-A11D-86ECC02C68FB}" destId="{D7FF6F47-2E33-477F-951A-46436414CF0E}" srcOrd="0" destOrd="0" presId="urn:microsoft.com/office/officeart/2005/8/layout/chevron1"/>
    <dgm:cxn modelId="{DD5D1813-A136-4440-BEE2-14D42C5E9A64}" type="presOf" srcId="{C876E8C3-5653-475D-9980-CC64DC66187E}" destId="{3CC480EA-65CA-48BC-82F8-B9D19ECCE031}" srcOrd="0" destOrd="0" presId="urn:microsoft.com/office/officeart/2005/8/layout/chevron1"/>
    <dgm:cxn modelId="{A0CA8C31-2BB6-49CC-A66C-BF30B433A5E1}" type="presOf" srcId="{4EED3465-40EA-4C12-AEED-12D84A21755A}" destId="{09A5ECD1-3479-4F54-BF3F-F8EB05EA2E23}" srcOrd="0" destOrd="0" presId="urn:microsoft.com/office/officeart/2005/8/layout/chevron1"/>
    <dgm:cxn modelId="{E670F25F-D1DD-4210-9E06-6ADDDD09583D}" type="presOf" srcId="{20746B3C-B672-4EBC-B9F7-EB253CA1171E}" destId="{1AF83BA9-48A8-4EFB-918C-A69BFEFB471C}" srcOrd="0" destOrd="0" presId="urn:microsoft.com/office/officeart/2005/8/layout/chevron1"/>
    <dgm:cxn modelId="{D323544B-77A9-453E-B707-56A46A82E83E}" srcId="{9D61C45E-E364-4E03-A11D-86ECC02C68FB}" destId="{328B93DE-3803-442D-8F8F-BE182F9CF576}" srcOrd="4" destOrd="0" parTransId="{0936A9B2-9BD1-4C17-B3D0-FFAF3DDF9FC4}" sibTransId="{EA091D2E-5E82-49F2-90CD-D59FFB467C67}"/>
    <dgm:cxn modelId="{FEEBCA4B-CE87-4F65-9E39-2ACC59AE1134}" type="presOf" srcId="{316AF6DB-8A11-4A2B-96DC-6BF6A1E69441}" destId="{B3BA021E-E0B4-4F90-9D6D-81DAA84D00D9}" srcOrd="0" destOrd="0" presId="urn:microsoft.com/office/officeart/2005/8/layout/chevron1"/>
    <dgm:cxn modelId="{180C9B59-AE74-42CC-BB29-4AF089576E2E}" srcId="{9D61C45E-E364-4E03-A11D-86ECC02C68FB}" destId="{11502A32-4C2B-4B8C-A207-2384BCBFF52D}" srcOrd="1" destOrd="0" parTransId="{8DFBD03B-B114-469E-B370-CA3AA3B74AF9}" sibTransId="{DA75E296-C65C-4F8E-8D05-B3BB6E008130}"/>
    <dgm:cxn modelId="{00583583-FFCA-407B-8DE5-A628F2B11D0E}" srcId="{9D61C45E-E364-4E03-A11D-86ECC02C68FB}" destId="{316AF6DB-8A11-4A2B-96DC-6BF6A1E69441}" srcOrd="2" destOrd="0" parTransId="{663F4A7A-C6B9-4033-B48B-02E27BAAE46A}" sibTransId="{D2D59202-CA17-4928-83D9-D0F2A8EDC85B}"/>
    <dgm:cxn modelId="{6436D099-D437-43FF-8C4F-C32ABEA1B7D5}" srcId="{9D61C45E-E364-4E03-A11D-86ECC02C68FB}" destId="{4EED3465-40EA-4C12-AEED-12D84A21755A}" srcOrd="5" destOrd="0" parTransId="{6E73634A-013C-47B4-9771-5ED294EC83A3}" sibTransId="{F7881EA9-EBCB-4018-9281-705C371DF9E5}"/>
    <dgm:cxn modelId="{A202FACB-BD28-4B42-B30E-39C7472CB25A}" type="presOf" srcId="{328B93DE-3803-442D-8F8F-BE182F9CF576}" destId="{F57D5133-4D04-4A63-A270-A20734664225}" srcOrd="0" destOrd="0" presId="urn:microsoft.com/office/officeart/2005/8/layout/chevron1"/>
    <dgm:cxn modelId="{C7BF69D5-461B-4B07-B1F4-3C95BB9EE827}" type="presOf" srcId="{11502A32-4C2B-4B8C-A207-2384BCBFF52D}" destId="{4EC4213A-4DE4-49C4-8A4A-3DB2F8D1C368}" srcOrd="0" destOrd="0" presId="urn:microsoft.com/office/officeart/2005/8/layout/chevron1"/>
    <dgm:cxn modelId="{13E1FCD7-F529-47F8-B7E8-A634D8A17D74}" srcId="{9D61C45E-E364-4E03-A11D-86ECC02C68FB}" destId="{20746B3C-B672-4EBC-B9F7-EB253CA1171E}" srcOrd="3" destOrd="0" parTransId="{F21FE6B7-4DA7-4D66-BCE3-5DB927AF3F05}" sibTransId="{F9F5A6D8-5EDB-44C7-BA0F-971D47C7B80F}"/>
    <dgm:cxn modelId="{FFBA43E1-7E8F-487D-AEE9-AF847F02D2EF}" srcId="{9D61C45E-E364-4E03-A11D-86ECC02C68FB}" destId="{C876E8C3-5653-475D-9980-CC64DC66187E}" srcOrd="0" destOrd="0" parTransId="{ECFBFFD9-FC72-4DC5-93F9-A951EC70EB6E}" sibTransId="{1F9B6BFA-ECC7-4EA6-A830-BAAB147276AE}"/>
    <dgm:cxn modelId="{9B756E81-E035-4CB9-A09D-6EDE19A54324}" type="presParOf" srcId="{D7FF6F47-2E33-477F-951A-46436414CF0E}" destId="{3CC480EA-65CA-48BC-82F8-B9D19ECCE031}" srcOrd="0" destOrd="0" presId="urn:microsoft.com/office/officeart/2005/8/layout/chevron1"/>
    <dgm:cxn modelId="{085CF9BD-3737-4963-BD08-A4CB429CE360}" type="presParOf" srcId="{D7FF6F47-2E33-477F-951A-46436414CF0E}" destId="{272E1429-E4D7-4C31-9FC6-7D576AFD155F}" srcOrd="1" destOrd="0" presId="urn:microsoft.com/office/officeart/2005/8/layout/chevron1"/>
    <dgm:cxn modelId="{F4E7FCF0-1A92-48FC-A396-A9B50C9C3CA5}" type="presParOf" srcId="{D7FF6F47-2E33-477F-951A-46436414CF0E}" destId="{4EC4213A-4DE4-49C4-8A4A-3DB2F8D1C368}" srcOrd="2" destOrd="0" presId="urn:microsoft.com/office/officeart/2005/8/layout/chevron1"/>
    <dgm:cxn modelId="{E4C58DBB-874F-4AA8-84A3-2CB2DC045512}" type="presParOf" srcId="{D7FF6F47-2E33-477F-951A-46436414CF0E}" destId="{088F5AE4-954A-44A7-82A0-CDB8E03DD186}" srcOrd="3" destOrd="0" presId="urn:microsoft.com/office/officeart/2005/8/layout/chevron1"/>
    <dgm:cxn modelId="{FAEEB897-FE15-4099-BB4E-D25BDCE191A3}" type="presParOf" srcId="{D7FF6F47-2E33-477F-951A-46436414CF0E}" destId="{B3BA021E-E0B4-4F90-9D6D-81DAA84D00D9}" srcOrd="4" destOrd="0" presId="urn:microsoft.com/office/officeart/2005/8/layout/chevron1"/>
    <dgm:cxn modelId="{32952DAE-595F-44E2-AD53-8A4030BD8571}" type="presParOf" srcId="{D7FF6F47-2E33-477F-951A-46436414CF0E}" destId="{AE523A44-2ADF-4339-AC5E-5765DD7B15D4}" srcOrd="5" destOrd="0" presId="urn:microsoft.com/office/officeart/2005/8/layout/chevron1"/>
    <dgm:cxn modelId="{F3A53FF5-9C11-47D8-B55C-3B2300B26B65}" type="presParOf" srcId="{D7FF6F47-2E33-477F-951A-46436414CF0E}" destId="{1AF83BA9-48A8-4EFB-918C-A69BFEFB471C}" srcOrd="6" destOrd="0" presId="urn:microsoft.com/office/officeart/2005/8/layout/chevron1"/>
    <dgm:cxn modelId="{60C8DD2A-233D-44E5-9224-945E5FAFDDCD}" type="presParOf" srcId="{D7FF6F47-2E33-477F-951A-46436414CF0E}" destId="{BA0AD780-D474-4C94-A245-B9D6753A5766}" srcOrd="7" destOrd="0" presId="urn:microsoft.com/office/officeart/2005/8/layout/chevron1"/>
    <dgm:cxn modelId="{9AD00C41-8F53-4F63-B021-4134E97E6EC7}" type="presParOf" srcId="{D7FF6F47-2E33-477F-951A-46436414CF0E}" destId="{F57D5133-4D04-4A63-A270-A20734664225}" srcOrd="8" destOrd="0" presId="urn:microsoft.com/office/officeart/2005/8/layout/chevron1"/>
    <dgm:cxn modelId="{D8134AFB-5F23-4129-8E26-53B992C3B25B}" type="presParOf" srcId="{D7FF6F47-2E33-477F-951A-46436414CF0E}" destId="{2D7C5CDF-4505-487E-B0C1-1C2A4E10715D}" srcOrd="9" destOrd="0" presId="urn:microsoft.com/office/officeart/2005/8/layout/chevron1"/>
    <dgm:cxn modelId="{D00EE266-8859-4DD9-95C2-7E99D1336EBF}" type="presParOf" srcId="{D7FF6F47-2E33-477F-951A-46436414CF0E}" destId="{09A5ECD1-3479-4F54-BF3F-F8EB05EA2E23}" srcOrd="1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CF5B2A72-A6AB-4532-8C88-C939078A8B93}" type="doc">
      <dgm:prSet loTypeId="urn:microsoft.com/office/officeart/2005/8/layout/chevron1" loCatId="process" qsTypeId="urn:microsoft.com/office/officeart/2005/8/quickstyle/simple1" qsCatId="simple" csTypeId="urn:microsoft.com/office/officeart/2005/8/colors/accent1_2" csCatId="accent1" phldr="1"/>
      <dgm:spPr/>
    </dgm:pt>
    <dgm:pt modelId="{3CB4F708-8B8E-4611-B2BF-ABF8238402F7}" type="pres">
      <dgm:prSet presAssocID="{CF5B2A72-A6AB-4532-8C88-C939078A8B93}" presName="Name0" presStyleCnt="0">
        <dgm:presLayoutVars>
          <dgm:dir/>
          <dgm:animLvl val="lvl"/>
          <dgm:resizeHandles val="exact"/>
        </dgm:presLayoutVars>
      </dgm:prSet>
      <dgm:spPr/>
    </dgm:pt>
  </dgm:ptLst>
  <dgm:cxnLst>
    <dgm:cxn modelId="{EF2CAD81-2D54-4C0A-8570-6CFFEA47A5B2}" type="presOf" srcId="{CF5B2A72-A6AB-4532-8C88-C939078A8B93}" destId="{3CB4F708-8B8E-4611-B2BF-ABF8238402F7}"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C4A0BE4D-8D38-4EE4-801C-497F24A138E0}" type="presOf" srcId="{BD80255D-F597-4A35-A37A-97FB73BDE1D0}" destId="{7487DC22-ECDD-4164-A0D3-503B3A78060D}" srcOrd="0" destOrd="0" presId="urn:microsoft.com/office/officeart/2005/8/layout/chevron1"/>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609A3D9C-8DEF-480F-886F-356144A71F17}" type="presOf" srcId="{BD80255D-F597-4A35-A37A-97FB73BDE1D0}" destId="{7487DC22-ECDD-4164-A0D3-503B3A78060D}"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609A3D9C-8DEF-480F-886F-356144A71F17}" type="presOf" srcId="{BD80255D-F597-4A35-A37A-97FB73BDE1D0}" destId="{7487DC22-ECDD-4164-A0D3-503B3A78060D}" srcOrd="0"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E751326A-CFE0-48B1-8E13-D84B6F45D700}" type="presOf" srcId="{BD80255D-F597-4A35-A37A-97FB73BDE1D0}" destId="{7487DC22-ECDD-4164-A0D3-503B3A78060D}" srcOrd="0"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80255D-F597-4A35-A37A-97FB73BDE1D0}" type="doc">
      <dgm:prSet loTypeId="urn:microsoft.com/office/officeart/2005/8/layout/chevron1" loCatId="process" qsTypeId="urn:microsoft.com/office/officeart/2005/8/quickstyle/simple1" qsCatId="simple" csTypeId="urn:microsoft.com/office/officeart/2005/8/colors/accent1_2" csCatId="accent1" phldr="1"/>
      <dgm:spPr/>
    </dgm:pt>
    <dgm:pt modelId="{7487DC22-ECDD-4164-A0D3-503B3A78060D}" type="pres">
      <dgm:prSet presAssocID="{BD80255D-F597-4A35-A37A-97FB73BDE1D0}" presName="Name0" presStyleCnt="0">
        <dgm:presLayoutVars>
          <dgm:dir/>
          <dgm:animLvl val="lvl"/>
          <dgm:resizeHandles val="exact"/>
        </dgm:presLayoutVars>
      </dgm:prSet>
      <dgm:spPr/>
    </dgm:pt>
  </dgm:ptLst>
  <dgm:cxnLst>
    <dgm:cxn modelId="{E751326A-CFE0-48B1-8E13-D84B6F45D700}" type="presOf" srcId="{BD80255D-F597-4A35-A37A-97FB73BDE1D0}" destId="{7487DC22-ECDD-4164-A0D3-503B3A78060D}" srcOrd="0"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382D1A-7AF8-4A39-B566-0B847D59AC28}" type="doc">
      <dgm:prSet loTypeId="urn:microsoft.com/office/officeart/2005/8/layout/chevron1" loCatId="process" qsTypeId="urn:microsoft.com/office/officeart/2005/8/quickstyle/simple1" qsCatId="simple" csTypeId="urn:microsoft.com/office/officeart/2005/8/colors/accent1_2" csCatId="accent1" phldr="1"/>
      <dgm:spPr/>
    </dgm:pt>
    <dgm:pt modelId="{1FA354A0-1EC4-4B98-B40B-876CF17A00AF}">
      <dgm:prSet phldrT="[Text]" custT="1"/>
      <dgm:spPr>
        <a:solidFill>
          <a:srgbClr val="92D050"/>
        </a:solidFill>
      </dgm:spPr>
      <dgm:t>
        <a:bodyPr/>
        <a:lstStyle/>
        <a:p>
          <a:r>
            <a:rPr lang="de-DE" sz="1200" b="0" dirty="0">
              <a:latin typeface="Arial" panose="020B0604020202020204" pitchFamily="34" charset="0"/>
              <a:cs typeface="Arial" panose="020B0604020202020204" pitchFamily="34" charset="0"/>
            </a:rPr>
            <a:t>2016</a:t>
          </a:r>
        </a:p>
      </dgm:t>
    </dgm:pt>
    <dgm:pt modelId="{B897487C-B0DF-4145-A45E-D446A4B65257}" type="parTrans" cxnId="{BC9A4A84-0977-440D-9041-453EA08287B9}">
      <dgm:prSet/>
      <dgm:spPr/>
      <dgm:t>
        <a:bodyPr/>
        <a:lstStyle/>
        <a:p>
          <a:endParaRPr lang="de-DE"/>
        </a:p>
      </dgm:t>
    </dgm:pt>
    <dgm:pt modelId="{9BD752C0-9D7A-4466-8291-577471B5FDD2}" type="sibTrans" cxnId="{BC9A4A84-0977-440D-9041-453EA08287B9}">
      <dgm:prSet/>
      <dgm:spPr/>
      <dgm:t>
        <a:bodyPr/>
        <a:lstStyle/>
        <a:p>
          <a:endParaRPr lang="de-DE"/>
        </a:p>
      </dgm:t>
    </dgm:pt>
    <dgm:pt modelId="{CC9CFF60-9AE4-410F-BB58-82CAF00F51A1}">
      <dgm:prSet phldrT="[Text]" custT="1"/>
      <dgm:spPr>
        <a:solidFill>
          <a:srgbClr val="FF0000"/>
        </a:solidFill>
      </dgm:spPr>
      <dgm:t>
        <a:bodyPr/>
        <a:lstStyle/>
        <a:p>
          <a:r>
            <a:rPr lang="de-DE" sz="1200" b="0" dirty="0">
              <a:latin typeface="Arial" panose="020B0604020202020204" pitchFamily="34" charset="0"/>
              <a:cs typeface="Arial" panose="020B0604020202020204" pitchFamily="34" charset="0"/>
            </a:rPr>
            <a:t>12.04.</a:t>
          </a:r>
        </a:p>
      </dgm:t>
    </dgm:pt>
    <dgm:pt modelId="{2E791ED1-B295-4FD5-9D3C-84B24F9B3649}" type="parTrans" cxnId="{BEDB772D-6F4B-474E-9050-380D9BDE33EF}">
      <dgm:prSet/>
      <dgm:spPr/>
      <dgm:t>
        <a:bodyPr/>
        <a:lstStyle/>
        <a:p>
          <a:endParaRPr lang="de-DE"/>
        </a:p>
      </dgm:t>
    </dgm:pt>
    <dgm:pt modelId="{A0AED83E-1F23-4667-A0C5-E7B044990668}" type="sibTrans" cxnId="{BEDB772D-6F4B-474E-9050-380D9BDE33EF}">
      <dgm:prSet/>
      <dgm:spPr/>
      <dgm:t>
        <a:bodyPr/>
        <a:lstStyle/>
        <a:p>
          <a:endParaRPr lang="de-DE"/>
        </a:p>
      </dgm:t>
    </dgm:pt>
    <dgm:pt modelId="{FA7E190C-F6F1-4C4E-889F-8BC1D3D40C37}" type="pres">
      <dgm:prSet presAssocID="{10382D1A-7AF8-4A39-B566-0B847D59AC28}" presName="Name0" presStyleCnt="0">
        <dgm:presLayoutVars>
          <dgm:dir/>
          <dgm:animLvl val="lvl"/>
          <dgm:resizeHandles val="exact"/>
        </dgm:presLayoutVars>
      </dgm:prSet>
      <dgm:spPr/>
    </dgm:pt>
    <dgm:pt modelId="{8A56493A-8A8B-4085-9C3A-99000B2C872E}" type="pres">
      <dgm:prSet presAssocID="{1FA354A0-1EC4-4B98-B40B-876CF17A00AF}" presName="parTxOnly" presStyleLbl="node1" presStyleIdx="0" presStyleCnt="2">
        <dgm:presLayoutVars>
          <dgm:chMax val="0"/>
          <dgm:chPref val="0"/>
          <dgm:bulletEnabled val="1"/>
        </dgm:presLayoutVars>
      </dgm:prSet>
      <dgm:spPr/>
    </dgm:pt>
    <dgm:pt modelId="{593F10D8-C896-49DA-BB61-8ED09D4F430E}" type="pres">
      <dgm:prSet presAssocID="{9BD752C0-9D7A-4466-8291-577471B5FDD2}" presName="parTxOnlySpace" presStyleCnt="0"/>
      <dgm:spPr/>
    </dgm:pt>
    <dgm:pt modelId="{677A669C-D55D-463E-AD68-D41BBE0BF541}" type="pres">
      <dgm:prSet presAssocID="{CC9CFF60-9AE4-410F-BB58-82CAF00F51A1}" presName="parTxOnly" presStyleLbl="node1" presStyleIdx="1" presStyleCnt="2">
        <dgm:presLayoutVars>
          <dgm:chMax val="0"/>
          <dgm:chPref val="0"/>
          <dgm:bulletEnabled val="1"/>
        </dgm:presLayoutVars>
      </dgm:prSet>
      <dgm:spPr/>
    </dgm:pt>
  </dgm:ptLst>
  <dgm:cxnLst>
    <dgm:cxn modelId="{5C808327-C3A8-408D-AEC7-F603CF61AD5F}" type="presOf" srcId="{CC9CFF60-9AE4-410F-BB58-82CAF00F51A1}" destId="{677A669C-D55D-463E-AD68-D41BBE0BF541}" srcOrd="0" destOrd="0" presId="urn:microsoft.com/office/officeart/2005/8/layout/chevron1"/>
    <dgm:cxn modelId="{BEDB772D-6F4B-474E-9050-380D9BDE33EF}" srcId="{10382D1A-7AF8-4A39-B566-0B847D59AC28}" destId="{CC9CFF60-9AE4-410F-BB58-82CAF00F51A1}" srcOrd="1" destOrd="0" parTransId="{2E791ED1-B295-4FD5-9D3C-84B24F9B3649}" sibTransId="{A0AED83E-1F23-4667-A0C5-E7B044990668}"/>
    <dgm:cxn modelId="{BC9A4A84-0977-440D-9041-453EA08287B9}" srcId="{10382D1A-7AF8-4A39-B566-0B847D59AC28}" destId="{1FA354A0-1EC4-4B98-B40B-876CF17A00AF}" srcOrd="0" destOrd="0" parTransId="{B897487C-B0DF-4145-A45E-D446A4B65257}" sibTransId="{9BD752C0-9D7A-4466-8291-577471B5FDD2}"/>
    <dgm:cxn modelId="{30B95BA4-389B-4983-828C-07EB1183DB26}" type="presOf" srcId="{1FA354A0-1EC4-4B98-B40B-876CF17A00AF}" destId="{8A56493A-8A8B-4085-9C3A-99000B2C872E}" srcOrd="0" destOrd="0" presId="urn:microsoft.com/office/officeart/2005/8/layout/chevron1"/>
    <dgm:cxn modelId="{B5EC78C2-DC69-40FA-8F26-082CF6C82760}" type="presOf" srcId="{10382D1A-7AF8-4A39-B566-0B847D59AC28}" destId="{FA7E190C-F6F1-4C4E-889F-8BC1D3D40C37}" srcOrd="0" destOrd="0" presId="urn:microsoft.com/office/officeart/2005/8/layout/chevron1"/>
    <dgm:cxn modelId="{BAA98461-AC27-4509-96AE-947529F04552}" type="presParOf" srcId="{FA7E190C-F6F1-4C4E-889F-8BC1D3D40C37}" destId="{8A56493A-8A8B-4085-9C3A-99000B2C872E}" srcOrd="0" destOrd="0" presId="urn:microsoft.com/office/officeart/2005/8/layout/chevron1"/>
    <dgm:cxn modelId="{7342501B-64C7-4A83-9CF7-E4F234F56C82}" type="presParOf" srcId="{FA7E190C-F6F1-4C4E-889F-8BC1D3D40C37}" destId="{593F10D8-C896-49DA-BB61-8ED09D4F430E}" srcOrd="1" destOrd="0" presId="urn:microsoft.com/office/officeart/2005/8/layout/chevron1"/>
    <dgm:cxn modelId="{DBC2EF3B-0104-46EB-B9AC-414C3FF82597}" type="presParOf" srcId="{FA7E190C-F6F1-4C4E-889F-8BC1D3D40C37}" destId="{677A669C-D55D-463E-AD68-D41BBE0BF541}" srcOrd="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493A-8A8B-4085-9C3A-99000B2C872E}">
      <dsp:nvSpPr>
        <dsp:cNvPr id="0" name=""/>
        <dsp:cNvSpPr/>
      </dsp:nvSpPr>
      <dsp:spPr>
        <a:xfrm>
          <a:off x="1473" y="0"/>
          <a:ext cx="880764"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2017</a:t>
          </a:r>
        </a:p>
      </dsp:txBody>
      <dsp:txXfrm>
        <a:off x="98415" y="0"/>
        <a:ext cx="686881" cy="193883"/>
      </dsp:txXfrm>
    </dsp:sp>
    <dsp:sp modelId="{677A669C-D55D-463E-AD68-D41BBE0BF541}">
      <dsp:nvSpPr>
        <dsp:cNvPr id="0" name=""/>
        <dsp:cNvSpPr/>
      </dsp:nvSpPr>
      <dsp:spPr>
        <a:xfrm>
          <a:off x="794161" y="0"/>
          <a:ext cx="880764" cy="19388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19.12.</a:t>
          </a:r>
        </a:p>
      </dsp:txBody>
      <dsp:txXfrm>
        <a:off x="891103" y="0"/>
        <a:ext cx="686881" cy="19388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493A-8A8B-4085-9C3A-99000B2C872E}">
      <dsp:nvSpPr>
        <dsp:cNvPr id="0" name=""/>
        <dsp:cNvSpPr/>
      </dsp:nvSpPr>
      <dsp:spPr>
        <a:xfrm>
          <a:off x="1473" y="0"/>
          <a:ext cx="880764"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2015</a:t>
          </a:r>
        </a:p>
      </dsp:txBody>
      <dsp:txXfrm>
        <a:off x="98415" y="0"/>
        <a:ext cx="686881" cy="193883"/>
      </dsp:txXfrm>
    </dsp:sp>
    <dsp:sp modelId="{677A669C-D55D-463E-AD68-D41BBE0BF541}">
      <dsp:nvSpPr>
        <dsp:cNvPr id="0" name=""/>
        <dsp:cNvSpPr/>
      </dsp:nvSpPr>
      <dsp:spPr>
        <a:xfrm>
          <a:off x="794161" y="0"/>
          <a:ext cx="880764" cy="19388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28.07.</a:t>
          </a:r>
        </a:p>
      </dsp:txBody>
      <dsp:txXfrm>
        <a:off x="891103" y="0"/>
        <a:ext cx="686881" cy="19388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493A-8A8B-4085-9C3A-99000B2C872E}">
      <dsp:nvSpPr>
        <dsp:cNvPr id="0" name=""/>
        <dsp:cNvSpPr/>
      </dsp:nvSpPr>
      <dsp:spPr>
        <a:xfrm>
          <a:off x="446" y="0"/>
          <a:ext cx="913507"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2019</a:t>
          </a:r>
        </a:p>
      </dsp:txBody>
      <dsp:txXfrm>
        <a:off x="97388" y="0"/>
        <a:ext cx="719624" cy="1938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493A-8A8B-4085-9C3A-99000B2C872E}">
      <dsp:nvSpPr>
        <dsp:cNvPr id="0" name=""/>
        <dsp:cNvSpPr/>
      </dsp:nvSpPr>
      <dsp:spPr>
        <a:xfrm>
          <a:off x="736" y="0"/>
          <a:ext cx="897545"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2020</a:t>
          </a:r>
        </a:p>
      </dsp:txBody>
      <dsp:txXfrm>
        <a:off x="97678" y="0"/>
        <a:ext cx="703662" cy="193883"/>
      </dsp:txXfrm>
    </dsp:sp>
    <dsp:sp modelId="{2F47F379-C2A6-48E6-8B4F-148D364D1A67}">
      <dsp:nvSpPr>
        <dsp:cNvPr id="0" name=""/>
        <dsp:cNvSpPr/>
      </dsp:nvSpPr>
      <dsp:spPr>
        <a:xfrm>
          <a:off x="808527" y="0"/>
          <a:ext cx="897545" cy="19388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22.09.</a:t>
          </a:r>
        </a:p>
      </dsp:txBody>
      <dsp:txXfrm>
        <a:off x="905469" y="0"/>
        <a:ext cx="703662" cy="193883"/>
      </dsp:txXfrm>
    </dsp:sp>
    <dsp:sp modelId="{44896A07-A6CE-4F2F-83C8-61D9C5A7308F}">
      <dsp:nvSpPr>
        <dsp:cNvPr id="0" name=""/>
        <dsp:cNvSpPr/>
      </dsp:nvSpPr>
      <dsp:spPr>
        <a:xfrm>
          <a:off x="1616318" y="0"/>
          <a:ext cx="897545"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2021</a:t>
          </a:r>
        </a:p>
      </dsp:txBody>
      <dsp:txXfrm>
        <a:off x="1713260" y="0"/>
        <a:ext cx="703662" cy="19388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493A-8A8B-4085-9C3A-99000B2C872E}">
      <dsp:nvSpPr>
        <dsp:cNvPr id="0" name=""/>
        <dsp:cNvSpPr/>
      </dsp:nvSpPr>
      <dsp:spPr>
        <a:xfrm>
          <a:off x="1473" y="0"/>
          <a:ext cx="880764"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2018</a:t>
          </a:r>
        </a:p>
      </dsp:txBody>
      <dsp:txXfrm>
        <a:off x="98415" y="0"/>
        <a:ext cx="686881" cy="193883"/>
      </dsp:txXfrm>
    </dsp:sp>
    <dsp:sp modelId="{677A669C-D55D-463E-AD68-D41BBE0BF541}">
      <dsp:nvSpPr>
        <dsp:cNvPr id="0" name=""/>
        <dsp:cNvSpPr/>
      </dsp:nvSpPr>
      <dsp:spPr>
        <a:xfrm>
          <a:off x="794161" y="0"/>
          <a:ext cx="880764" cy="19388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20.11.</a:t>
          </a:r>
        </a:p>
      </dsp:txBody>
      <dsp:txXfrm>
        <a:off x="891103" y="0"/>
        <a:ext cx="686881" cy="19388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E860C-918E-4279-AF79-33263E243A66}">
      <dsp:nvSpPr>
        <dsp:cNvPr id="0" name=""/>
        <dsp:cNvSpPr/>
      </dsp:nvSpPr>
      <dsp:spPr>
        <a:xfrm>
          <a:off x="818" y="0"/>
          <a:ext cx="1674762" cy="209337"/>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de-DE" sz="1300" b="1" kern="1200" dirty="0">
              <a:latin typeface="Arial" panose="020B0604020202020204" pitchFamily="34" charset="0"/>
              <a:cs typeface="Arial" panose="020B0604020202020204" pitchFamily="34" charset="0"/>
            </a:rPr>
            <a:t>2020</a:t>
          </a:r>
        </a:p>
      </dsp:txBody>
      <dsp:txXfrm>
        <a:off x="105487" y="0"/>
        <a:ext cx="1465425" cy="2093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E860C-918E-4279-AF79-33263E243A66}">
      <dsp:nvSpPr>
        <dsp:cNvPr id="0" name=""/>
        <dsp:cNvSpPr/>
      </dsp:nvSpPr>
      <dsp:spPr>
        <a:xfrm>
          <a:off x="2210" y="0"/>
          <a:ext cx="1321147" cy="353804"/>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b="1" kern="1200" dirty="0">
              <a:latin typeface="Arial" panose="020B0604020202020204" pitchFamily="34" charset="0"/>
              <a:cs typeface="Arial" panose="020B0604020202020204" pitchFamily="34" charset="0"/>
            </a:rPr>
            <a:t>2020</a:t>
          </a:r>
        </a:p>
      </dsp:txBody>
      <dsp:txXfrm>
        <a:off x="179112" y="0"/>
        <a:ext cx="967343" cy="353804"/>
      </dsp:txXfrm>
    </dsp:sp>
    <dsp:sp modelId="{B655F943-D446-4583-8D3C-70A6E0FDE5ED}">
      <dsp:nvSpPr>
        <dsp:cNvPr id="0" name=""/>
        <dsp:cNvSpPr/>
      </dsp:nvSpPr>
      <dsp:spPr>
        <a:xfrm>
          <a:off x="1191242" y="0"/>
          <a:ext cx="1321147" cy="353804"/>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b="1" kern="1200" dirty="0">
              <a:latin typeface="Arial" panose="020B0604020202020204" pitchFamily="34" charset="0"/>
              <a:cs typeface="Arial" panose="020B0604020202020204" pitchFamily="34" charset="0"/>
            </a:rPr>
            <a:t>21.01.</a:t>
          </a:r>
        </a:p>
      </dsp:txBody>
      <dsp:txXfrm>
        <a:off x="1368144" y="0"/>
        <a:ext cx="967343" cy="35380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E860C-918E-4279-AF79-33263E243A66}">
      <dsp:nvSpPr>
        <dsp:cNvPr id="0" name=""/>
        <dsp:cNvSpPr/>
      </dsp:nvSpPr>
      <dsp:spPr>
        <a:xfrm>
          <a:off x="2210" y="0"/>
          <a:ext cx="1321147" cy="353804"/>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b="1" kern="1200" dirty="0">
              <a:latin typeface="Arial" panose="020B0604020202020204" pitchFamily="34" charset="0"/>
              <a:cs typeface="Arial" panose="020B0604020202020204" pitchFamily="34" charset="0"/>
            </a:rPr>
            <a:t>2021</a:t>
          </a:r>
        </a:p>
      </dsp:txBody>
      <dsp:txXfrm>
        <a:off x="179112" y="0"/>
        <a:ext cx="967343" cy="353804"/>
      </dsp:txXfrm>
    </dsp:sp>
    <dsp:sp modelId="{A13201A7-D9AC-451F-A8E3-E7878C92A000}">
      <dsp:nvSpPr>
        <dsp:cNvPr id="0" name=""/>
        <dsp:cNvSpPr/>
      </dsp:nvSpPr>
      <dsp:spPr>
        <a:xfrm>
          <a:off x="1191242" y="0"/>
          <a:ext cx="1321147" cy="353804"/>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b="1" kern="1200" dirty="0">
              <a:latin typeface="Arial" panose="020B0604020202020204" pitchFamily="34" charset="0"/>
              <a:cs typeface="Arial" panose="020B0604020202020204" pitchFamily="34" charset="0"/>
            </a:rPr>
            <a:t>30.03.</a:t>
          </a:r>
        </a:p>
      </dsp:txBody>
      <dsp:txXfrm>
        <a:off x="1368144" y="0"/>
        <a:ext cx="967343" cy="3538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E860C-918E-4279-AF79-33263E243A66}">
      <dsp:nvSpPr>
        <dsp:cNvPr id="0" name=""/>
        <dsp:cNvSpPr/>
      </dsp:nvSpPr>
      <dsp:spPr>
        <a:xfrm>
          <a:off x="818" y="0"/>
          <a:ext cx="1674762" cy="353804"/>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e-DE" sz="2200" b="1" kern="1200" dirty="0">
              <a:latin typeface="Arial" panose="020B0604020202020204" pitchFamily="34" charset="0"/>
              <a:cs typeface="Arial" panose="020B0604020202020204" pitchFamily="34" charset="0"/>
            </a:rPr>
            <a:t>2020</a:t>
          </a:r>
        </a:p>
      </dsp:txBody>
      <dsp:txXfrm>
        <a:off x="177720" y="0"/>
        <a:ext cx="1320958" cy="3538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E860C-918E-4279-AF79-33263E243A66}">
      <dsp:nvSpPr>
        <dsp:cNvPr id="0" name=""/>
        <dsp:cNvSpPr/>
      </dsp:nvSpPr>
      <dsp:spPr>
        <a:xfrm>
          <a:off x="818" y="0"/>
          <a:ext cx="1674762" cy="26433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Arial" panose="020B0604020202020204" pitchFamily="34" charset="0"/>
              <a:cs typeface="Arial" panose="020B0604020202020204" pitchFamily="34" charset="0"/>
            </a:rPr>
            <a:t>2019</a:t>
          </a:r>
        </a:p>
      </dsp:txBody>
      <dsp:txXfrm>
        <a:off x="132985" y="0"/>
        <a:ext cx="1410429" cy="2643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E860C-918E-4279-AF79-33263E243A66}">
      <dsp:nvSpPr>
        <dsp:cNvPr id="0" name=""/>
        <dsp:cNvSpPr/>
      </dsp:nvSpPr>
      <dsp:spPr>
        <a:xfrm>
          <a:off x="818" y="0"/>
          <a:ext cx="1674762" cy="268479"/>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de-DE" sz="1600" b="1" kern="1200" dirty="0">
              <a:latin typeface="Arial" panose="020B0604020202020204" pitchFamily="34" charset="0"/>
              <a:cs typeface="Arial" panose="020B0604020202020204" pitchFamily="34" charset="0"/>
            </a:rPr>
            <a:t>2020</a:t>
          </a:r>
        </a:p>
      </dsp:txBody>
      <dsp:txXfrm>
        <a:off x="135058" y="0"/>
        <a:ext cx="1406283" cy="26847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D1ED7-A484-42F4-94B7-00F424EFE154}">
      <dsp:nvSpPr>
        <dsp:cNvPr id="0" name=""/>
        <dsp:cNvSpPr/>
      </dsp:nvSpPr>
      <dsp:spPr>
        <a:xfrm>
          <a:off x="838" y="1554"/>
          <a:ext cx="754225" cy="301690"/>
        </a:xfrm>
        <a:prstGeom prst="chevron">
          <a:avLst/>
        </a:prstGeom>
        <a:solidFill>
          <a:schemeClr val="accent3">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2017</a:t>
          </a:r>
        </a:p>
      </dsp:txBody>
      <dsp:txXfrm>
        <a:off x="151683" y="1554"/>
        <a:ext cx="452535" cy="301690"/>
      </dsp:txXfrm>
    </dsp:sp>
    <dsp:sp modelId="{7BE5010A-EB2A-487E-AD9E-3EEA2234AF2C}">
      <dsp:nvSpPr>
        <dsp:cNvPr id="0" name=""/>
        <dsp:cNvSpPr/>
      </dsp:nvSpPr>
      <dsp:spPr>
        <a:xfrm>
          <a:off x="679641"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17.01</a:t>
          </a:r>
        </a:p>
      </dsp:txBody>
      <dsp:txXfrm>
        <a:off x="830486" y="1554"/>
        <a:ext cx="452535" cy="301690"/>
      </dsp:txXfrm>
    </dsp:sp>
    <dsp:sp modelId="{A5147348-8DA4-437F-B0F9-1B5710EAD4D4}">
      <dsp:nvSpPr>
        <dsp:cNvPr id="0" name=""/>
        <dsp:cNvSpPr/>
      </dsp:nvSpPr>
      <dsp:spPr>
        <a:xfrm>
          <a:off x="1358444"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24.01</a:t>
          </a:r>
        </a:p>
      </dsp:txBody>
      <dsp:txXfrm>
        <a:off x="1509289" y="1554"/>
        <a:ext cx="452535" cy="301690"/>
      </dsp:txXfrm>
    </dsp:sp>
    <dsp:sp modelId="{5474E879-3B93-43EF-BA13-FACB00B4F9AB}">
      <dsp:nvSpPr>
        <dsp:cNvPr id="0" name=""/>
        <dsp:cNvSpPr/>
      </dsp:nvSpPr>
      <dsp:spPr>
        <a:xfrm>
          <a:off x="2037247"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07.02.</a:t>
          </a:r>
        </a:p>
      </dsp:txBody>
      <dsp:txXfrm>
        <a:off x="2188092" y="1554"/>
        <a:ext cx="452535" cy="301690"/>
      </dsp:txXfrm>
    </dsp:sp>
    <dsp:sp modelId="{B0FC7FD4-A6D4-45F7-A104-D823D1DC254E}">
      <dsp:nvSpPr>
        <dsp:cNvPr id="0" name=""/>
        <dsp:cNvSpPr/>
      </dsp:nvSpPr>
      <dsp:spPr>
        <a:xfrm>
          <a:off x="2716050"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21.02.</a:t>
          </a:r>
        </a:p>
      </dsp:txBody>
      <dsp:txXfrm>
        <a:off x="2866895" y="1554"/>
        <a:ext cx="452535" cy="301690"/>
      </dsp:txXfrm>
    </dsp:sp>
    <dsp:sp modelId="{04E747B5-BCCC-420F-8549-847365FA03C0}">
      <dsp:nvSpPr>
        <dsp:cNvPr id="0" name=""/>
        <dsp:cNvSpPr/>
      </dsp:nvSpPr>
      <dsp:spPr>
        <a:xfrm>
          <a:off x="3394853" y="1554"/>
          <a:ext cx="754225" cy="301690"/>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14.03.</a:t>
          </a:r>
        </a:p>
      </dsp:txBody>
      <dsp:txXfrm>
        <a:off x="3545698" y="1554"/>
        <a:ext cx="452535" cy="301690"/>
      </dsp:txXfrm>
    </dsp:sp>
    <dsp:sp modelId="{855479A1-489C-4942-AFDF-F78A066D9E46}">
      <dsp:nvSpPr>
        <dsp:cNvPr id="0" name=""/>
        <dsp:cNvSpPr/>
      </dsp:nvSpPr>
      <dsp:spPr>
        <a:xfrm>
          <a:off x="4073656"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04.04.</a:t>
          </a:r>
        </a:p>
      </dsp:txBody>
      <dsp:txXfrm>
        <a:off x="4224501" y="1554"/>
        <a:ext cx="452535" cy="301690"/>
      </dsp:txXfrm>
    </dsp:sp>
    <dsp:sp modelId="{31BD5F85-9057-44A6-AEA4-31D3E994CF63}">
      <dsp:nvSpPr>
        <dsp:cNvPr id="0" name=""/>
        <dsp:cNvSpPr/>
      </dsp:nvSpPr>
      <dsp:spPr>
        <a:xfrm>
          <a:off x="4752459"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a:latin typeface="Arial" panose="020B0604020202020204" pitchFamily="34" charset="0"/>
              <a:cs typeface="Arial" panose="020B0604020202020204" pitchFamily="34" charset="0"/>
            </a:rPr>
            <a:t>02.05.</a:t>
          </a:r>
          <a:endParaRPr lang="de-DE" sz="1100" kern="1200" dirty="0">
            <a:latin typeface="Arial" panose="020B0604020202020204" pitchFamily="34" charset="0"/>
            <a:cs typeface="Arial" panose="020B0604020202020204" pitchFamily="34" charset="0"/>
          </a:endParaRPr>
        </a:p>
      </dsp:txBody>
      <dsp:txXfrm>
        <a:off x="4903304" y="1554"/>
        <a:ext cx="452535" cy="301690"/>
      </dsp:txXfrm>
    </dsp:sp>
    <dsp:sp modelId="{62106065-4D60-4321-9C08-F992C3C84C29}">
      <dsp:nvSpPr>
        <dsp:cNvPr id="0" name=""/>
        <dsp:cNvSpPr/>
      </dsp:nvSpPr>
      <dsp:spPr>
        <a:xfrm>
          <a:off x="5431262"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30.05.</a:t>
          </a:r>
        </a:p>
      </dsp:txBody>
      <dsp:txXfrm>
        <a:off x="5582107" y="1554"/>
        <a:ext cx="452535" cy="301690"/>
      </dsp:txXfrm>
    </dsp:sp>
    <dsp:sp modelId="{DDF9A9F5-F703-41EB-A183-8D045385C0A2}">
      <dsp:nvSpPr>
        <dsp:cNvPr id="0" name=""/>
        <dsp:cNvSpPr/>
      </dsp:nvSpPr>
      <dsp:spPr>
        <a:xfrm>
          <a:off x="6110065" y="1554"/>
          <a:ext cx="754225" cy="301690"/>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de-DE" sz="1100" kern="1200" dirty="0">
              <a:latin typeface="Arial" panose="020B0604020202020204" pitchFamily="34" charset="0"/>
              <a:cs typeface="Arial" panose="020B0604020202020204" pitchFamily="34" charset="0"/>
            </a:rPr>
            <a:t>04.07.</a:t>
          </a:r>
        </a:p>
      </dsp:txBody>
      <dsp:txXfrm>
        <a:off x="6260910" y="1554"/>
        <a:ext cx="452535" cy="30169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F5D2B-BDBF-4D73-B143-A0176949096F}">
      <dsp:nvSpPr>
        <dsp:cNvPr id="0" name=""/>
        <dsp:cNvSpPr/>
      </dsp:nvSpPr>
      <dsp:spPr>
        <a:xfrm>
          <a:off x="0" y="63819"/>
          <a:ext cx="598277" cy="239311"/>
        </a:xfrm>
        <a:prstGeom prst="chevron">
          <a:avLst/>
        </a:prstGeom>
        <a:solidFill>
          <a:schemeClr val="accent3">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2017</a:t>
          </a:r>
        </a:p>
      </dsp:txBody>
      <dsp:txXfrm>
        <a:off x="119656" y="63819"/>
        <a:ext cx="358966" cy="239311"/>
      </dsp:txXfrm>
    </dsp:sp>
    <dsp:sp modelId="{82D5082F-1256-4602-9765-63DF25E6F84C}">
      <dsp:nvSpPr>
        <dsp:cNvPr id="0" name=""/>
        <dsp:cNvSpPr/>
      </dsp:nvSpPr>
      <dsp:spPr>
        <a:xfrm>
          <a:off x="539180"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17.01</a:t>
          </a:r>
        </a:p>
      </dsp:txBody>
      <dsp:txXfrm>
        <a:off x="658836" y="63819"/>
        <a:ext cx="358966" cy="239311"/>
      </dsp:txXfrm>
    </dsp:sp>
    <dsp:sp modelId="{682C3D3B-6436-4E25-98D0-49813C02B2CD}">
      <dsp:nvSpPr>
        <dsp:cNvPr id="0" name=""/>
        <dsp:cNvSpPr/>
      </dsp:nvSpPr>
      <dsp:spPr>
        <a:xfrm>
          <a:off x="1077630"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24.01</a:t>
          </a:r>
        </a:p>
      </dsp:txBody>
      <dsp:txXfrm>
        <a:off x="1197286" y="63819"/>
        <a:ext cx="358966" cy="239311"/>
      </dsp:txXfrm>
    </dsp:sp>
    <dsp:sp modelId="{1C563FCC-7C8F-4DBB-837D-A48B90BDAEB9}">
      <dsp:nvSpPr>
        <dsp:cNvPr id="0" name=""/>
        <dsp:cNvSpPr/>
      </dsp:nvSpPr>
      <dsp:spPr>
        <a:xfrm>
          <a:off x="1616080"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07.02.</a:t>
          </a:r>
        </a:p>
      </dsp:txBody>
      <dsp:txXfrm>
        <a:off x="1735736" y="63819"/>
        <a:ext cx="358966" cy="239311"/>
      </dsp:txXfrm>
    </dsp:sp>
    <dsp:sp modelId="{21783624-421E-4FDF-9F0A-BEB201528678}">
      <dsp:nvSpPr>
        <dsp:cNvPr id="0" name=""/>
        <dsp:cNvSpPr/>
      </dsp:nvSpPr>
      <dsp:spPr>
        <a:xfrm>
          <a:off x="2154530"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21.02.</a:t>
          </a:r>
        </a:p>
      </dsp:txBody>
      <dsp:txXfrm>
        <a:off x="2274186" y="63819"/>
        <a:ext cx="358966" cy="239311"/>
      </dsp:txXfrm>
    </dsp:sp>
    <dsp:sp modelId="{A24AA89A-B947-4030-A904-794F74FFC41C}">
      <dsp:nvSpPr>
        <dsp:cNvPr id="0" name=""/>
        <dsp:cNvSpPr/>
      </dsp:nvSpPr>
      <dsp:spPr>
        <a:xfrm>
          <a:off x="2692981"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14.03.</a:t>
          </a:r>
        </a:p>
      </dsp:txBody>
      <dsp:txXfrm>
        <a:off x="2812637" y="63819"/>
        <a:ext cx="358966" cy="239311"/>
      </dsp:txXfrm>
    </dsp:sp>
    <dsp:sp modelId="{1FD716A1-6300-44F3-8E9B-D82FE6213087}">
      <dsp:nvSpPr>
        <dsp:cNvPr id="0" name=""/>
        <dsp:cNvSpPr/>
      </dsp:nvSpPr>
      <dsp:spPr>
        <a:xfrm>
          <a:off x="3231431" y="63819"/>
          <a:ext cx="598277" cy="239311"/>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04.04.</a:t>
          </a:r>
        </a:p>
      </dsp:txBody>
      <dsp:txXfrm>
        <a:off x="3351087" y="63819"/>
        <a:ext cx="358966" cy="239311"/>
      </dsp:txXfrm>
    </dsp:sp>
    <dsp:sp modelId="{BEA9AC31-0539-4D16-8401-3D3970069219}">
      <dsp:nvSpPr>
        <dsp:cNvPr id="0" name=""/>
        <dsp:cNvSpPr/>
      </dsp:nvSpPr>
      <dsp:spPr>
        <a:xfrm>
          <a:off x="3769881"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02.05.</a:t>
          </a:r>
        </a:p>
      </dsp:txBody>
      <dsp:txXfrm>
        <a:off x="3889537" y="63819"/>
        <a:ext cx="358966" cy="239311"/>
      </dsp:txXfrm>
    </dsp:sp>
    <dsp:sp modelId="{163D968A-C05A-4EA8-AD2D-7A689250B66E}">
      <dsp:nvSpPr>
        <dsp:cNvPr id="0" name=""/>
        <dsp:cNvSpPr/>
      </dsp:nvSpPr>
      <dsp:spPr>
        <a:xfrm>
          <a:off x="4308331"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30.05.</a:t>
          </a:r>
        </a:p>
      </dsp:txBody>
      <dsp:txXfrm>
        <a:off x="4427987" y="63819"/>
        <a:ext cx="358966" cy="239311"/>
      </dsp:txXfrm>
    </dsp:sp>
    <dsp:sp modelId="{B495BAF0-65DF-4545-A3F4-9D6A421C02E6}">
      <dsp:nvSpPr>
        <dsp:cNvPr id="0" name=""/>
        <dsp:cNvSpPr/>
      </dsp:nvSpPr>
      <dsp:spPr>
        <a:xfrm>
          <a:off x="4846781"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04.07.</a:t>
          </a:r>
        </a:p>
      </dsp:txBody>
      <dsp:txXfrm>
        <a:off x="4966437" y="63819"/>
        <a:ext cx="358966" cy="239311"/>
      </dsp:txXfrm>
    </dsp:sp>
    <dsp:sp modelId="{247BD112-8A44-4CF2-8CF1-23C42B9961F1}">
      <dsp:nvSpPr>
        <dsp:cNvPr id="0" name=""/>
        <dsp:cNvSpPr/>
      </dsp:nvSpPr>
      <dsp:spPr>
        <a:xfrm>
          <a:off x="5385231" y="63819"/>
          <a:ext cx="598277" cy="239311"/>
        </a:xfrm>
        <a:prstGeom prst="chevron">
          <a:avLst/>
        </a:prstGeom>
        <a:solidFill>
          <a:schemeClr val="accent1"/>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de-DE" sz="800" kern="1200" dirty="0">
              <a:latin typeface="Arial" panose="020B0604020202020204" pitchFamily="34" charset="0"/>
              <a:cs typeface="Arial" panose="020B0604020202020204" pitchFamily="34" charset="0"/>
            </a:rPr>
            <a:t>24.10.</a:t>
          </a:r>
        </a:p>
      </dsp:txBody>
      <dsp:txXfrm>
        <a:off x="5504887" y="63819"/>
        <a:ext cx="358966" cy="23931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EE099-6823-43C5-A445-4D3C62188FCA}">
      <dsp:nvSpPr>
        <dsp:cNvPr id="0" name=""/>
        <dsp:cNvSpPr/>
      </dsp:nvSpPr>
      <dsp:spPr>
        <a:xfrm>
          <a:off x="1328" y="0"/>
          <a:ext cx="1618301" cy="319500"/>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2018</a:t>
          </a:r>
        </a:p>
      </dsp:txBody>
      <dsp:txXfrm>
        <a:off x="161078" y="0"/>
        <a:ext cx="1298801" cy="319500"/>
      </dsp:txXfrm>
    </dsp:sp>
    <dsp:sp modelId="{BD573200-D562-4D8F-871B-AE7D49959125}">
      <dsp:nvSpPr>
        <dsp:cNvPr id="0" name=""/>
        <dsp:cNvSpPr/>
      </dsp:nvSpPr>
      <dsp:spPr>
        <a:xfrm>
          <a:off x="1457799" y="0"/>
          <a:ext cx="1618301" cy="3195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17.07.</a:t>
          </a:r>
        </a:p>
      </dsp:txBody>
      <dsp:txXfrm>
        <a:off x="1617549" y="0"/>
        <a:ext cx="1298801" cy="319500"/>
      </dsp:txXfrm>
    </dsp:sp>
    <dsp:sp modelId="{7F7D1927-9881-4BCA-B86E-10B8E82E4286}">
      <dsp:nvSpPr>
        <dsp:cNvPr id="0" name=""/>
        <dsp:cNvSpPr/>
      </dsp:nvSpPr>
      <dsp:spPr>
        <a:xfrm>
          <a:off x="2914270" y="0"/>
          <a:ext cx="1618301" cy="319500"/>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18.09.</a:t>
          </a:r>
        </a:p>
      </dsp:txBody>
      <dsp:txXfrm>
        <a:off x="3074020" y="0"/>
        <a:ext cx="1298801" cy="3195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8D131-E7CA-4D6D-A145-CB041FE12F93}">
      <dsp:nvSpPr>
        <dsp:cNvPr id="0" name=""/>
        <dsp:cNvSpPr/>
      </dsp:nvSpPr>
      <dsp:spPr>
        <a:xfrm>
          <a:off x="1908" y="0"/>
          <a:ext cx="1111076" cy="299828"/>
        </a:xfrm>
        <a:prstGeom prst="chevron">
          <a:avLst/>
        </a:prstGeom>
        <a:solidFill>
          <a:schemeClr val="accent3">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2016</a:t>
          </a:r>
        </a:p>
      </dsp:txBody>
      <dsp:txXfrm>
        <a:off x="151822" y="0"/>
        <a:ext cx="811248" cy="299828"/>
      </dsp:txXfrm>
    </dsp:sp>
    <dsp:sp modelId="{8C34CB67-45B1-4EEB-9613-364B2D8B0A90}">
      <dsp:nvSpPr>
        <dsp:cNvPr id="0" name=""/>
        <dsp:cNvSpPr/>
      </dsp:nvSpPr>
      <dsp:spPr>
        <a:xfrm>
          <a:off x="1001877" y="0"/>
          <a:ext cx="1111076" cy="2998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16.11.</a:t>
          </a:r>
        </a:p>
      </dsp:txBody>
      <dsp:txXfrm>
        <a:off x="1151791" y="0"/>
        <a:ext cx="811248" cy="299828"/>
      </dsp:txXfrm>
    </dsp:sp>
    <dsp:sp modelId="{C87A3482-8313-444F-A0DF-C5C7D9973E2C}">
      <dsp:nvSpPr>
        <dsp:cNvPr id="0" name=""/>
        <dsp:cNvSpPr/>
      </dsp:nvSpPr>
      <dsp:spPr>
        <a:xfrm>
          <a:off x="2001846" y="0"/>
          <a:ext cx="1111076" cy="2998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25.11.</a:t>
          </a:r>
        </a:p>
      </dsp:txBody>
      <dsp:txXfrm>
        <a:off x="2151760" y="0"/>
        <a:ext cx="811248" cy="299828"/>
      </dsp:txXfrm>
    </dsp:sp>
    <dsp:sp modelId="{3AFCCC7D-0918-4E27-8D4D-5B80428E67CF}">
      <dsp:nvSpPr>
        <dsp:cNvPr id="0" name=""/>
        <dsp:cNvSpPr/>
      </dsp:nvSpPr>
      <dsp:spPr>
        <a:xfrm>
          <a:off x="3001814" y="0"/>
          <a:ext cx="1111076" cy="299828"/>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01.12.</a:t>
          </a:r>
        </a:p>
      </dsp:txBody>
      <dsp:txXfrm>
        <a:off x="3151728" y="0"/>
        <a:ext cx="811248" cy="29982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477A2-3B9D-42F4-A823-8B77459828D3}">
      <dsp:nvSpPr>
        <dsp:cNvPr id="0" name=""/>
        <dsp:cNvSpPr/>
      </dsp:nvSpPr>
      <dsp:spPr>
        <a:xfrm>
          <a:off x="2976" y="0"/>
          <a:ext cx="1107281" cy="279809"/>
        </a:xfrm>
        <a:prstGeom prst="chevron">
          <a:avLst/>
        </a:prstGeom>
        <a:solidFill>
          <a:schemeClr val="accent3">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2017</a:t>
          </a:r>
        </a:p>
      </dsp:txBody>
      <dsp:txXfrm>
        <a:off x="142881" y="0"/>
        <a:ext cx="827472" cy="279809"/>
      </dsp:txXfrm>
    </dsp:sp>
    <dsp:sp modelId="{F9FF0510-F172-47C0-BD73-C525CFB7C03D}">
      <dsp:nvSpPr>
        <dsp:cNvPr id="0" name=""/>
        <dsp:cNvSpPr/>
      </dsp:nvSpPr>
      <dsp:spPr>
        <a:xfrm>
          <a:off x="999529" y="0"/>
          <a:ext cx="1107281" cy="2798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23.01.</a:t>
          </a:r>
        </a:p>
      </dsp:txBody>
      <dsp:txXfrm>
        <a:off x="1139434" y="0"/>
        <a:ext cx="827472" cy="279809"/>
      </dsp:txXfrm>
    </dsp:sp>
    <dsp:sp modelId="{5956FD0F-2814-4717-BD50-C667E867E961}">
      <dsp:nvSpPr>
        <dsp:cNvPr id="0" name=""/>
        <dsp:cNvSpPr/>
      </dsp:nvSpPr>
      <dsp:spPr>
        <a:xfrm>
          <a:off x="1996082" y="0"/>
          <a:ext cx="1107281" cy="2798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23.03.</a:t>
          </a:r>
        </a:p>
      </dsp:txBody>
      <dsp:txXfrm>
        <a:off x="2135987" y="0"/>
        <a:ext cx="827472" cy="279809"/>
      </dsp:txXfrm>
    </dsp:sp>
    <dsp:sp modelId="{A0AA596B-B1C5-4EFB-9F5A-47F84E9B98F8}">
      <dsp:nvSpPr>
        <dsp:cNvPr id="0" name=""/>
        <dsp:cNvSpPr/>
      </dsp:nvSpPr>
      <dsp:spPr>
        <a:xfrm>
          <a:off x="2992635" y="0"/>
          <a:ext cx="1107281" cy="2798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21.06.</a:t>
          </a:r>
        </a:p>
      </dsp:txBody>
      <dsp:txXfrm>
        <a:off x="3132540" y="0"/>
        <a:ext cx="827472" cy="279809"/>
      </dsp:txXfrm>
    </dsp:sp>
    <dsp:sp modelId="{40579CB6-277D-4262-BF7C-4CEAFB07044B}">
      <dsp:nvSpPr>
        <dsp:cNvPr id="0" name=""/>
        <dsp:cNvSpPr/>
      </dsp:nvSpPr>
      <dsp:spPr>
        <a:xfrm>
          <a:off x="3989189" y="0"/>
          <a:ext cx="1107281" cy="2798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26.09.</a:t>
          </a:r>
        </a:p>
      </dsp:txBody>
      <dsp:txXfrm>
        <a:off x="4129094" y="0"/>
        <a:ext cx="827472" cy="279809"/>
      </dsp:txXfrm>
    </dsp:sp>
    <dsp:sp modelId="{27C81F57-97C0-4B29-B345-4AD1AFAF2EAD}">
      <dsp:nvSpPr>
        <dsp:cNvPr id="0" name=""/>
        <dsp:cNvSpPr/>
      </dsp:nvSpPr>
      <dsp:spPr>
        <a:xfrm>
          <a:off x="4985742" y="0"/>
          <a:ext cx="1107281" cy="27980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11.10.</a:t>
          </a:r>
        </a:p>
      </dsp:txBody>
      <dsp:txXfrm>
        <a:off x="5125647" y="0"/>
        <a:ext cx="827472" cy="27980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60719-9946-408A-B984-8BCA4422D828}">
      <dsp:nvSpPr>
        <dsp:cNvPr id="0" name=""/>
        <dsp:cNvSpPr/>
      </dsp:nvSpPr>
      <dsp:spPr>
        <a:xfrm>
          <a:off x="0" y="0"/>
          <a:ext cx="1107880" cy="302949"/>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2018</a:t>
          </a:r>
        </a:p>
      </dsp:txBody>
      <dsp:txXfrm>
        <a:off x="151475" y="0"/>
        <a:ext cx="804931" cy="302949"/>
      </dsp:txXfrm>
    </dsp:sp>
    <dsp:sp modelId="{88B42F2C-35FE-4DC6-847D-1612C8B2819A}">
      <dsp:nvSpPr>
        <dsp:cNvPr id="0" name=""/>
        <dsp:cNvSpPr/>
      </dsp:nvSpPr>
      <dsp:spPr>
        <a:xfrm>
          <a:off x="998337" y="0"/>
          <a:ext cx="1107880" cy="3029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31.01.</a:t>
          </a:r>
          <a:endParaRPr lang="de-DE" sz="2000" kern="1200" dirty="0">
            <a:latin typeface="Arial" panose="020B0604020202020204" pitchFamily="34" charset="0"/>
            <a:cs typeface="Arial" panose="020B0604020202020204" pitchFamily="34" charset="0"/>
          </a:endParaRPr>
        </a:p>
      </dsp:txBody>
      <dsp:txXfrm>
        <a:off x="1149812" y="0"/>
        <a:ext cx="804931" cy="302949"/>
      </dsp:txXfrm>
    </dsp:sp>
    <dsp:sp modelId="{95A025D9-3CC1-406B-AA2D-1312FB94E989}">
      <dsp:nvSpPr>
        <dsp:cNvPr id="0" name=""/>
        <dsp:cNvSpPr/>
      </dsp:nvSpPr>
      <dsp:spPr>
        <a:xfrm>
          <a:off x="1995430" y="0"/>
          <a:ext cx="1107880" cy="3029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07.03.</a:t>
          </a:r>
          <a:endParaRPr lang="de-DE" sz="2000" kern="1200" dirty="0">
            <a:latin typeface="Arial" panose="020B0604020202020204" pitchFamily="34" charset="0"/>
            <a:cs typeface="Arial" panose="020B0604020202020204" pitchFamily="34" charset="0"/>
          </a:endParaRPr>
        </a:p>
      </dsp:txBody>
      <dsp:txXfrm>
        <a:off x="2146905" y="0"/>
        <a:ext cx="804931" cy="302949"/>
      </dsp:txXfrm>
    </dsp:sp>
    <dsp:sp modelId="{2D3F7ACF-291A-42CB-B31D-B5FEC315E167}">
      <dsp:nvSpPr>
        <dsp:cNvPr id="0" name=""/>
        <dsp:cNvSpPr/>
      </dsp:nvSpPr>
      <dsp:spPr>
        <a:xfrm>
          <a:off x="2992522" y="0"/>
          <a:ext cx="1107880" cy="3029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13.03.</a:t>
          </a:r>
          <a:endParaRPr lang="de-DE" sz="2000" kern="1200" dirty="0">
            <a:latin typeface="Arial" panose="020B0604020202020204" pitchFamily="34" charset="0"/>
            <a:cs typeface="Arial" panose="020B0604020202020204" pitchFamily="34" charset="0"/>
          </a:endParaRPr>
        </a:p>
      </dsp:txBody>
      <dsp:txXfrm>
        <a:off x="3143997" y="0"/>
        <a:ext cx="804931" cy="302949"/>
      </dsp:txXfrm>
    </dsp:sp>
    <dsp:sp modelId="{F8256B41-EDD6-4BCB-B257-44E1B33C4A49}">
      <dsp:nvSpPr>
        <dsp:cNvPr id="0" name=""/>
        <dsp:cNvSpPr/>
      </dsp:nvSpPr>
      <dsp:spPr>
        <a:xfrm>
          <a:off x="3989615" y="0"/>
          <a:ext cx="1107880" cy="3029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de-DE" sz="900" kern="1200" dirty="0">
              <a:latin typeface="Arial" panose="020B0604020202020204" pitchFamily="34" charset="0"/>
              <a:cs typeface="Arial" panose="020B0604020202020204" pitchFamily="34" charset="0"/>
            </a:rPr>
            <a:t>18.09.</a:t>
          </a:r>
          <a:endParaRPr lang="de-DE" sz="2000" kern="1200" dirty="0">
            <a:latin typeface="Arial" panose="020B0604020202020204" pitchFamily="34" charset="0"/>
            <a:cs typeface="Arial" panose="020B0604020202020204" pitchFamily="34" charset="0"/>
          </a:endParaRPr>
        </a:p>
      </dsp:txBody>
      <dsp:txXfrm>
        <a:off x="4141090" y="0"/>
        <a:ext cx="804931" cy="30294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34B52-65F0-42E4-92A2-DD72AAE37D2A}">
      <dsp:nvSpPr>
        <dsp:cNvPr id="0" name=""/>
        <dsp:cNvSpPr/>
      </dsp:nvSpPr>
      <dsp:spPr>
        <a:xfrm>
          <a:off x="595" y="0"/>
          <a:ext cx="1218009" cy="32982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2019</a:t>
          </a:r>
        </a:p>
      </dsp:txBody>
      <dsp:txXfrm>
        <a:off x="165507" y="0"/>
        <a:ext cx="888186" cy="32982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60719-9946-408A-B984-8BCA4422D828}">
      <dsp:nvSpPr>
        <dsp:cNvPr id="0" name=""/>
        <dsp:cNvSpPr/>
      </dsp:nvSpPr>
      <dsp:spPr>
        <a:xfrm>
          <a:off x="0" y="0"/>
          <a:ext cx="2220354" cy="414985"/>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2018</a:t>
          </a:r>
        </a:p>
      </dsp:txBody>
      <dsp:txXfrm>
        <a:off x="207493" y="0"/>
        <a:ext cx="1805369" cy="414985"/>
      </dsp:txXfrm>
    </dsp:sp>
    <dsp:sp modelId="{88B42F2C-35FE-4DC6-847D-1612C8B2819A}">
      <dsp:nvSpPr>
        <dsp:cNvPr id="0" name=""/>
        <dsp:cNvSpPr/>
      </dsp:nvSpPr>
      <dsp:spPr>
        <a:xfrm>
          <a:off x="2002133" y="0"/>
          <a:ext cx="2220354" cy="4149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31.01.</a:t>
          </a:r>
        </a:p>
      </dsp:txBody>
      <dsp:txXfrm>
        <a:off x="2209626" y="0"/>
        <a:ext cx="1805369" cy="414985"/>
      </dsp:txXfrm>
    </dsp:sp>
    <dsp:sp modelId="{95A025D9-3CC1-406B-AA2D-1312FB94E989}">
      <dsp:nvSpPr>
        <dsp:cNvPr id="0" name=""/>
        <dsp:cNvSpPr/>
      </dsp:nvSpPr>
      <dsp:spPr>
        <a:xfrm>
          <a:off x="3938738" y="0"/>
          <a:ext cx="2220354" cy="414985"/>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solidFill>
                <a:schemeClr val="tx2">
                  <a:lumMod val="50000"/>
                </a:schemeClr>
              </a:solidFill>
              <a:latin typeface="Arial" panose="020B0604020202020204" pitchFamily="34" charset="0"/>
              <a:cs typeface="Arial" panose="020B0604020202020204" pitchFamily="34" charset="0"/>
            </a:rPr>
            <a:t>06.02</a:t>
          </a:r>
        </a:p>
      </dsp:txBody>
      <dsp:txXfrm>
        <a:off x="4146231" y="0"/>
        <a:ext cx="1805369" cy="414985"/>
      </dsp:txXfrm>
    </dsp:sp>
    <dsp:sp modelId="{2D3F7ACF-291A-42CB-B31D-B5FEC315E167}">
      <dsp:nvSpPr>
        <dsp:cNvPr id="0" name=""/>
        <dsp:cNvSpPr/>
      </dsp:nvSpPr>
      <dsp:spPr>
        <a:xfrm>
          <a:off x="5998772" y="0"/>
          <a:ext cx="2220354" cy="414985"/>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13.03.</a:t>
          </a:r>
        </a:p>
      </dsp:txBody>
      <dsp:txXfrm>
        <a:off x="6206265" y="0"/>
        <a:ext cx="1805369" cy="41498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D9B8A-20A0-4497-958B-FDD42FADB7E3}">
      <dsp:nvSpPr>
        <dsp:cNvPr id="0" name=""/>
        <dsp:cNvSpPr/>
      </dsp:nvSpPr>
      <dsp:spPr>
        <a:xfrm>
          <a:off x="2306" y="159364"/>
          <a:ext cx="858142" cy="343257"/>
        </a:xfrm>
        <a:prstGeom prst="chevron">
          <a:avLst/>
        </a:prstGeom>
        <a:solidFill>
          <a:schemeClr val="accent3">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2017</a:t>
          </a:r>
        </a:p>
      </dsp:txBody>
      <dsp:txXfrm>
        <a:off x="173935" y="159364"/>
        <a:ext cx="514885" cy="343257"/>
      </dsp:txXfrm>
    </dsp:sp>
    <dsp:sp modelId="{F6B644A6-4652-452E-A17E-52FE475BE446}">
      <dsp:nvSpPr>
        <dsp:cNvPr id="0" name=""/>
        <dsp:cNvSpPr/>
      </dsp:nvSpPr>
      <dsp:spPr>
        <a:xfrm>
          <a:off x="774635" y="159364"/>
          <a:ext cx="858142" cy="34325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17.05.</a:t>
          </a:r>
        </a:p>
      </dsp:txBody>
      <dsp:txXfrm>
        <a:off x="946264" y="159364"/>
        <a:ext cx="514885" cy="343257"/>
      </dsp:txXfrm>
    </dsp:sp>
    <dsp:sp modelId="{C78F2793-B115-4972-BA42-ED099F7FED44}">
      <dsp:nvSpPr>
        <dsp:cNvPr id="0" name=""/>
        <dsp:cNvSpPr/>
      </dsp:nvSpPr>
      <dsp:spPr>
        <a:xfrm>
          <a:off x="1546964" y="159364"/>
          <a:ext cx="858142" cy="34325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13.06.</a:t>
          </a:r>
        </a:p>
      </dsp:txBody>
      <dsp:txXfrm>
        <a:off x="1718593" y="159364"/>
        <a:ext cx="514885" cy="343257"/>
      </dsp:txXfrm>
    </dsp:sp>
    <dsp:sp modelId="{1079579B-CED5-484B-B6F9-829A6D494BA3}">
      <dsp:nvSpPr>
        <dsp:cNvPr id="0" name=""/>
        <dsp:cNvSpPr/>
      </dsp:nvSpPr>
      <dsp:spPr>
        <a:xfrm>
          <a:off x="2319292" y="159364"/>
          <a:ext cx="858142" cy="343257"/>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04.07.</a:t>
          </a:r>
        </a:p>
      </dsp:txBody>
      <dsp:txXfrm>
        <a:off x="2490921" y="159364"/>
        <a:ext cx="514885" cy="343257"/>
      </dsp:txXfrm>
    </dsp:sp>
    <dsp:sp modelId="{3C170DCB-C268-4DED-99E3-43C21D2B9C52}">
      <dsp:nvSpPr>
        <dsp:cNvPr id="0" name=""/>
        <dsp:cNvSpPr/>
      </dsp:nvSpPr>
      <dsp:spPr>
        <a:xfrm>
          <a:off x="3091621" y="159364"/>
          <a:ext cx="858142" cy="343257"/>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25.07.</a:t>
          </a:r>
        </a:p>
      </dsp:txBody>
      <dsp:txXfrm>
        <a:off x="3263250" y="159364"/>
        <a:ext cx="514885" cy="343257"/>
      </dsp:txXfrm>
    </dsp:sp>
    <dsp:sp modelId="{580B69FD-9960-4EA7-84B1-F4F3289CAB1F}">
      <dsp:nvSpPr>
        <dsp:cNvPr id="0" name=""/>
        <dsp:cNvSpPr/>
      </dsp:nvSpPr>
      <dsp:spPr>
        <a:xfrm>
          <a:off x="3863950" y="159364"/>
          <a:ext cx="858142" cy="343257"/>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Arial" panose="020B0604020202020204" pitchFamily="34" charset="0"/>
              <a:cs typeface="Arial" panose="020B0604020202020204" pitchFamily="34" charset="0"/>
            </a:rPr>
            <a:t>26.07.</a:t>
          </a:r>
        </a:p>
      </dsp:txBody>
      <dsp:txXfrm>
        <a:off x="4035579" y="159364"/>
        <a:ext cx="514885" cy="343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D1B01-5528-4063-A6CA-776D53AE5CCE}">
      <dsp:nvSpPr>
        <dsp:cNvPr id="0" name=""/>
        <dsp:cNvSpPr/>
      </dsp:nvSpPr>
      <dsp:spPr>
        <a:xfrm>
          <a:off x="1544" y="99905"/>
          <a:ext cx="1374241" cy="549696"/>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2018</a:t>
          </a:r>
        </a:p>
      </dsp:txBody>
      <dsp:txXfrm>
        <a:off x="276392" y="99905"/>
        <a:ext cx="824545" cy="549696"/>
      </dsp:txXfrm>
    </dsp:sp>
    <dsp:sp modelId="{053EC386-FA87-4B76-9ECE-3375A96DD87B}">
      <dsp:nvSpPr>
        <dsp:cNvPr id="0" name=""/>
        <dsp:cNvSpPr/>
      </dsp:nvSpPr>
      <dsp:spPr>
        <a:xfrm>
          <a:off x="1238361" y="99905"/>
          <a:ext cx="1374241" cy="54969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27.02.</a:t>
          </a:r>
        </a:p>
      </dsp:txBody>
      <dsp:txXfrm>
        <a:off x="1513209" y="99905"/>
        <a:ext cx="824545" cy="549696"/>
      </dsp:txXfrm>
    </dsp:sp>
    <dsp:sp modelId="{37115455-0549-4734-8B2D-2661084E2534}">
      <dsp:nvSpPr>
        <dsp:cNvPr id="0" name=""/>
        <dsp:cNvSpPr/>
      </dsp:nvSpPr>
      <dsp:spPr>
        <a:xfrm>
          <a:off x="2475179" y="99905"/>
          <a:ext cx="1374241" cy="54969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13.03.</a:t>
          </a:r>
        </a:p>
      </dsp:txBody>
      <dsp:txXfrm>
        <a:off x="2750027" y="99905"/>
        <a:ext cx="824545" cy="549696"/>
      </dsp:txXfrm>
    </dsp:sp>
    <dsp:sp modelId="{85F3CB05-5A89-4A94-AF3E-4EB6EEAC88FE}">
      <dsp:nvSpPr>
        <dsp:cNvPr id="0" name=""/>
        <dsp:cNvSpPr/>
      </dsp:nvSpPr>
      <dsp:spPr>
        <a:xfrm>
          <a:off x="3711996" y="99905"/>
          <a:ext cx="1374241" cy="549696"/>
        </a:xfrm>
        <a:prstGeom prst="chevron">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29.03.</a:t>
          </a:r>
        </a:p>
      </dsp:txBody>
      <dsp:txXfrm>
        <a:off x="3986844" y="99905"/>
        <a:ext cx="824545" cy="549696"/>
      </dsp:txXfrm>
    </dsp:sp>
    <dsp:sp modelId="{14132717-D401-4898-9363-1E8BD33B4678}">
      <dsp:nvSpPr>
        <dsp:cNvPr id="0" name=""/>
        <dsp:cNvSpPr/>
      </dsp:nvSpPr>
      <dsp:spPr>
        <a:xfrm>
          <a:off x="4948814" y="99905"/>
          <a:ext cx="1374241" cy="549696"/>
        </a:xfrm>
        <a:prstGeom prst="chevron">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18.09.</a:t>
          </a:r>
        </a:p>
      </dsp:txBody>
      <dsp:txXfrm>
        <a:off x="5223662" y="99905"/>
        <a:ext cx="824545" cy="54969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AC7EA-B3F7-4D7B-8EF7-C57C80AD6024}">
      <dsp:nvSpPr>
        <dsp:cNvPr id="0" name=""/>
        <dsp:cNvSpPr/>
      </dsp:nvSpPr>
      <dsp:spPr>
        <a:xfrm>
          <a:off x="26893" y="0"/>
          <a:ext cx="1080938" cy="340003"/>
        </a:xfrm>
        <a:prstGeom prst="chevron">
          <a:avLst/>
        </a:prstGeom>
        <a:solidFill>
          <a:schemeClr val="accent3">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dirty="0">
              <a:latin typeface="Arial" panose="020B0604020202020204" pitchFamily="34" charset="0"/>
              <a:cs typeface="Arial" panose="020B0604020202020204" pitchFamily="34" charset="0"/>
            </a:rPr>
            <a:t>2017</a:t>
          </a:r>
        </a:p>
      </dsp:txBody>
      <dsp:txXfrm>
        <a:off x="196895" y="0"/>
        <a:ext cx="740935" cy="340003"/>
      </dsp:txXfrm>
    </dsp:sp>
    <dsp:sp modelId="{7094A5C5-4CDA-412A-A163-4B66E4B8C881}">
      <dsp:nvSpPr>
        <dsp:cNvPr id="0" name=""/>
        <dsp:cNvSpPr/>
      </dsp:nvSpPr>
      <dsp:spPr>
        <a:xfrm>
          <a:off x="974653" y="0"/>
          <a:ext cx="1080938" cy="34000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marL="0" lvl="0" indent="0" algn="ctr" defTabSz="444500">
            <a:lnSpc>
              <a:spcPct val="90000"/>
            </a:lnSpc>
            <a:spcBef>
              <a:spcPct val="0"/>
            </a:spcBef>
            <a:spcAft>
              <a:spcPct val="35000"/>
            </a:spcAft>
            <a:buNone/>
          </a:pPr>
          <a:r>
            <a:rPr lang="de-DE" sz="1000" kern="1200" dirty="0">
              <a:latin typeface="Arial" panose="020B0604020202020204" pitchFamily="34" charset="0"/>
              <a:cs typeface="Arial" panose="020B0604020202020204" pitchFamily="34" charset="0"/>
            </a:rPr>
            <a:t>29.09.</a:t>
          </a:r>
        </a:p>
      </dsp:txBody>
      <dsp:txXfrm>
        <a:off x="1144655" y="0"/>
        <a:ext cx="740935" cy="34000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9197C-1AD1-4434-BED8-786ADCD5F625}">
      <dsp:nvSpPr>
        <dsp:cNvPr id="0" name=""/>
        <dsp:cNvSpPr/>
      </dsp:nvSpPr>
      <dsp:spPr>
        <a:xfrm>
          <a:off x="314" y="0"/>
          <a:ext cx="1476747" cy="431800"/>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2018</a:t>
          </a:r>
        </a:p>
      </dsp:txBody>
      <dsp:txXfrm>
        <a:off x="216214" y="0"/>
        <a:ext cx="1044947" cy="431800"/>
      </dsp:txXfrm>
    </dsp:sp>
    <dsp:sp modelId="{93234E75-EE5C-4655-A29E-B52338CCAEA5}">
      <dsp:nvSpPr>
        <dsp:cNvPr id="0" name=""/>
        <dsp:cNvSpPr/>
      </dsp:nvSpPr>
      <dsp:spPr>
        <a:xfrm>
          <a:off x="1329387" y="0"/>
          <a:ext cx="1337297" cy="431800"/>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Arial" panose="020B0604020202020204" pitchFamily="34" charset="0"/>
              <a:cs typeface="Arial" panose="020B0604020202020204" pitchFamily="34" charset="0"/>
            </a:rPr>
            <a:t>13.03.</a:t>
          </a:r>
        </a:p>
      </dsp:txBody>
      <dsp:txXfrm>
        <a:off x="1545287" y="0"/>
        <a:ext cx="905497" cy="4318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480EA-65CA-48BC-82F8-B9D19ECCE031}">
      <dsp:nvSpPr>
        <dsp:cNvPr id="0" name=""/>
        <dsp:cNvSpPr/>
      </dsp:nvSpPr>
      <dsp:spPr>
        <a:xfrm>
          <a:off x="3832" y="45868"/>
          <a:ext cx="1425624" cy="570249"/>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de-DE" sz="2100" kern="1200" dirty="0">
              <a:latin typeface="Arial" panose="020B0604020202020204" pitchFamily="34" charset="0"/>
              <a:cs typeface="Arial" panose="020B0604020202020204" pitchFamily="34" charset="0"/>
            </a:rPr>
            <a:t>2018</a:t>
          </a:r>
        </a:p>
      </dsp:txBody>
      <dsp:txXfrm>
        <a:off x="288957" y="45868"/>
        <a:ext cx="855375" cy="570249"/>
      </dsp:txXfrm>
    </dsp:sp>
    <dsp:sp modelId="{4EC4213A-4DE4-49C4-8A4A-3DB2F8D1C368}">
      <dsp:nvSpPr>
        <dsp:cNvPr id="0" name=""/>
        <dsp:cNvSpPr/>
      </dsp:nvSpPr>
      <dsp:spPr>
        <a:xfrm>
          <a:off x="1286894" y="45868"/>
          <a:ext cx="1425624" cy="5702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de-DE" sz="2100" kern="1200" dirty="0">
              <a:latin typeface="Arial" panose="020B0604020202020204" pitchFamily="34" charset="0"/>
              <a:cs typeface="Arial" panose="020B0604020202020204" pitchFamily="34" charset="0"/>
            </a:rPr>
            <a:t>27.04.</a:t>
          </a:r>
        </a:p>
      </dsp:txBody>
      <dsp:txXfrm>
        <a:off x="1572019" y="45868"/>
        <a:ext cx="855375" cy="570249"/>
      </dsp:txXfrm>
    </dsp:sp>
    <dsp:sp modelId="{B3BA021E-E0B4-4F90-9D6D-81DAA84D00D9}">
      <dsp:nvSpPr>
        <dsp:cNvPr id="0" name=""/>
        <dsp:cNvSpPr/>
      </dsp:nvSpPr>
      <dsp:spPr>
        <a:xfrm>
          <a:off x="2569956" y="45868"/>
          <a:ext cx="1425624" cy="5702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de-DE" sz="2100" kern="1200" dirty="0">
              <a:latin typeface="Arial" panose="020B0604020202020204" pitchFamily="34" charset="0"/>
              <a:cs typeface="Arial" panose="020B0604020202020204" pitchFamily="34" charset="0"/>
            </a:rPr>
            <a:t>15.06</a:t>
          </a:r>
        </a:p>
      </dsp:txBody>
      <dsp:txXfrm>
        <a:off x="2855081" y="45868"/>
        <a:ext cx="855375" cy="570249"/>
      </dsp:txXfrm>
    </dsp:sp>
    <dsp:sp modelId="{1AF83BA9-48A8-4EFB-918C-A69BFEFB471C}">
      <dsp:nvSpPr>
        <dsp:cNvPr id="0" name=""/>
        <dsp:cNvSpPr/>
      </dsp:nvSpPr>
      <dsp:spPr>
        <a:xfrm>
          <a:off x="3853018" y="45868"/>
          <a:ext cx="1425624" cy="5702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de-DE" sz="2100" kern="1200" dirty="0">
              <a:latin typeface="Arial" panose="020B0604020202020204" pitchFamily="34" charset="0"/>
              <a:cs typeface="Arial" panose="020B0604020202020204" pitchFamily="34" charset="0"/>
            </a:rPr>
            <a:t>18.09.</a:t>
          </a:r>
        </a:p>
      </dsp:txBody>
      <dsp:txXfrm>
        <a:off x="4138143" y="45868"/>
        <a:ext cx="855375" cy="570249"/>
      </dsp:txXfrm>
    </dsp:sp>
    <dsp:sp modelId="{F57D5133-4D04-4A63-A270-A20734664225}">
      <dsp:nvSpPr>
        <dsp:cNvPr id="0" name=""/>
        <dsp:cNvSpPr/>
      </dsp:nvSpPr>
      <dsp:spPr>
        <a:xfrm>
          <a:off x="5136080" y="45868"/>
          <a:ext cx="1425624" cy="570249"/>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de-DE" sz="2100" kern="1200" dirty="0">
              <a:latin typeface="Arial" panose="020B0604020202020204" pitchFamily="34" charset="0"/>
              <a:cs typeface="Arial" panose="020B0604020202020204" pitchFamily="34" charset="0"/>
            </a:rPr>
            <a:t>2019</a:t>
          </a:r>
        </a:p>
      </dsp:txBody>
      <dsp:txXfrm>
        <a:off x="5421205" y="45868"/>
        <a:ext cx="855375" cy="570249"/>
      </dsp:txXfrm>
    </dsp:sp>
    <dsp:sp modelId="{09A5ECD1-3479-4F54-BF3F-F8EB05EA2E23}">
      <dsp:nvSpPr>
        <dsp:cNvPr id="0" name=""/>
        <dsp:cNvSpPr/>
      </dsp:nvSpPr>
      <dsp:spPr>
        <a:xfrm>
          <a:off x="6419143" y="45868"/>
          <a:ext cx="1425624" cy="570249"/>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de-DE" sz="2100" kern="1200" dirty="0">
              <a:latin typeface="Arial" panose="020B0604020202020204" pitchFamily="34" charset="0"/>
              <a:cs typeface="Arial" panose="020B0604020202020204" pitchFamily="34" charset="0"/>
            </a:rPr>
            <a:t>06.02.</a:t>
          </a:r>
        </a:p>
      </dsp:txBody>
      <dsp:txXfrm>
        <a:off x="6704268" y="45868"/>
        <a:ext cx="855375" cy="57024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6493A-8A8B-4085-9C3A-99000B2C872E}">
      <dsp:nvSpPr>
        <dsp:cNvPr id="0" name=""/>
        <dsp:cNvSpPr/>
      </dsp:nvSpPr>
      <dsp:spPr>
        <a:xfrm>
          <a:off x="1473" y="0"/>
          <a:ext cx="880764" cy="193883"/>
        </a:xfrm>
        <a:prstGeom prst="chevron">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2016</a:t>
          </a:r>
        </a:p>
      </dsp:txBody>
      <dsp:txXfrm>
        <a:off x="98415" y="0"/>
        <a:ext cx="686881" cy="193883"/>
      </dsp:txXfrm>
    </dsp:sp>
    <dsp:sp modelId="{677A669C-D55D-463E-AD68-D41BBE0BF541}">
      <dsp:nvSpPr>
        <dsp:cNvPr id="0" name=""/>
        <dsp:cNvSpPr/>
      </dsp:nvSpPr>
      <dsp:spPr>
        <a:xfrm>
          <a:off x="794161" y="0"/>
          <a:ext cx="880764" cy="193883"/>
        </a:xfrm>
        <a:prstGeom prst="chevron">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b="0" kern="1200" dirty="0">
              <a:latin typeface="Arial" panose="020B0604020202020204" pitchFamily="34" charset="0"/>
              <a:cs typeface="Arial" panose="020B0604020202020204" pitchFamily="34" charset="0"/>
            </a:rPr>
            <a:t>12.04.</a:t>
          </a:r>
        </a:p>
      </dsp:txBody>
      <dsp:txXfrm>
        <a:off x="891103" y="0"/>
        <a:ext cx="686881" cy="1938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2" y="1"/>
            <a:ext cx="4434999" cy="355203"/>
          </a:xfrm>
          <a:prstGeom prst="rect">
            <a:avLst/>
          </a:prstGeom>
        </p:spPr>
        <p:txBody>
          <a:bodyPr vert="horz" lIns="94788" tIns="47394" rIns="94788" bIns="47394" rtlCol="0"/>
          <a:lstStyle>
            <a:lvl1pPr algn="l">
              <a:defRPr sz="1200"/>
            </a:lvl1pPr>
          </a:lstStyle>
          <a:p>
            <a:endParaRPr lang="de-DE" dirty="0"/>
          </a:p>
        </p:txBody>
      </p:sp>
      <p:sp>
        <p:nvSpPr>
          <p:cNvPr id="3" name="Datumsplatzhalter 2"/>
          <p:cNvSpPr>
            <a:spLocks noGrp="1"/>
          </p:cNvSpPr>
          <p:nvPr>
            <p:ph type="dt" sz="quarter" idx="1"/>
          </p:nvPr>
        </p:nvSpPr>
        <p:spPr>
          <a:xfrm>
            <a:off x="5797248" y="1"/>
            <a:ext cx="4434999" cy="355203"/>
          </a:xfrm>
          <a:prstGeom prst="rect">
            <a:avLst/>
          </a:prstGeom>
        </p:spPr>
        <p:txBody>
          <a:bodyPr vert="horz" lIns="94788" tIns="47394" rIns="94788" bIns="47394" rtlCol="0"/>
          <a:lstStyle>
            <a:lvl1pPr algn="r">
              <a:defRPr sz="1200"/>
            </a:lvl1pPr>
          </a:lstStyle>
          <a:p>
            <a:fld id="{00053F9F-3A64-AF4F-A289-10E3D743AEB4}" type="datetimeFigureOut">
              <a:rPr lang="de-DE" smtClean="0"/>
              <a:t>27.11.2024</a:t>
            </a:fld>
            <a:endParaRPr lang="de-DE" dirty="0"/>
          </a:p>
        </p:txBody>
      </p:sp>
      <p:sp>
        <p:nvSpPr>
          <p:cNvPr id="4" name="Fußzeilenplatzhalter 3"/>
          <p:cNvSpPr>
            <a:spLocks noGrp="1"/>
          </p:cNvSpPr>
          <p:nvPr>
            <p:ph type="ftr" sz="quarter" idx="2"/>
          </p:nvPr>
        </p:nvSpPr>
        <p:spPr>
          <a:xfrm>
            <a:off x="2" y="6747628"/>
            <a:ext cx="4434999" cy="355203"/>
          </a:xfrm>
          <a:prstGeom prst="rect">
            <a:avLst/>
          </a:prstGeom>
        </p:spPr>
        <p:txBody>
          <a:bodyPr vert="horz" lIns="94788" tIns="47394" rIns="94788" bIns="47394" rtlCol="0" anchor="b"/>
          <a:lstStyle>
            <a:lvl1pPr algn="l">
              <a:defRPr sz="1200"/>
            </a:lvl1pPr>
          </a:lstStyle>
          <a:p>
            <a:r>
              <a:rPr lang="de-DE"/>
              <a:t>* im Finanzhaushalt werden beim Überschuss die Netto-Abschreibungen berücksichtigt</a:t>
            </a:r>
            <a:endParaRPr lang="de-DE" dirty="0"/>
          </a:p>
        </p:txBody>
      </p:sp>
      <p:sp>
        <p:nvSpPr>
          <p:cNvPr id="5" name="Foliennummernplatzhalter 4"/>
          <p:cNvSpPr>
            <a:spLocks noGrp="1"/>
          </p:cNvSpPr>
          <p:nvPr>
            <p:ph type="sldNum" sz="quarter" idx="3"/>
          </p:nvPr>
        </p:nvSpPr>
        <p:spPr>
          <a:xfrm>
            <a:off x="5797248" y="6747628"/>
            <a:ext cx="4434999" cy="355203"/>
          </a:xfrm>
          <a:prstGeom prst="rect">
            <a:avLst/>
          </a:prstGeom>
        </p:spPr>
        <p:txBody>
          <a:bodyPr vert="horz" lIns="94788" tIns="47394" rIns="94788" bIns="47394" rtlCol="0" anchor="b"/>
          <a:lstStyle>
            <a:lvl1pPr algn="r">
              <a:defRPr sz="1200"/>
            </a:lvl1pPr>
          </a:lstStyle>
          <a:p>
            <a:fld id="{00866211-C57E-6B43-92E1-98E366134104}" type="slidenum">
              <a:rPr lang="de-DE" smtClean="0"/>
              <a:t>‹Nr.›</a:t>
            </a:fld>
            <a:endParaRPr lang="de-DE" dirty="0"/>
          </a:p>
        </p:txBody>
      </p:sp>
    </p:spTree>
    <p:extLst>
      <p:ext uri="{BB962C8B-B14F-4D97-AF65-F5344CB8AC3E}">
        <p14:creationId xmlns:p14="http://schemas.microsoft.com/office/powerpoint/2010/main" val="361616871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4434999" cy="355203"/>
          </a:xfrm>
          <a:prstGeom prst="rect">
            <a:avLst/>
          </a:prstGeom>
        </p:spPr>
        <p:txBody>
          <a:bodyPr vert="horz" lIns="94788" tIns="47394" rIns="94788" bIns="47394" rtlCol="0"/>
          <a:lstStyle>
            <a:lvl1pPr algn="l" latinLnBrk="0">
              <a:defRPr lang="de-DE" sz="1200"/>
            </a:lvl1pPr>
          </a:lstStyle>
          <a:p>
            <a:endParaRPr lang="de-DE" dirty="0"/>
          </a:p>
        </p:txBody>
      </p:sp>
      <p:sp>
        <p:nvSpPr>
          <p:cNvPr id="3" name="Date Placeholder 2"/>
          <p:cNvSpPr>
            <a:spLocks noGrp="1"/>
          </p:cNvSpPr>
          <p:nvPr>
            <p:ph type="dt" idx="1"/>
          </p:nvPr>
        </p:nvSpPr>
        <p:spPr>
          <a:xfrm>
            <a:off x="5797248" y="1"/>
            <a:ext cx="4434999" cy="355203"/>
          </a:xfrm>
          <a:prstGeom prst="rect">
            <a:avLst/>
          </a:prstGeom>
        </p:spPr>
        <p:txBody>
          <a:bodyPr vert="horz" lIns="94788" tIns="47394" rIns="94788" bIns="47394" rtlCol="0"/>
          <a:lstStyle>
            <a:lvl1pPr algn="r" latinLnBrk="0">
              <a:defRPr lang="de-DE" sz="1200"/>
            </a:lvl1pPr>
          </a:lstStyle>
          <a:p>
            <a:fld id="{724506C0-3FFE-45A5-803D-9F4FC5464A70}" type="datetimeFigureOut">
              <a:rPr lang="de-DE"/>
              <a:pPr/>
              <a:t>27.11.2024</a:t>
            </a:fld>
            <a:endParaRPr lang="de-DE" dirty="0"/>
          </a:p>
        </p:txBody>
      </p:sp>
      <p:sp>
        <p:nvSpPr>
          <p:cNvPr id="4" name="Slide Image Placeholder 3"/>
          <p:cNvSpPr>
            <a:spLocks noGrp="1" noRot="1" noChangeAspect="1"/>
          </p:cNvSpPr>
          <p:nvPr>
            <p:ph type="sldImg" idx="2"/>
          </p:nvPr>
        </p:nvSpPr>
        <p:spPr>
          <a:xfrm>
            <a:off x="2749550" y="531813"/>
            <a:ext cx="4735513" cy="2665412"/>
          </a:xfrm>
          <a:prstGeom prst="rect">
            <a:avLst/>
          </a:prstGeom>
          <a:noFill/>
          <a:ln w="12700">
            <a:solidFill>
              <a:prstClr val="black"/>
            </a:solidFill>
          </a:ln>
        </p:spPr>
        <p:txBody>
          <a:bodyPr vert="horz" lIns="94788" tIns="47394" rIns="94788" bIns="47394" rtlCol="0" anchor="ctr"/>
          <a:lstStyle/>
          <a:p>
            <a:endParaRPr lang="de-DE" dirty="0"/>
          </a:p>
        </p:txBody>
      </p:sp>
      <p:sp>
        <p:nvSpPr>
          <p:cNvPr id="5" name="Notes Placeholder 4"/>
          <p:cNvSpPr>
            <a:spLocks noGrp="1"/>
          </p:cNvSpPr>
          <p:nvPr>
            <p:ph type="body" sz="quarter" idx="3"/>
          </p:nvPr>
        </p:nvSpPr>
        <p:spPr>
          <a:xfrm>
            <a:off x="1023463" y="3374430"/>
            <a:ext cx="8187690" cy="3196829"/>
          </a:xfrm>
          <a:prstGeom prst="rect">
            <a:avLst/>
          </a:prstGeom>
        </p:spPr>
        <p:txBody>
          <a:bodyPr vert="horz" lIns="94788" tIns="47394" rIns="94788" bIns="47394" rtlCol="0"/>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ooter Placeholder 5"/>
          <p:cNvSpPr>
            <a:spLocks noGrp="1"/>
          </p:cNvSpPr>
          <p:nvPr>
            <p:ph type="ftr" sz="quarter" idx="4"/>
          </p:nvPr>
        </p:nvSpPr>
        <p:spPr>
          <a:xfrm>
            <a:off x="2" y="6747628"/>
            <a:ext cx="4434999" cy="355203"/>
          </a:xfrm>
          <a:prstGeom prst="rect">
            <a:avLst/>
          </a:prstGeom>
        </p:spPr>
        <p:txBody>
          <a:bodyPr vert="horz" lIns="94788" tIns="47394" rIns="94788" bIns="47394" rtlCol="0" anchor="b"/>
          <a:lstStyle>
            <a:lvl1pPr algn="l" latinLnBrk="0">
              <a:defRPr lang="de-DE" sz="1200"/>
            </a:lvl1pPr>
          </a:lstStyle>
          <a:p>
            <a:r>
              <a:rPr lang="de-DE"/>
              <a:t>* im Finanzhaushalt werden beim Überschuss die Netto-Abschreibungen berücksichtigt</a:t>
            </a:r>
            <a:endParaRPr lang="de-DE" dirty="0"/>
          </a:p>
        </p:txBody>
      </p:sp>
      <p:sp>
        <p:nvSpPr>
          <p:cNvPr id="7" name="Slide Number Placeholder 6"/>
          <p:cNvSpPr>
            <a:spLocks noGrp="1"/>
          </p:cNvSpPr>
          <p:nvPr>
            <p:ph type="sldNum" sz="quarter" idx="5"/>
          </p:nvPr>
        </p:nvSpPr>
        <p:spPr>
          <a:xfrm>
            <a:off x="5797248" y="6747628"/>
            <a:ext cx="4434999" cy="355203"/>
          </a:xfrm>
          <a:prstGeom prst="rect">
            <a:avLst/>
          </a:prstGeom>
        </p:spPr>
        <p:txBody>
          <a:bodyPr vert="horz" lIns="94788" tIns="47394" rIns="94788" bIns="47394" rtlCol="0" anchor="b"/>
          <a:lstStyle>
            <a:lvl1pPr algn="r" latinLnBrk="0">
              <a:defRPr lang="de-DE" sz="1200"/>
            </a:lvl1pPr>
          </a:lstStyle>
          <a:p>
            <a:fld id="{F8646707-6BBD-41A9-B4DF-0C76A73A2D2A}" type="slidenum">
              <a:rPr/>
              <a:pPr/>
              <a:t>‹Nr.›</a:t>
            </a:fld>
            <a:endParaRPr lang="de-DE" dirty="0"/>
          </a:p>
        </p:txBody>
      </p:sp>
    </p:spTree>
    <p:extLst>
      <p:ext uri="{BB962C8B-B14F-4D97-AF65-F5344CB8AC3E}">
        <p14:creationId xmlns:p14="http://schemas.microsoft.com/office/powerpoint/2010/main" val="39642233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lang="de-DE" sz="1200" kern="1200">
        <a:solidFill>
          <a:schemeClr val="tx1"/>
        </a:solidFill>
        <a:latin typeface="+mn-lt"/>
        <a:ea typeface="+mn-ea"/>
        <a:cs typeface="+mn-cs"/>
      </a:defRPr>
    </a:lvl1pPr>
    <a:lvl2pPr marL="457200" algn="l" defTabSz="914400" rtl="0" eaLnBrk="1" latinLnBrk="0" hangingPunct="1">
      <a:defRPr lang="de-DE" sz="1200" kern="1200">
        <a:solidFill>
          <a:schemeClr val="tx1"/>
        </a:solidFill>
        <a:latin typeface="+mn-lt"/>
        <a:ea typeface="+mn-ea"/>
        <a:cs typeface="+mn-cs"/>
      </a:defRPr>
    </a:lvl2pPr>
    <a:lvl3pPr marL="914400" algn="l" defTabSz="914400" rtl="0" eaLnBrk="1" latinLnBrk="0" hangingPunct="1">
      <a:defRPr lang="de-DE" sz="1200" kern="1200">
        <a:solidFill>
          <a:schemeClr val="tx1"/>
        </a:solidFill>
        <a:latin typeface="+mn-lt"/>
        <a:ea typeface="+mn-ea"/>
        <a:cs typeface="+mn-cs"/>
      </a:defRPr>
    </a:lvl3pPr>
    <a:lvl4pPr marL="1371600" algn="l" defTabSz="914400" rtl="0" eaLnBrk="1" latinLnBrk="0" hangingPunct="1">
      <a:defRPr lang="de-DE" sz="1200" kern="1200">
        <a:solidFill>
          <a:schemeClr val="tx1"/>
        </a:solidFill>
        <a:latin typeface="+mn-lt"/>
        <a:ea typeface="+mn-ea"/>
        <a:cs typeface="+mn-cs"/>
      </a:defRPr>
    </a:lvl4pPr>
    <a:lvl5pPr marL="1828800" algn="l" defTabSz="914400" rtl="0" eaLnBrk="1" latinLnBrk="0" hangingPunct="1">
      <a:defRPr lang="de-DE" sz="1200" kern="1200">
        <a:solidFill>
          <a:schemeClr val="tx1"/>
        </a:solidFill>
        <a:latin typeface="+mn-lt"/>
        <a:ea typeface="+mn-ea"/>
        <a:cs typeface="+mn-cs"/>
      </a:defRPr>
    </a:lvl5pPr>
    <a:lvl6pPr marL="2286000" algn="l" defTabSz="914400" rtl="0" eaLnBrk="1" latinLnBrk="0" hangingPunct="1">
      <a:defRPr lang="de-DE" sz="1200" kern="1200">
        <a:solidFill>
          <a:schemeClr val="tx1"/>
        </a:solidFill>
        <a:latin typeface="+mn-lt"/>
        <a:ea typeface="+mn-ea"/>
        <a:cs typeface="+mn-cs"/>
      </a:defRPr>
    </a:lvl6pPr>
    <a:lvl7pPr marL="2743200" algn="l" defTabSz="914400" rtl="0" eaLnBrk="1" latinLnBrk="0" hangingPunct="1">
      <a:defRPr lang="de-DE" sz="1200" kern="1200">
        <a:solidFill>
          <a:schemeClr val="tx1"/>
        </a:solidFill>
        <a:latin typeface="+mn-lt"/>
        <a:ea typeface="+mn-ea"/>
        <a:cs typeface="+mn-cs"/>
      </a:defRPr>
    </a:lvl7pPr>
    <a:lvl8pPr marL="3200400" algn="l" defTabSz="914400" rtl="0" eaLnBrk="1" latinLnBrk="0" hangingPunct="1">
      <a:defRPr lang="de-DE" sz="1200" kern="1200">
        <a:solidFill>
          <a:schemeClr val="tx1"/>
        </a:solidFill>
        <a:latin typeface="+mn-lt"/>
        <a:ea typeface="+mn-ea"/>
        <a:cs typeface="+mn-cs"/>
      </a:defRPr>
    </a:lvl8pPr>
    <a:lvl9pPr marL="3657600" algn="l" defTabSz="914400" rtl="0" eaLnBrk="1" latinLnBrk="0" hangingPunct="1">
      <a:defRPr lang="de-DE"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9550" y="531813"/>
            <a:ext cx="4735513" cy="2665412"/>
          </a:xfrm>
        </p:spPr>
      </p:sp>
      <p:sp>
        <p:nvSpPr>
          <p:cNvPr id="3" name="Notes Placeholder 2"/>
          <p:cNvSpPr>
            <a:spLocks noGrp="1"/>
          </p:cNvSpPr>
          <p:nvPr>
            <p:ph type="body" idx="1"/>
          </p:nvPr>
        </p:nvSpPr>
        <p:spPr/>
        <p:txBody>
          <a:bodyPr/>
          <a:lstStyle/>
          <a:p>
            <a:pPr defTabSz="947882">
              <a:defRPr lang="de-DE"/>
            </a:pPr>
            <a:r>
              <a:rPr lang="de-DE" dirty="0"/>
              <a:t>Diese Vorlage eignet sich als Ausgangspunkt für Aktualisierungen zu</a:t>
            </a:r>
            <a:r>
              <a:rPr lang="de-DE" baseline="0" dirty="0"/>
              <a:t> Projektmeilensteinen.</a:t>
            </a:r>
            <a:endParaRPr lang="de-DE" dirty="0"/>
          </a:p>
          <a:p>
            <a:endParaRPr lang="de-DE" baseline="0" dirty="0"/>
          </a:p>
          <a:p>
            <a:pPr lvl="0"/>
            <a:r>
              <a:rPr lang="de-DE" sz="1000" b="1" dirty="0"/>
              <a:t>Abschnitte</a:t>
            </a:r>
            <a:endParaRPr lang="de-DE" sz="1000" dirty="0"/>
          </a:p>
          <a:p>
            <a:pPr lvl="0"/>
            <a:r>
              <a:rPr lang="de-DE" sz="1000" dirty="0"/>
              <a:t>Abschnitte können Sie bei der Gliederung Ihrer Folien unterstützen oder die Zusammenarbeit zwischen mehreren Autoren erleichtern. Klicken Sie auf der Registerkarte </a:t>
            </a:r>
            <a:r>
              <a:rPr lang="de-DE" sz="1000" b="1" dirty="0"/>
              <a:t>Erste Folie</a:t>
            </a:r>
            <a:r>
              <a:rPr lang="de-DE" sz="1000" dirty="0"/>
              <a:t> unter Folien auf </a:t>
            </a:r>
            <a:r>
              <a:rPr lang="de-DE" sz="1000" b="1" dirty="0"/>
              <a:t>Abschnitt</a:t>
            </a:r>
            <a:r>
              <a:rPr lang="de-DE" sz="1000" dirty="0"/>
              <a:t>, und klicken Sie dann auf </a:t>
            </a:r>
            <a:r>
              <a:rPr lang="de-DE" sz="1000" b="1" dirty="0"/>
              <a:t>Abschnitt hinzufügen</a:t>
            </a:r>
            <a:r>
              <a:rPr lang="de-DE" sz="1000" dirty="0"/>
              <a:t>.</a:t>
            </a:r>
          </a:p>
          <a:p>
            <a:pPr lvl="0"/>
            <a:endParaRPr lang="de-DE" sz="1000" b="1" dirty="0"/>
          </a:p>
          <a:p>
            <a:pPr lvl="0"/>
            <a:r>
              <a:rPr lang="de-DE" sz="1000" b="1" dirty="0"/>
              <a:t>Notizen</a:t>
            </a:r>
          </a:p>
          <a:p>
            <a:pPr lvl="0"/>
            <a:r>
              <a:rPr lang="de-DE" sz="1000" dirty="0"/>
              <a:t>Verwenden Sie den Notizenbereich für Vortragsnotizen oder optionale Detailinformationen für Ihr Publikum. Sie können diese Notizen während der Präsentation in der Referentenansicht anzeigen.  </a:t>
            </a:r>
          </a:p>
          <a:p>
            <a:pPr lvl="0">
              <a:buFontTx/>
              <a:buNone/>
            </a:pPr>
            <a:r>
              <a:rPr lang="de-DE" sz="1000" dirty="0"/>
              <a:t>Achten Sie auf den Schriftgrad (für Barrierefreiheit, Sichtbarkeit, Videoerstellung und Onlineproduktion wichtig)</a:t>
            </a:r>
          </a:p>
          <a:p>
            <a:pPr lvl="0"/>
            <a:endParaRPr lang="de-DE" sz="1000" dirty="0"/>
          </a:p>
          <a:p>
            <a:pPr lvl="0">
              <a:buFontTx/>
              <a:buNone/>
            </a:pPr>
            <a:r>
              <a:rPr lang="de-DE" sz="1000" b="1" dirty="0"/>
              <a:t>Abgestimmte Farben </a:t>
            </a:r>
          </a:p>
          <a:p>
            <a:pPr lvl="0">
              <a:buFontTx/>
              <a:buNone/>
            </a:pPr>
            <a:r>
              <a:rPr lang="de-DE" sz="1000" dirty="0"/>
              <a:t>Achten Sie besonders auf Diagramme, Illustrationen und Textfelder. </a:t>
            </a:r>
          </a:p>
          <a:p>
            <a:pPr lvl="0"/>
            <a:r>
              <a:rPr lang="de-DE" sz="1000" dirty="0"/>
              <a:t>Bedenken Sie, dass Teilnehmer schwarzweiß oder in Graustufen drucken. Erstellen Sie einen Probedruck, um sicherzustellen, dass Ihre Farben funktionieren, wenn Ihre Teilnehmer in schwarzweiß und Graustufen drucken.</a:t>
            </a:r>
          </a:p>
          <a:p>
            <a:pPr lvl="0">
              <a:buFontTx/>
              <a:buNone/>
            </a:pPr>
            <a:endParaRPr lang="de-DE" sz="1000" dirty="0"/>
          </a:p>
          <a:p>
            <a:pPr lvl="0">
              <a:buFontTx/>
              <a:buNone/>
            </a:pPr>
            <a:r>
              <a:rPr lang="de-DE" sz="1000" b="1" dirty="0"/>
              <a:t>Grafiken, Tabellen und Diagramme</a:t>
            </a:r>
          </a:p>
          <a:p>
            <a:pPr lvl="0"/>
            <a:r>
              <a:rPr lang="de-DE" sz="1000" dirty="0"/>
              <a:t>Gestalten Sie einfach: Verwenden Sie möglichst einheitliche Formate und Farben, die nicht vom Inhalt ablenken.</a:t>
            </a:r>
          </a:p>
          <a:p>
            <a:pPr lvl="0"/>
            <a:r>
              <a:rPr lang="de-DE" sz="1000" dirty="0"/>
              <a:t>Beschriften Sie alle Diagramme und Tabellen.</a:t>
            </a:r>
          </a:p>
          <a:p>
            <a:endParaRPr lang="de-DE" dirty="0"/>
          </a:p>
          <a:p>
            <a:endParaRPr lang="de-DE" dirty="0"/>
          </a:p>
        </p:txBody>
      </p:sp>
      <p:sp>
        <p:nvSpPr>
          <p:cNvPr id="4" name="Slide Number Placeholder 3"/>
          <p:cNvSpPr>
            <a:spLocks noGrp="1"/>
          </p:cNvSpPr>
          <p:nvPr>
            <p:ph type="sldNum" sz="quarter" idx="10"/>
          </p:nvPr>
        </p:nvSpPr>
        <p:spPr/>
        <p:txBody>
          <a:bodyPr/>
          <a:lstStyle/>
          <a:p>
            <a:fld id="{5E0C3846-8D4C-4326-8BC7-9B455A036298}" type="slidenum">
              <a:rPr lang="de-DE" smtClean="0"/>
              <a:pPr/>
              <a:t>1</a:t>
            </a:fld>
            <a:endParaRPr lang="de-DE" dirty="0"/>
          </a:p>
        </p:txBody>
      </p:sp>
      <p:sp>
        <p:nvSpPr>
          <p:cNvPr id="5" name="Fußzeilenplatzhalter 4"/>
          <p:cNvSpPr>
            <a:spLocks noGrp="1"/>
          </p:cNvSpPr>
          <p:nvPr>
            <p:ph type="ftr" sz="quarter" idx="11"/>
          </p:nvPr>
        </p:nvSpPr>
        <p:spPr/>
        <p:txBody>
          <a:bodyPr/>
          <a:lstStyle/>
          <a:p>
            <a:r>
              <a:rPr lang="de-DE"/>
              <a:t>* im Finanzhaushalt werden beim Überschuss die Netto-Abschreibungen berücksichtigt</a:t>
            </a:r>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646707-6BBD-41A9-B4DF-0C76A73A2D2A}" type="slidenum">
              <a:rPr lang="de-DE" smtClean="0"/>
              <a:pPr/>
              <a:t>68</a:t>
            </a:fld>
            <a:endParaRPr lang="de-DE"/>
          </a:p>
        </p:txBody>
      </p:sp>
      <p:sp>
        <p:nvSpPr>
          <p:cNvPr id="5" name="Datumsplatzhalter 4">
            <a:extLst>
              <a:ext uri="{FF2B5EF4-FFF2-40B4-BE49-F238E27FC236}">
                <a16:creationId xmlns:a16="http://schemas.microsoft.com/office/drawing/2014/main" id="{6CAAE6B4-833B-466B-A0D3-350E53FF25F4}"/>
              </a:ext>
            </a:extLst>
          </p:cNvPr>
          <p:cNvSpPr>
            <a:spLocks noGrp="1"/>
          </p:cNvSpPr>
          <p:nvPr>
            <p:ph type="dt" idx="1"/>
          </p:nvPr>
        </p:nvSpPr>
        <p:spPr/>
        <p:txBody>
          <a:bodyPr/>
          <a:lstStyle/>
          <a:p>
            <a:r>
              <a:rPr lang="de-DE"/>
              <a:t>15.03.2022</a:t>
            </a:r>
          </a:p>
        </p:txBody>
      </p:sp>
    </p:spTree>
    <p:extLst>
      <p:ext uri="{BB962C8B-B14F-4D97-AF65-F5344CB8AC3E}">
        <p14:creationId xmlns:p14="http://schemas.microsoft.com/office/powerpoint/2010/main" val="322169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646707-6BBD-41A9-B4DF-0C76A73A2D2A}" type="slidenum">
              <a:rPr lang="de-DE" smtClean="0"/>
              <a:pPr/>
              <a:t>111</a:t>
            </a:fld>
            <a:endParaRPr lang="de-DE" dirty="0"/>
          </a:p>
        </p:txBody>
      </p:sp>
      <p:sp>
        <p:nvSpPr>
          <p:cNvPr id="5" name="Datumsplatzhalter 4">
            <a:extLst>
              <a:ext uri="{FF2B5EF4-FFF2-40B4-BE49-F238E27FC236}">
                <a16:creationId xmlns:a16="http://schemas.microsoft.com/office/drawing/2014/main" id="{6F3DAAAC-AB03-46A3-9DBB-4F19C7216975}"/>
              </a:ext>
            </a:extLst>
          </p:cNvPr>
          <p:cNvSpPr>
            <a:spLocks noGrp="1"/>
          </p:cNvSpPr>
          <p:nvPr>
            <p:ph type="dt" idx="1"/>
          </p:nvPr>
        </p:nvSpPr>
        <p:spPr/>
        <p:txBody>
          <a:bodyPr/>
          <a:lstStyle/>
          <a:p>
            <a:r>
              <a:rPr lang="de-DE"/>
              <a:t>15.03.2022</a:t>
            </a:r>
          </a:p>
        </p:txBody>
      </p:sp>
    </p:spTree>
    <p:extLst>
      <p:ext uri="{BB962C8B-B14F-4D97-AF65-F5344CB8AC3E}">
        <p14:creationId xmlns:p14="http://schemas.microsoft.com/office/powerpoint/2010/main" val="146477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646707-6BBD-41A9-B4DF-0C76A73A2D2A}" type="slidenum">
              <a:rPr lang="de-DE" smtClean="0"/>
              <a:pPr/>
              <a:t>112</a:t>
            </a:fld>
            <a:endParaRPr lang="de-DE" dirty="0"/>
          </a:p>
        </p:txBody>
      </p:sp>
      <p:sp>
        <p:nvSpPr>
          <p:cNvPr id="5" name="Datumsplatzhalter 4">
            <a:extLst>
              <a:ext uri="{FF2B5EF4-FFF2-40B4-BE49-F238E27FC236}">
                <a16:creationId xmlns:a16="http://schemas.microsoft.com/office/drawing/2014/main" id="{6F3DAAAC-AB03-46A3-9DBB-4F19C7216975}"/>
              </a:ext>
            </a:extLst>
          </p:cNvPr>
          <p:cNvSpPr>
            <a:spLocks noGrp="1"/>
          </p:cNvSpPr>
          <p:nvPr>
            <p:ph type="dt" idx="1"/>
          </p:nvPr>
        </p:nvSpPr>
        <p:spPr/>
        <p:txBody>
          <a:bodyPr/>
          <a:lstStyle/>
          <a:p>
            <a:r>
              <a:rPr lang="de-DE"/>
              <a:t>15.03.2022</a:t>
            </a:r>
          </a:p>
        </p:txBody>
      </p:sp>
    </p:spTree>
    <p:extLst>
      <p:ext uri="{BB962C8B-B14F-4D97-AF65-F5344CB8AC3E}">
        <p14:creationId xmlns:p14="http://schemas.microsoft.com/office/powerpoint/2010/main" val="1464778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1" name="Bild 10" descr="Silhouette-Farb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09600" y="1212575"/>
            <a:ext cx="10160000" cy="761999"/>
          </a:xfrm>
          <a:prstGeom prst="rect">
            <a:avLst/>
          </a:prstGeom>
        </p:spPr>
        <p:txBody>
          <a:bodyPr lIns="0" tIns="0" rIns="0" bIns="0" anchor="t"/>
          <a:lstStyle>
            <a:lvl1pPr algn="l" eaLnBrk="1" latinLnBrk="0" hangingPunct="1">
              <a:defRPr kumimoji="0" lang="de-DE">
                <a:solidFill>
                  <a:schemeClr val="bg1"/>
                </a:solidFill>
                <a:latin typeface="Arial"/>
                <a:cs typeface="Arial"/>
              </a:defRPr>
            </a:lvl1pPr>
          </a:lstStyle>
          <a:p>
            <a:pPr eaLnBrk="1" latinLnBrk="0" hangingPunct="1"/>
            <a:r>
              <a:rPr kumimoji="0" lang="de-DE" dirty="0"/>
              <a:t>Mastertitelformat bearbeiten</a:t>
            </a:r>
            <a:endParaRPr kumimoji="0" dirty="0"/>
          </a:p>
        </p:txBody>
      </p:sp>
      <p:sp>
        <p:nvSpPr>
          <p:cNvPr id="3" name="Subtitle 2"/>
          <p:cNvSpPr>
            <a:spLocks noGrp="1"/>
          </p:cNvSpPr>
          <p:nvPr>
            <p:ph type="subTitle" idx="1" hasCustomPrompt="1"/>
          </p:nvPr>
        </p:nvSpPr>
        <p:spPr>
          <a:xfrm>
            <a:off x="609600" y="1981200"/>
            <a:ext cx="10160000" cy="1295400"/>
          </a:xfrm>
          <a:prstGeom prst="rect">
            <a:avLst/>
          </a:prstGeom>
        </p:spPr>
        <p:txBody>
          <a:bodyPr lIns="0" tIns="46800" rIns="0" bIns="0">
            <a:normAutofit/>
          </a:bodyPr>
          <a:lstStyle>
            <a:lvl1pPr marL="0" indent="0" algn="l" eaLnBrk="1" latinLnBrk="0" hangingPunct="1">
              <a:buNone/>
              <a:defRPr kumimoji="0" lang="de-DE" sz="2000" baseline="0">
                <a:solidFill>
                  <a:srgbClr val="FFFFFF"/>
                </a:solidFill>
                <a:latin typeface="Arial"/>
                <a:cs typeface="Arial"/>
              </a:defRPr>
            </a:lvl1pPr>
            <a:lvl2pPr marL="457200" indent="0" algn="ctr" eaLnBrk="1" latinLnBrk="0" hangingPunct="1">
              <a:buNone/>
              <a:defRPr kumimoji="0" lang="de-DE">
                <a:solidFill>
                  <a:schemeClr val="tx1">
                    <a:tint val="75000"/>
                  </a:schemeClr>
                </a:solidFill>
              </a:defRPr>
            </a:lvl2pPr>
            <a:lvl3pPr marL="914400" indent="0" algn="ctr" eaLnBrk="1" latinLnBrk="0" hangingPunct="1">
              <a:buNone/>
              <a:defRPr kumimoji="0" lang="de-DE">
                <a:solidFill>
                  <a:schemeClr val="tx1">
                    <a:tint val="75000"/>
                  </a:schemeClr>
                </a:solidFill>
              </a:defRPr>
            </a:lvl3pPr>
            <a:lvl4pPr marL="1371600" indent="0" algn="ctr" eaLnBrk="1" latinLnBrk="0" hangingPunct="1">
              <a:buNone/>
              <a:defRPr kumimoji="0" lang="de-DE">
                <a:solidFill>
                  <a:schemeClr val="tx1">
                    <a:tint val="75000"/>
                  </a:schemeClr>
                </a:solidFill>
              </a:defRPr>
            </a:lvl4pPr>
            <a:lvl5pPr marL="1828800" indent="0" algn="ctr" eaLnBrk="1" latinLnBrk="0" hangingPunct="1">
              <a:buNone/>
              <a:defRPr kumimoji="0" lang="de-DE">
                <a:solidFill>
                  <a:schemeClr val="tx1">
                    <a:tint val="75000"/>
                  </a:schemeClr>
                </a:solidFill>
              </a:defRPr>
            </a:lvl5pPr>
            <a:lvl6pPr marL="2286000" indent="0" algn="ctr" eaLnBrk="1" latinLnBrk="0" hangingPunct="1">
              <a:buNone/>
              <a:defRPr kumimoji="0" lang="de-DE">
                <a:solidFill>
                  <a:schemeClr val="tx1">
                    <a:tint val="75000"/>
                  </a:schemeClr>
                </a:solidFill>
              </a:defRPr>
            </a:lvl6pPr>
            <a:lvl7pPr marL="2743200" indent="0" algn="ctr" eaLnBrk="1" latinLnBrk="0" hangingPunct="1">
              <a:buNone/>
              <a:defRPr kumimoji="0" lang="de-DE">
                <a:solidFill>
                  <a:schemeClr val="tx1">
                    <a:tint val="75000"/>
                  </a:schemeClr>
                </a:solidFill>
              </a:defRPr>
            </a:lvl7pPr>
            <a:lvl8pPr marL="3200400" indent="0" algn="ctr" eaLnBrk="1" latinLnBrk="0" hangingPunct="1">
              <a:buNone/>
              <a:defRPr kumimoji="0" lang="de-DE">
                <a:solidFill>
                  <a:schemeClr val="tx1">
                    <a:tint val="75000"/>
                  </a:schemeClr>
                </a:solidFill>
              </a:defRPr>
            </a:lvl8pPr>
            <a:lvl9pPr marL="3657600" indent="0" algn="ctr" eaLnBrk="1" latinLnBrk="0" hangingPunct="1">
              <a:buNone/>
              <a:defRPr kumimoji="0" lang="de-DE">
                <a:solidFill>
                  <a:schemeClr val="tx1">
                    <a:tint val="75000"/>
                  </a:schemeClr>
                </a:solidFill>
              </a:defRPr>
            </a:lvl9pPr>
          </a:lstStyle>
          <a:p>
            <a:r>
              <a:rPr kumimoji="0" lang="de-DE" dirty="0"/>
              <a:t>Zum Bearbeiten klicken</a:t>
            </a:r>
          </a:p>
        </p:txBody>
      </p:sp>
      <p:pic>
        <p:nvPicPr>
          <p:cNvPr id="5" name="Bild 4" descr="Logo.jpg"/>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10776733" y="211088"/>
            <a:ext cx="805668" cy="100811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1-spalti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17708"/>
            <a:ext cx="10972800" cy="914400"/>
          </a:xfrm>
          <a:prstGeom prst="rect">
            <a:avLst/>
          </a:prstGeom>
        </p:spPr>
        <p:txBody>
          <a:bodyPr lIns="0" rIns="0" anchor="t">
            <a:normAutofit/>
          </a:bodyPr>
          <a:lstStyle>
            <a:lvl1pPr algn="l" eaLnBrk="1" latinLnBrk="0" hangingPunct="1">
              <a:defRPr kumimoji="0" lang="de-DE" sz="2800">
                <a:latin typeface="Arial"/>
                <a:cs typeface="Arial"/>
              </a:defRPr>
            </a:lvl1pPr>
          </a:lstStyle>
          <a:p>
            <a:pPr eaLnBrk="1" latinLnBrk="0" hangingPunct="1"/>
            <a:r>
              <a:rPr kumimoji="0" lang="de-DE" dirty="0"/>
              <a:t>Mastertitelformat bearbeiten </a:t>
            </a:r>
            <a:endParaRPr kumimoji="0" dirty="0"/>
          </a:p>
        </p:txBody>
      </p:sp>
      <p:sp>
        <p:nvSpPr>
          <p:cNvPr id="3" name="Content Placeholder 2"/>
          <p:cNvSpPr>
            <a:spLocks noGrp="1"/>
          </p:cNvSpPr>
          <p:nvPr>
            <p:ph idx="1"/>
          </p:nvPr>
        </p:nvSpPr>
        <p:spPr>
          <a:xfrm>
            <a:off x="609600" y="1232109"/>
            <a:ext cx="10972800" cy="4297363"/>
          </a:xfrm>
          <a:prstGeom prst="rect">
            <a:avLst/>
          </a:prstGeom>
        </p:spPr>
        <p:txBody>
          <a:bodyPr lIns="0" rIns="0">
            <a:normAutofit/>
          </a:bodyPr>
          <a:lstStyle>
            <a:lvl1pPr marL="342900" indent="-342900" eaLnBrk="1" latinLnBrk="0" hangingPunct="1">
              <a:lnSpc>
                <a:spcPct val="150000"/>
              </a:lnSpc>
              <a:spcBef>
                <a:spcPts val="0"/>
              </a:spcBef>
              <a:buSzPct val="130000"/>
              <a:buFont typeface="Arial" pitchFamily="34" charset="0"/>
              <a:buChar char="•"/>
              <a:defRPr kumimoji="0" lang="de-DE" sz="2000">
                <a:latin typeface="Arial"/>
                <a:cs typeface="Arial"/>
              </a:defRPr>
            </a:lvl1pPr>
            <a:lvl2pPr marL="571500" indent="-228600" eaLnBrk="1" latinLnBrk="0" hangingPunct="1">
              <a:lnSpc>
                <a:spcPct val="150000"/>
              </a:lnSpc>
              <a:spcBef>
                <a:spcPts val="0"/>
              </a:spcBef>
              <a:buSzPct val="60000"/>
              <a:buFont typeface="Courier New" pitchFamily="49" charset="0"/>
              <a:buChar char="o"/>
              <a:defRPr kumimoji="0" lang="de-DE" sz="1800">
                <a:latin typeface="Arial"/>
                <a:cs typeface="Arial"/>
              </a:defRPr>
            </a:lvl2pPr>
            <a:lvl3pPr eaLnBrk="1" latinLnBrk="0" hangingPunct="1">
              <a:defRPr kumimoji="0" lang="de-DE" sz="2000">
                <a:latin typeface="Arial"/>
                <a:cs typeface="Arial"/>
              </a:defRPr>
            </a:lvl3pPr>
            <a:lvl4pPr eaLnBrk="1" latinLnBrk="0" hangingPunct="1">
              <a:defRPr kumimoji="0" lang="de-DE" sz="2000">
                <a:latin typeface="Arial"/>
                <a:cs typeface="Arial"/>
              </a:defRPr>
            </a:lvl4pPr>
            <a:lvl5pPr eaLnBrk="1" latinLnBrk="0" hangingPunct="1">
              <a:defRPr kumimoji="0" lang="de-DE" sz="2000">
                <a:latin typeface="Arial"/>
                <a:cs typeface="Arial"/>
              </a:defRPr>
            </a:lvl5pPr>
          </a:lstStyle>
          <a:p>
            <a:pPr lvl="0" eaLnBrk="1" latinLnBrk="0" hangingPunct="1"/>
            <a:r>
              <a:rPr kumimoji="0" lang="de-DE" dirty="0"/>
              <a:t>Mastertextformat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dirty="0"/>
          </a:p>
        </p:txBody>
      </p:sp>
      <p:sp>
        <p:nvSpPr>
          <p:cNvPr id="8" name="Date Placeholder 3"/>
          <p:cNvSpPr>
            <a:spLocks noGrp="1"/>
          </p:cNvSpPr>
          <p:nvPr>
            <p:ph type="dt" sz="half" idx="2"/>
          </p:nvPr>
        </p:nvSpPr>
        <p:spPr>
          <a:xfrm>
            <a:off x="609600" y="6356351"/>
            <a:ext cx="2844800" cy="365125"/>
          </a:xfrm>
          <a:prstGeom prst="rect">
            <a:avLst/>
          </a:prstGeom>
        </p:spPr>
        <p:txBody>
          <a:bodyPr vert="horz" lIns="0" tIns="45720" rIns="0" bIns="45720" rtlCol="0" anchor="ctr"/>
          <a:lstStyle>
            <a:lvl1pPr algn="l" eaLnBrk="1" latinLnBrk="0" hangingPunct="1">
              <a:defRPr kumimoji="0" lang="de-DE" sz="1200">
                <a:solidFill>
                  <a:schemeClr val="tx1">
                    <a:tint val="75000"/>
                  </a:schemeClr>
                </a:solidFill>
                <a:latin typeface="Arial"/>
                <a:cs typeface="Arial"/>
              </a:defRPr>
            </a:lvl1pPr>
          </a:lstStyle>
          <a:p>
            <a:r>
              <a:rPr lang="de-DE"/>
              <a:t>27/11/24</a:t>
            </a:r>
            <a:endParaRPr lang="de-DE" dirty="0"/>
          </a:p>
        </p:txBody>
      </p:sp>
      <p:sp>
        <p:nvSpPr>
          <p:cNvPr id="9" name="Footer Placeholder 4"/>
          <p:cNvSpPr>
            <a:spLocks noGrp="1"/>
          </p:cNvSpPr>
          <p:nvPr>
            <p:ph type="ftr" sz="quarter" idx="3"/>
          </p:nvPr>
        </p:nvSpPr>
        <p:spPr>
          <a:xfrm>
            <a:off x="3454400" y="6356351"/>
            <a:ext cx="5283200" cy="365125"/>
          </a:xfrm>
          <a:prstGeom prst="rect">
            <a:avLst/>
          </a:prstGeom>
        </p:spPr>
        <p:txBody>
          <a:bodyPr vert="horz" lIns="91440" tIns="45720" rIns="91440" bIns="45720" rtlCol="0" anchor="ctr"/>
          <a:lstStyle>
            <a:lvl1pPr algn="ctr" eaLnBrk="1" latinLnBrk="0" hangingPunct="1">
              <a:defRPr kumimoji="0" lang="de-DE" sz="1200">
                <a:solidFill>
                  <a:schemeClr val="tx1">
                    <a:tint val="75000"/>
                  </a:schemeClr>
                </a:solidFill>
                <a:latin typeface="Arial"/>
                <a:cs typeface="Arial"/>
              </a:defRPr>
            </a:lvl1pPr>
          </a:lstStyle>
          <a:p>
            <a:r>
              <a:rPr lang="de-DE"/>
              <a:t>Einwohnerversammlung 27.11.2024</a:t>
            </a:r>
            <a:endParaRPr lang="de-DE" dirty="0"/>
          </a:p>
        </p:txBody>
      </p:sp>
      <p:sp>
        <p:nvSpPr>
          <p:cNvPr id="10" name="Slide Number Placeholder 5"/>
          <p:cNvSpPr>
            <a:spLocks noGrp="1"/>
          </p:cNvSpPr>
          <p:nvPr>
            <p:ph type="sldNum" sz="quarter" idx="4"/>
          </p:nvPr>
        </p:nvSpPr>
        <p:spPr>
          <a:xfrm>
            <a:off x="8737600" y="6356351"/>
            <a:ext cx="2844800" cy="365125"/>
          </a:xfrm>
          <a:prstGeom prst="rect">
            <a:avLst/>
          </a:prstGeom>
        </p:spPr>
        <p:txBody>
          <a:bodyPr vert="horz" lIns="0" tIns="45720" rIns="0" bIns="45720" rtlCol="0" anchor="ctr"/>
          <a:lstStyle>
            <a:lvl1pPr algn="r" eaLnBrk="1" latinLnBrk="0" hangingPunct="1">
              <a:defRPr kumimoji="0" lang="de-DE" sz="1200">
                <a:solidFill>
                  <a:schemeClr val="tx1">
                    <a:tint val="75000"/>
                  </a:schemeClr>
                </a:solidFill>
                <a:latin typeface="Arial"/>
                <a:cs typeface="Arial"/>
              </a:defRPr>
            </a:lvl1pPr>
          </a:lstStyle>
          <a:p>
            <a:fld id="{515FC477-0A05-4F3E-8EE9-E015C9089D56}" type="slidenum">
              <a:rPr lang="de-DE" smtClean="0"/>
              <a:pPr/>
              <a:t>‹Nr.›</a:t>
            </a:fld>
            <a:endParaRPr lang="de-D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317708"/>
            <a:ext cx="10972800" cy="914400"/>
          </a:xfrm>
          <a:prstGeom prst="rect">
            <a:avLst/>
          </a:prstGeom>
        </p:spPr>
        <p:txBody>
          <a:bodyPr lIns="0" rIns="0" anchor="t">
            <a:normAutofit/>
          </a:bodyPr>
          <a:lstStyle>
            <a:lvl1pPr algn="l" eaLnBrk="1" latinLnBrk="0" hangingPunct="1">
              <a:defRPr kumimoji="0" lang="de-DE" sz="2800">
                <a:latin typeface="Arial"/>
                <a:cs typeface="Arial"/>
              </a:defRPr>
            </a:lvl1pPr>
          </a:lstStyle>
          <a:p>
            <a:pPr eaLnBrk="1" latinLnBrk="0" hangingPunct="1"/>
            <a:r>
              <a:rPr kumimoji="0" lang="de-DE" dirty="0"/>
              <a:t>Mastertitelformat bearbeiten </a:t>
            </a:r>
            <a:endParaRPr kumimoji="0" dirty="0"/>
          </a:p>
        </p:txBody>
      </p:sp>
      <p:sp>
        <p:nvSpPr>
          <p:cNvPr id="4" name="Content Placeholder 2"/>
          <p:cNvSpPr>
            <a:spLocks noGrp="1"/>
          </p:cNvSpPr>
          <p:nvPr>
            <p:ph idx="1"/>
          </p:nvPr>
        </p:nvSpPr>
        <p:spPr>
          <a:xfrm>
            <a:off x="609600" y="1232108"/>
            <a:ext cx="5181600" cy="4330492"/>
          </a:xfrm>
          <a:prstGeom prst="rect">
            <a:avLst/>
          </a:prstGeom>
        </p:spPr>
        <p:txBody>
          <a:bodyPr lIns="0" rIns="0">
            <a:normAutofit/>
          </a:bodyPr>
          <a:lstStyle>
            <a:lvl1pPr marL="342900" indent="-342900" eaLnBrk="1" latinLnBrk="0" hangingPunct="1">
              <a:lnSpc>
                <a:spcPct val="150000"/>
              </a:lnSpc>
              <a:spcBef>
                <a:spcPts val="0"/>
              </a:spcBef>
              <a:buSzPct val="130000"/>
              <a:buFont typeface="Arial" pitchFamily="34" charset="0"/>
              <a:buChar char="•"/>
              <a:defRPr kumimoji="0" lang="de-DE" sz="2000">
                <a:latin typeface="Arial"/>
                <a:cs typeface="Arial"/>
              </a:defRPr>
            </a:lvl1pPr>
            <a:lvl2pPr marL="571500" indent="-228600" eaLnBrk="1" latinLnBrk="0" hangingPunct="1">
              <a:lnSpc>
                <a:spcPct val="150000"/>
              </a:lnSpc>
              <a:spcBef>
                <a:spcPts val="0"/>
              </a:spcBef>
              <a:buSzPct val="60000"/>
              <a:buFont typeface="Courier New" pitchFamily="49" charset="0"/>
              <a:buChar char="o"/>
              <a:defRPr kumimoji="0" lang="de-DE" sz="1800">
                <a:latin typeface="Arial"/>
                <a:cs typeface="Arial"/>
              </a:defRPr>
            </a:lvl2pPr>
            <a:lvl3pPr eaLnBrk="1" latinLnBrk="0" hangingPunct="1">
              <a:defRPr kumimoji="0" lang="de-DE" sz="2000">
                <a:latin typeface="Arial"/>
                <a:cs typeface="Arial"/>
              </a:defRPr>
            </a:lvl3pPr>
            <a:lvl4pPr eaLnBrk="1" latinLnBrk="0" hangingPunct="1">
              <a:defRPr kumimoji="0" lang="de-DE" sz="2000">
                <a:latin typeface="Arial"/>
                <a:cs typeface="Arial"/>
              </a:defRPr>
            </a:lvl4pPr>
            <a:lvl5pPr eaLnBrk="1" latinLnBrk="0" hangingPunct="1">
              <a:defRPr kumimoji="0" lang="de-DE" sz="2000">
                <a:latin typeface="Arial"/>
                <a:cs typeface="Arial"/>
              </a:defRPr>
            </a:lvl5pPr>
          </a:lstStyle>
          <a:p>
            <a:pPr lvl="0" eaLnBrk="1" latinLnBrk="0" hangingPunct="1"/>
            <a:r>
              <a:rPr kumimoji="0" lang="de-DE" dirty="0"/>
              <a:t>Mastertextformat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dirty="0"/>
          </a:p>
        </p:txBody>
      </p:sp>
      <p:sp>
        <p:nvSpPr>
          <p:cNvPr id="5" name="Date Placeholder 3"/>
          <p:cNvSpPr>
            <a:spLocks noGrp="1"/>
          </p:cNvSpPr>
          <p:nvPr>
            <p:ph type="dt" sz="half" idx="2"/>
          </p:nvPr>
        </p:nvSpPr>
        <p:spPr>
          <a:xfrm>
            <a:off x="609600" y="6356351"/>
            <a:ext cx="2844800" cy="365125"/>
          </a:xfrm>
          <a:prstGeom prst="rect">
            <a:avLst/>
          </a:prstGeom>
        </p:spPr>
        <p:txBody>
          <a:bodyPr vert="horz" lIns="0" tIns="45720" rIns="0" bIns="45720" rtlCol="0" anchor="ctr"/>
          <a:lstStyle>
            <a:lvl1pPr algn="l" eaLnBrk="1" latinLnBrk="0" hangingPunct="1">
              <a:defRPr kumimoji="0" lang="de-DE" sz="1200">
                <a:solidFill>
                  <a:schemeClr val="tx1">
                    <a:tint val="75000"/>
                  </a:schemeClr>
                </a:solidFill>
                <a:latin typeface="Arial"/>
                <a:cs typeface="Arial"/>
              </a:defRPr>
            </a:lvl1pPr>
          </a:lstStyle>
          <a:p>
            <a:r>
              <a:rPr lang="de-DE"/>
              <a:t>27/11/24</a:t>
            </a:r>
            <a:endParaRPr lang="de-DE" dirty="0"/>
          </a:p>
        </p:txBody>
      </p:sp>
      <p:sp>
        <p:nvSpPr>
          <p:cNvPr id="6" name="Footer Placeholder 4"/>
          <p:cNvSpPr>
            <a:spLocks noGrp="1"/>
          </p:cNvSpPr>
          <p:nvPr>
            <p:ph type="ftr" sz="quarter" idx="3"/>
          </p:nvPr>
        </p:nvSpPr>
        <p:spPr>
          <a:xfrm>
            <a:off x="3454400" y="6356351"/>
            <a:ext cx="5283200" cy="365125"/>
          </a:xfrm>
          <a:prstGeom prst="rect">
            <a:avLst/>
          </a:prstGeom>
        </p:spPr>
        <p:txBody>
          <a:bodyPr vert="horz" lIns="91440" tIns="45720" rIns="91440" bIns="45720" rtlCol="0" anchor="ctr"/>
          <a:lstStyle>
            <a:lvl1pPr algn="ctr" eaLnBrk="1" latinLnBrk="0" hangingPunct="1">
              <a:defRPr kumimoji="0" lang="de-DE" sz="1200">
                <a:solidFill>
                  <a:schemeClr val="tx1">
                    <a:tint val="75000"/>
                  </a:schemeClr>
                </a:solidFill>
                <a:latin typeface="Arial"/>
                <a:cs typeface="Arial"/>
              </a:defRPr>
            </a:lvl1pPr>
          </a:lstStyle>
          <a:p>
            <a:r>
              <a:rPr lang="de-DE"/>
              <a:t>Einwohnerversammlung 27.11.2024</a:t>
            </a:r>
            <a:endParaRPr lang="de-DE" dirty="0"/>
          </a:p>
        </p:txBody>
      </p:sp>
      <p:sp>
        <p:nvSpPr>
          <p:cNvPr id="7" name="Slide Number Placeholder 5"/>
          <p:cNvSpPr>
            <a:spLocks noGrp="1"/>
          </p:cNvSpPr>
          <p:nvPr>
            <p:ph type="sldNum" sz="quarter" idx="4"/>
          </p:nvPr>
        </p:nvSpPr>
        <p:spPr>
          <a:xfrm>
            <a:off x="8737600" y="6356351"/>
            <a:ext cx="2844800" cy="365125"/>
          </a:xfrm>
          <a:prstGeom prst="rect">
            <a:avLst/>
          </a:prstGeom>
        </p:spPr>
        <p:txBody>
          <a:bodyPr vert="horz" lIns="0" tIns="45720" rIns="0" bIns="45720" rtlCol="0" anchor="ctr"/>
          <a:lstStyle>
            <a:lvl1pPr algn="r" eaLnBrk="1" latinLnBrk="0" hangingPunct="1">
              <a:defRPr kumimoji="0" lang="de-DE" sz="1200">
                <a:solidFill>
                  <a:schemeClr val="tx1">
                    <a:tint val="75000"/>
                  </a:schemeClr>
                </a:solidFill>
                <a:latin typeface="Arial"/>
                <a:cs typeface="Arial"/>
              </a:defRPr>
            </a:lvl1pPr>
          </a:lstStyle>
          <a:p>
            <a:fld id="{515FC477-0A05-4F3E-8EE9-E015C9089D56}" type="slidenum">
              <a:rPr lang="de-DE" smtClean="0"/>
              <a:pPr/>
              <a:t>‹Nr.›</a:t>
            </a:fld>
            <a:endParaRPr lang="de-DE" dirty="0"/>
          </a:p>
        </p:txBody>
      </p:sp>
      <p:sp>
        <p:nvSpPr>
          <p:cNvPr id="8" name="Content Placeholder 2"/>
          <p:cNvSpPr>
            <a:spLocks noGrp="1"/>
          </p:cNvSpPr>
          <p:nvPr>
            <p:ph idx="10"/>
          </p:nvPr>
        </p:nvSpPr>
        <p:spPr>
          <a:xfrm>
            <a:off x="6400800" y="1232108"/>
            <a:ext cx="5181600" cy="4330492"/>
          </a:xfrm>
          <a:prstGeom prst="rect">
            <a:avLst/>
          </a:prstGeom>
        </p:spPr>
        <p:txBody>
          <a:bodyPr lIns="0" rIns="0">
            <a:normAutofit/>
          </a:bodyPr>
          <a:lstStyle>
            <a:lvl1pPr marL="342900" indent="-342900" eaLnBrk="1" latinLnBrk="0" hangingPunct="1">
              <a:lnSpc>
                <a:spcPct val="150000"/>
              </a:lnSpc>
              <a:spcBef>
                <a:spcPts val="0"/>
              </a:spcBef>
              <a:buSzPct val="130000"/>
              <a:buFont typeface="Arial" pitchFamily="34" charset="0"/>
              <a:buChar char="•"/>
              <a:defRPr kumimoji="0" lang="de-DE" sz="2000">
                <a:latin typeface="Arial"/>
                <a:cs typeface="Arial"/>
              </a:defRPr>
            </a:lvl1pPr>
            <a:lvl2pPr marL="571500" indent="-228600" eaLnBrk="1" latinLnBrk="0" hangingPunct="1">
              <a:lnSpc>
                <a:spcPct val="150000"/>
              </a:lnSpc>
              <a:spcBef>
                <a:spcPts val="0"/>
              </a:spcBef>
              <a:buSzPct val="60000"/>
              <a:buFont typeface="Courier New" pitchFamily="49" charset="0"/>
              <a:buChar char="o"/>
              <a:defRPr kumimoji="0" lang="de-DE" sz="1800">
                <a:latin typeface="Arial"/>
                <a:cs typeface="Arial"/>
              </a:defRPr>
            </a:lvl2pPr>
            <a:lvl3pPr eaLnBrk="1" latinLnBrk="0" hangingPunct="1">
              <a:defRPr kumimoji="0" lang="de-DE" sz="2000">
                <a:latin typeface="Arial"/>
                <a:cs typeface="Arial"/>
              </a:defRPr>
            </a:lvl3pPr>
            <a:lvl4pPr eaLnBrk="1" latinLnBrk="0" hangingPunct="1">
              <a:defRPr kumimoji="0" lang="de-DE" sz="2000">
                <a:latin typeface="Arial"/>
                <a:cs typeface="Arial"/>
              </a:defRPr>
            </a:lvl4pPr>
            <a:lvl5pPr eaLnBrk="1" latinLnBrk="0" hangingPunct="1">
              <a:defRPr kumimoji="0" lang="de-DE" sz="2000">
                <a:latin typeface="Arial"/>
                <a:cs typeface="Arial"/>
              </a:defRPr>
            </a:lvl5pPr>
          </a:lstStyle>
          <a:p>
            <a:pPr lvl="0" eaLnBrk="1" latinLnBrk="0" hangingPunct="1"/>
            <a:r>
              <a:rPr kumimoji="0" lang="de-DE" dirty="0"/>
              <a:t>Mastertextformat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dirty="0"/>
          </a:p>
        </p:txBody>
      </p:sp>
    </p:spTree>
    <p:extLst>
      <p:ext uri="{BB962C8B-B14F-4D97-AF65-F5344CB8AC3E}">
        <p14:creationId xmlns:p14="http://schemas.microsoft.com/office/powerpoint/2010/main" val="4101498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1" name="Bild 10" descr="Silhouette-Farb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09600" y="1212575"/>
            <a:ext cx="10160000" cy="761999"/>
          </a:xfrm>
          <a:prstGeom prst="rect">
            <a:avLst/>
          </a:prstGeom>
        </p:spPr>
        <p:txBody>
          <a:bodyPr lIns="0" tIns="0" rIns="0" bIns="0" anchor="t"/>
          <a:lstStyle>
            <a:lvl1pPr algn="l" eaLnBrk="1" latinLnBrk="0" hangingPunct="1">
              <a:defRPr kumimoji="0" lang="de-DE">
                <a:solidFill>
                  <a:schemeClr val="bg1"/>
                </a:solidFill>
                <a:latin typeface="Arial"/>
                <a:cs typeface="Arial"/>
              </a:defRPr>
            </a:lvl1pPr>
          </a:lstStyle>
          <a:p>
            <a:pPr eaLnBrk="1" latinLnBrk="0" hangingPunct="1"/>
            <a:r>
              <a:rPr kumimoji="0" lang="de-DE" dirty="0"/>
              <a:t>Mastertitelformat bearbeiten</a:t>
            </a:r>
            <a:endParaRPr kumimoji="0" dirty="0"/>
          </a:p>
        </p:txBody>
      </p:sp>
      <p:sp>
        <p:nvSpPr>
          <p:cNvPr id="3" name="Subtitle 2"/>
          <p:cNvSpPr>
            <a:spLocks noGrp="1"/>
          </p:cNvSpPr>
          <p:nvPr>
            <p:ph type="subTitle" idx="1" hasCustomPrompt="1"/>
          </p:nvPr>
        </p:nvSpPr>
        <p:spPr>
          <a:xfrm>
            <a:off x="609600" y="1981200"/>
            <a:ext cx="10160000" cy="1295400"/>
          </a:xfrm>
          <a:prstGeom prst="rect">
            <a:avLst/>
          </a:prstGeom>
        </p:spPr>
        <p:txBody>
          <a:bodyPr lIns="0" tIns="46800" rIns="0" bIns="0">
            <a:normAutofit/>
          </a:bodyPr>
          <a:lstStyle>
            <a:lvl1pPr marL="0" indent="0" algn="l" eaLnBrk="1" latinLnBrk="0" hangingPunct="1">
              <a:buNone/>
              <a:defRPr kumimoji="0" lang="de-DE" sz="2000" baseline="0">
                <a:solidFill>
                  <a:srgbClr val="FFFFFF"/>
                </a:solidFill>
                <a:latin typeface="Arial"/>
                <a:cs typeface="Arial"/>
              </a:defRPr>
            </a:lvl1pPr>
            <a:lvl2pPr marL="457200" indent="0" algn="ctr" eaLnBrk="1" latinLnBrk="0" hangingPunct="1">
              <a:buNone/>
              <a:defRPr kumimoji="0" lang="de-DE">
                <a:solidFill>
                  <a:schemeClr val="tx1">
                    <a:tint val="75000"/>
                  </a:schemeClr>
                </a:solidFill>
              </a:defRPr>
            </a:lvl2pPr>
            <a:lvl3pPr marL="914400" indent="0" algn="ctr" eaLnBrk="1" latinLnBrk="0" hangingPunct="1">
              <a:buNone/>
              <a:defRPr kumimoji="0" lang="de-DE">
                <a:solidFill>
                  <a:schemeClr val="tx1">
                    <a:tint val="75000"/>
                  </a:schemeClr>
                </a:solidFill>
              </a:defRPr>
            </a:lvl3pPr>
            <a:lvl4pPr marL="1371600" indent="0" algn="ctr" eaLnBrk="1" latinLnBrk="0" hangingPunct="1">
              <a:buNone/>
              <a:defRPr kumimoji="0" lang="de-DE">
                <a:solidFill>
                  <a:schemeClr val="tx1">
                    <a:tint val="75000"/>
                  </a:schemeClr>
                </a:solidFill>
              </a:defRPr>
            </a:lvl4pPr>
            <a:lvl5pPr marL="1828800" indent="0" algn="ctr" eaLnBrk="1" latinLnBrk="0" hangingPunct="1">
              <a:buNone/>
              <a:defRPr kumimoji="0" lang="de-DE">
                <a:solidFill>
                  <a:schemeClr val="tx1">
                    <a:tint val="75000"/>
                  </a:schemeClr>
                </a:solidFill>
              </a:defRPr>
            </a:lvl5pPr>
            <a:lvl6pPr marL="2286000" indent="0" algn="ctr" eaLnBrk="1" latinLnBrk="0" hangingPunct="1">
              <a:buNone/>
              <a:defRPr kumimoji="0" lang="de-DE">
                <a:solidFill>
                  <a:schemeClr val="tx1">
                    <a:tint val="75000"/>
                  </a:schemeClr>
                </a:solidFill>
              </a:defRPr>
            </a:lvl6pPr>
            <a:lvl7pPr marL="2743200" indent="0" algn="ctr" eaLnBrk="1" latinLnBrk="0" hangingPunct="1">
              <a:buNone/>
              <a:defRPr kumimoji="0" lang="de-DE">
                <a:solidFill>
                  <a:schemeClr val="tx1">
                    <a:tint val="75000"/>
                  </a:schemeClr>
                </a:solidFill>
              </a:defRPr>
            </a:lvl7pPr>
            <a:lvl8pPr marL="3200400" indent="0" algn="ctr" eaLnBrk="1" latinLnBrk="0" hangingPunct="1">
              <a:buNone/>
              <a:defRPr kumimoji="0" lang="de-DE">
                <a:solidFill>
                  <a:schemeClr val="tx1">
                    <a:tint val="75000"/>
                  </a:schemeClr>
                </a:solidFill>
              </a:defRPr>
            </a:lvl8pPr>
            <a:lvl9pPr marL="3657600" indent="0" algn="ctr" eaLnBrk="1" latinLnBrk="0" hangingPunct="1">
              <a:buNone/>
              <a:defRPr kumimoji="0" lang="de-DE">
                <a:solidFill>
                  <a:schemeClr val="tx1">
                    <a:tint val="75000"/>
                  </a:schemeClr>
                </a:solidFill>
              </a:defRPr>
            </a:lvl9pPr>
          </a:lstStyle>
          <a:p>
            <a:r>
              <a:rPr kumimoji="0" lang="de-DE" dirty="0"/>
              <a:t>Zum Bearbeiten klicken</a:t>
            </a:r>
          </a:p>
        </p:txBody>
      </p:sp>
      <p:pic>
        <p:nvPicPr>
          <p:cNvPr id="5" name="Bild 4" descr="Logo.jpg"/>
          <p:cNvPicPr>
            <a:picLocks noChangeAspect="1"/>
          </p:cNvPicPr>
          <p:nvPr userDrawn="1"/>
        </p:nvPicPr>
        <p:blipFill>
          <a:blip r:embed="rId3" cstate="email">
            <a:alphaModFix/>
            <a:extLst>
              <a:ext uri="{28A0092B-C50C-407E-A947-70E740481C1C}">
                <a14:useLocalDpi xmlns:a14="http://schemas.microsoft.com/office/drawing/2010/main" val="0"/>
              </a:ext>
            </a:extLst>
          </a:blip>
          <a:stretch>
            <a:fillRect/>
          </a:stretch>
        </p:blipFill>
        <p:spPr>
          <a:xfrm>
            <a:off x="10776733" y="211088"/>
            <a:ext cx="805668" cy="1008112"/>
          </a:xfrm>
          <a:prstGeom prst="rect">
            <a:avLst/>
          </a:prstGeom>
        </p:spPr>
      </p:pic>
    </p:spTree>
    <p:extLst>
      <p:ext uri="{BB962C8B-B14F-4D97-AF65-F5344CB8AC3E}">
        <p14:creationId xmlns:p14="http://schemas.microsoft.com/office/powerpoint/2010/main" val="1452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alt 1-spalti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17708"/>
            <a:ext cx="10972800" cy="914400"/>
          </a:xfrm>
          <a:prstGeom prst="rect">
            <a:avLst/>
          </a:prstGeom>
        </p:spPr>
        <p:txBody>
          <a:bodyPr lIns="0" rIns="0" anchor="t">
            <a:normAutofit/>
          </a:bodyPr>
          <a:lstStyle>
            <a:lvl1pPr algn="l" eaLnBrk="1" latinLnBrk="0" hangingPunct="1">
              <a:defRPr kumimoji="0" lang="de-DE" sz="2800">
                <a:latin typeface="Arial"/>
                <a:cs typeface="Arial"/>
              </a:defRPr>
            </a:lvl1pPr>
          </a:lstStyle>
          <a:p>
            <a:pPr eaLnBrk="1" latinLnBrk="0" hangingPunct="1"/>
            <a:r>
              <a:rPr kumimoji="0" lang="de-DE" dirty="0"/>
              <a:t>Mastertitelformat bearbeiten </a:t>
            </a:r>
            <a:endParaRPr kumimoji="0" dirty="0"/>
          </a:p>
        </p:txBody>
      </p:sp>
      <p:sp>
        <p:nvSpPr>
          <p:cNvPr id="3" name="Content Placeholder 2"/>
          <p:cNvSpPr>
            <a:spLocks noGrp="1"/>
          </p:cNvSpPr>
          <p:nvPr>
            <p:ph idx="1"/>
          </p:nvPr>
        </p:nvSpPr>
        <p:spPr>
          <a:xfrm>
            <a:off x="609600" y="1232109"/>
            <a:ext cx="10972800" cy="4297363"/>
          </a:xfrm>
          <a:prstGeom prst="rect">
            <a:avLst/>
          </a:prstGeom>
        </p:spPr>
        <p:txBody>
          <a:bodyPr lIns="0" rIns="0">
            <a:normAutofit/>
          </a:bodyPr>
          <a:lstStyle>
            <a:lvl1pPr marL="342900" indent="-342900" eaLnBrk="1" latinLnBrk="0" hangingPunct="1">
              <a:lnSpc>
                <a:spcPct val="150000"/>
              </a:lnSpc>
              <a:spcBef>
                <a:spcPts val="0"/>
              </a:spcBef>
              <a:buSzPct val="130000"/>
              <a:buFont typeface="Arial" pitchFamily="34" charset="0"/>
              <a:buChar char="•"/>
              <a:defRPr kumimoji="0" lang="de-DE" sz="2000">
                <a:latin typeface="Arial"/>
                <a:cs typeface="Arial"/>
              </a:defRPr>
            </a:lvl1pPr>
            <a:lvl2pPr marL="571500" indent="-228600" eaLnBrk="1" latinLnBrk="0" hangingPunct="1">
              <a:lnSpc>
                <a:spcPct val="150000"/>
              </a:lnSpc>
              <a:spcBef>
                <a:spcPts val="0"/>
              </a:spcBef>
              <a:buSzPct val="60000"/>
              <a:buFont typeface="Courier New" pitchFamily="49" charset="0"/>
              <a:buChar char="o"/>
              <a:defRPr kumimoji="0" lang="de-DE" sz="1800">
                <a:latin typeface="Arial"/>
                <a:cs typeface="Arial"/>
              </a:defRPr>
            </a:lvl2pPr>
            <a:lvl3pPr eaLnBrk="1" latinLnBrk="0" hangingPunct="1">
              <a:defRPr kumimoji="0" lang="de-DE" sz="2000">
                <a:latin typeface="Arial"/>
                <a:cs typeface="Arial"/>
              </a:defRPr>
            </a:lvl3pPr>
            <a:lvl4pPr eaLnBrk="1" latinLnBrk="0" hangingPunct="1">
              <a:defRPr kumimoji="0" lang="de-DE" sz="2000">
                <a:latin typeface="Arial"/>
                <a:cs typeface="Arial"/>
              </a:defRPr>
            </a:lvl4pPr>
            <a:lvl5pPr eaLnBrk="1" latinLnBrk="0" hangingPunct="1">
              <a:defRPr kumimoji="0" lang="de-DE" sz="2000">
                <a:latin typeface="Arial"/>
                <a:cs typeface="Arial"/>
              </a:defRPr>
            </a:lvl5pPr>
          </a:lstStyle>
          <a:p>
            <a:pPr lvl="0" eaLnBrk="1" latinLnBrk="0" hangingPunct="1"/>
            <a:r>
              <a:rPr kumimoji="0" lang="de-DE" dirty="0"/>
              <a:t>Mastertextformat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dirty="0"/>
          </a:p>
        </p:txBody>
      </p:sp>
      <p:sp>
        <p:nvSpPr>
          <p:cNvPr id="8" name="Date Placeholder 3"/>
          <p:cNvSpPr>
            <a:spLocks noGrp="1"/>
          </p:cNvSpPr>
          <p:nvPr>
            <p:ph type="dt" sz="half" idx="2"/>
          </p:nvPr>
        </p:nvSpPr>
        <p:spPr>
          <a:xfrm>
            <a:off x="609600" y="6356351"/>
            <a:ext cx="2844800" cy="365125"/>
          </a:xfrm>
          <a:prstGeom prst="rect">
            <a:avLst/>
          </a:prstGeom>
        </p:spPr>
        <p:txBody>
          <a:bodyPr vert="horz" lIns="0" tIns="45720" rIns="0" bIns="45720" rtlCol="0" anchor="ctr"/>
          <a:lstStyle>
            <a:lvl1pPr algn="l" eaLnBrk="1" latinLnBrk="0" hangingPunct="1">
              <a:defRPr kumimoji="0" lang="de-DE" sz="1200">
                <a:solidFill>
                  <a:schemeClr val="tx1">
                    <a:tint val="75000"/>
                  </a:schemeClr>
                </a:solidFill>
                <a:latin typeface="Arial"/>
                <a:cs typeface="Arial"/>
              </a:defRPr>
            </a:lvl1pPr>
          </a:lstStyle>
          <a:p>
            <a:r>
              <a:rPr lang="de-DE"/>
              <a:t>18.11.2024</a:t>
            </a:r>
            <a:endParaRPr lang="de-DE" dirty="0"/>
          </a:p>
        </p:txBody>
      </p:sp>
      <p:sp>
        <p:nvSpPr>
          <p:cNvPr id="9" name="Footer Placeholder 4"/>
          <p:cNvSpPr>
            <a:spLocks noGrp="1"/>
          </p:cNvSpPr>
          <p:nvPr>
            <p:ph type="ftr" sz="quarter" idx="3"/>
          </p:nvPr>
        </p:nvSpPr>
        <p:spPr>
          <a:xfrm>
            <a:off x="3454400" y="6356351"/>
            <a:ext cx="5283200" cy="365125"/>
          </a:xfrm>
          <a:prstGeom prst="rect">
            <a:avLst/>
          </a:prstGeom>
        </p:spPr>
        <p:txBody>
          <a:bodyPr vert="horz" lIns="91440" tIns="45720" rIns="91440" bIns="45720" rtlCol="0" anchor="ctr"/>
          <a:lstStyle>
            <a:lvl1pPr algn="ctr" eaLnBrk="1" latinLnBrk="0" hangingPunct="1">
              <a:defRPr kumimoji="0" lang="de-DE" sz="1200">
                <a:solidFill>
                  <a:schemeClr val="tx1">
                    <a:tint val="75000"/>
                  </a:schemeClr>
                </a:solidFill>
                <a:latin typeface="Arial"/>
                <a:cs typeface="Arial"/>
              </a:defRPr>
            </a:lvl1pPr>
          </a:lstStyle>
          <a:p>
            <a:r>
              <a:rPr lang="de-DE"/>
              <a:t>Haushalt 2025 / FBL Schmidt</a:t>
            </a:r>
            <a:endParaRPr lang="de-DE" dirty="0"/>
          </a:p>
        </p:txBody>
      </p:sp>
      <p:sp>
        <p:nvSpPr>
          <p:cNvPr id="10" name="Slide Number Placeholder 5"/>
          <p:cNvSpPr>
            <a:spLocks noGrp="1"/>
          </p:cNvSpPr>
          <p:nvPr>
            <p:ph type="sldNum" sz="quarter" idx="4"/>
          </p:nvPr>
        </p:nvSpPr>
        <p:spPr>
          <a:xfrm>
            <a:off x="8737600" y="6356351"/>
            <a:ext cx="2844800" cy="365125"/>
          </a:xfrm>
          <a:prstGeom prst="rect">
            <a:avLst/>
          </a:prstGeom>
        </p:spPr>
        <p:txBody>
          <a:bodyPr vert="horz" lIns="0" tIns="45720" rIns="0" bIns="45720" rtlCol="0" anchor="ctr"/>
          <a:lstStyle>
            <a:lvl1pPr algn="r" eaLnBrk="1" latinLnBrk="0" hangingPunct="1">
              <a:defRPr kumimoji="0" lang="de-DE" sz="1200">
                <a:solidFill>
                  <a:schemeClr val="tx1">
                    <a:tint val="75000"/>
                  </a:schemeClr>
                </a:solidFill>
                <a:latin typeface="Arial"/>
                <a:cs typeface="Arial"/>
              </a:defRPr>
            </a:lvl1pPr>
          </a:lstStyle>
          <a:p>
            <a:fld id="{515FC477-0A05-4F3E-8EE9-E015C9089D56}" type="slidenum">
              <a:rPr lang="de-DE" smtClean="0"/>
              <a:pPr/>
              <a:t>‹Nr.›</a:t>
            </a:fld>
            <a:endParaRPr lang="de-DE" dirty="0"/>
          </a:p>
        </p:txBody>
      </p:sp>
    </p:spTree>
    <p:extLst>
      <p:ext uri="{BB962C8B-B14F-4D97-AF65-F5344CB8AC3E}">
        <p14:creationId xmlns:p14="http://schemas.microsoft.com/office/powerpoint/2010/main" val="3803101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317708"/>
            <a:ext cx="10972800" cy="914400"/>
          </a:xfrm>
          <a:prstGeom prst="rect">
            <a:avLst/>
          </a:prstGeom>
        </p:spPr>
        <p:txBody>
          <a:bodyPr lIns="0" rIns="0" anchor="t">
            <a:normAutofit/>
          </a:bodyPr>
          <a:lstStyle>
            <a:lvl1pPr algn="l" eaLnBrk="1" latinLnBrk="0" hangingPunct="1">
              <a:defRPr kumimoji="0" lang="de-DE" sz="2800">
                <a:latin typeface="Arial"/>
                <a:cs typeface="Arial"/>
              </a:defRPr>
            </a:lvl1pPr>
          </a:lstStyle>
          <a:p>
            <a:pPr eaLnBrk="1" latinLnBrk="0" hangingPunct="1"/>
            <a:r>
              <a:rPr kumimoji="0" lang="de-DE" dirty="0"/>
              <a:t>Mastertitelformat bearbeiten </a:t>
            </a:r>
            <a:endParaRPr kumimoji="0" dirty="0"/>
          </a:p>
        </p:txBody>
      </p:sp>
      <p:sp>
        <p:nvSpPr>
          <p:cNvPr id="4" name="Content Placeholder 2"/>
          <p:cNvSpPr>
            <a:spLocks noGrp="1"/>
          </p:cNvSpPr>
          <p:nvPr>
            <p:ph idx="1"/>
          </p:nvPr>
        </p:nvSpPr>
        <p:spPr>
          <a:xfrm>
            <a:off x="609600" y="1232108"/>
            <a:ext cx="5181600" cy="4330492"/>
          </a:xfrm>
          <a:prstGeom prst="rect">
            <a:avLst/>
          </a:prstGeom>
        </p:spPr>
        <p:txBody>
          <a:bodyPr lIns="0" rIns="0">
            <a:normAutofit/>
          </a:bodyPr>
          <a:lstStyle>
            <a:lvl1pPr marL="342900" indent="-342900" eaLnBrk="1" latinLnBrk="0" hangingPunct="1">
              <a:lnSpc>
                <a:spcPct val="150000"/>
              </a:lnSpc>
              <a:spcBef>
                <a:spcPts val="0"/>
              </a:spcBef>
              <a:buSzPct val="130000"/>
              <a:buFont typeface="Arial" pitchFamily="34" charset="0"/>
              <a:buChar char="•"/>
              <a:defRPr kumimoji="0" lang="de-DE" sz="2000">
                <a:latin typeface="Arial"/>
                <a:cs typeface="Arial"/>
              </a:defRPr>
            </a:lvl1pPr>
            <a:lvl2pPr marL="571500" indent="-228600" eaLnBrk="1" latinLnBrk="0" hangingPunct="1">
              <a:lnSpc>
                <a:spcPct val="150000"/>
              </a:lnSpc>
              <a:spcBef>
                <a:spcPts val="0"/>
              </a:spcBef>
              <a:buSzPct val="60000"/>
              <a:buFont typeface="Courier New" pitchFamily="49" charset="0"/>
              <a:buChar char="o"/>
              <a:defRPr kumimoji="0" lang="de-DE" sz="1800">
                <a:latin typeface="Arial"/>
                <a:cs typeface="Arial"/>
              </a:defRPr>
            </a:lvl2pPr>
            <a:lvl3pPr eaLnBrk="1" latinLnBrk="0" hangingPunct="1">
              <a:defRPr kumimoji="0" lang="de-DE" sz="2000">
                <a:latin typeface="Arial"/>
                <a:cs typeface="Arial"/>
              </a:defRPr>
            </a:lvl3pPr>
            <a:lvl4pPr eaLnBrk="1" latinLnBrk="0" hangingPunct="1">
              <a:defRPr kumimoji="0" lang="de-DE" sz="2000">
                <a:latin typeface="Arial"/>
                <a:cs typeface="Arial"/>
              </a:defRPr>
            </a:lvl4pPr>
            <a:lvl5pPr eaLnBrk="1" latinLnBrk="0" hangingPunct="1">
              <a:defRPr kumimoji="0" lang="de-DE" sz="2000">
                <a:latin typeface="Arial"/>
                <a:cs typeface="Arial"/>
              </a:defRPr>
            </a:lvl5pPr>
          </a:lstStyle>
          <a:p>
            <a:pPr lvl="0" eaLnBrk="1" latinLnBrk="0" hangingPunct="1"/>
            <a:r>
              <a:rPr kumimoji="0" lang="de-DE" dirty="0"/>
              <a:t>Mastertextformat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dirty="0"/>
          </a:p>
        </p:txBody>
      </p:sp>
      <p:sp>
        <p:nvSpPr>
          <p:cNvPr id="5" name="Date Placeholder 3"/>
          <p:cNvSpPr>
            <a:spLocks noGrp="1"/>
          </p:cNvSpPr>
          <p:nvPr>
            <p:ph type="dt" sz="half" idx="2"/>
          </p:nvPr>
        </p:nvSpPr>
        <p:spPr>
          <a:xfrm>
            <a:off x="609600" y="6356351"/>
            <a:ext cx="2844800" cy="365125"/>
          </a:xfrm>
          <a:prstGeom prst="rect">
            <a:avLst/>
          </a:prstGeom>
        </p:spPr>
        <p:txBody>
          <a:bodyPr vert="horz" lIns="0" tIns="45720" rIns="0" bIns="45720" rtlCol="0" anchor="ctr"/>
          <a:lstStyle>
            <a:lvl1pPr algn="l" eaLnBrk="1" latinLnBrk="0" hangingPunct="1">
              <a:defRPr kumimoji="0" lang="de-DE" sz="1200">
                <a:solidFill>
                  <a:schemeClr val="tx1">
                    <a:tint val="75000"/>
                  </a:schemeClr>
                </a:solidFill>
                <a:latin typeface="Arial"/>
                <a:cs typeface="Arial"/>
              </a:defRPr>
            </a:lvl1pPr>
          </a:lstStyle>
          <a:p>
            <a:r>
              <a:rPr lang="de-DE"/>
              <a:t>18.11.2024</a:t>
            </a:r>
            <a:endParaRPr lang="de-DE" dirty="0"/>
          </a:p>
        </p:txBody>
      </p:sp>
      <p:sp>
        <p:nvSpPr>
          <p:cNvPr id="6" name="Footer Placeholder 4"/>
          <p:cNvSpPr>
            <a:spLocks noGrp="1"/>
          </p:cNvSpPr>
          <p:nvPr>
            <p:ph type="ftr" sz="quarter" idx="3"/>
          </p:nvPr>
        </p:nvSpPr>
        <p:spPr>
          <a:xfrm>
            <a:off x="3454400" y="6356351"/>
            <a:ext cx="5283200" cy="365125"/>
          </a:xfrm>
          <a:prstGeom prst="rect">
            <a:avLst/>
          </a:prstGeom>
        </p:spPr>
        <p:txBody>
          <a:bodyPr vert="horz" lIns="91440" tIns="45720" rIns="91440" bIns="45720" rtlCol="0" anchor="ctr"/>
          <a:lstStyle>
            <a:lvl1pPr algn="ctr" eaLnBrk="1" latinLnBrk="0" hangingPunct="1">
              <a:defRPr kumimoji="0" lang="de-DE" sz="1200">
                <a:solidFill>
                  <a:schemeClr val="tx1">
                    <a:tint val="75000"/>
                  </a:schemeClr>
                </a:solidFill>
                <a:latin typeface="Arial"/>
                <a:cs typeface="Arial"/>
              </a:defRPr>
            </a:lvl1pPr>
          </a:lstStyle>
          <a:p>
            <a:r>
              <a:rPr lang="de-DE"/>
              <a:t>Haushalt 2025 / FBL Schmidt</a:t>
            </a:r>
            <a:endParaRPr lang="de-DE" dirty="0"/>
          </a:p>
        </p:txBody>
      </p:sp>
      <p:sp>
        <p:nvSpPr>
          <p:cNvPr id="7" name="Slide Number Placeholder 5"/>
          <p:cNvSpPr>
            <a:spLocks noGrp="1"/>
          </p:cNvSpPr>
          <p:nvPr>
            <p:ph type="sldNum" sz="quarter" idx="4"/>
          </p:nvPr>
        </p:nvSpPr>
        <p:spPr>
          <a:xfrm>
            <a:off x="8737600" y="6356351"/>
            <a:ext cx="2844800" cy="365125"/>
          </a:xfrm>
          <a:prstGeom prst="rect">
            <a:avLst/>
          </a:prstGeom>
        </p:spPr>
        <p:txBody>
          <a:bodyPr vert="horz" lIns="0" tIns="45720" rIns="0" bIns="45720" rtlCol="0" anchor="ctr"/>
          <a:lstStyle>
            <a:lvl1pPr algn="r" eaLnBrk="1" latinLnBrk="0" hangingPunct="1">
              <a:defRPr kumimoji="0" lang="de-DE" sz="1200">
                <a:solidFill>
                  <a:schemeClr val="tx1">
                    <a:tint val="75000"/>
                  </a:schemeClr>
                </a:solidFill>
                <a:latin typeface="Arial"/>
                <a:cs typeface="Arial"/>
              </a:defRPr>
            </a:lvl1pPr>
          </a:lstStyle>
          <a:p>
            <a:fld id="{515FC477-0A05-4F3E-8EE9-E015C9089D56}" type="slidenum">
              <a:rPr lang="de-DE" smtClean="0"/>
              <a:pPr/>
              <a:t>‹Nr.›</a:t>
            </a:fld>
            <a:endParaRPr lang="de-DE" dirty="0"/>
          </a:p>
        </p:txBody>
      </p:sp>
      <p:sp>
        <p:nvSpPr>
          <p:cNvPr id="8" name="Content Placeholder 2"/>
          <p:cNvSpPr>
            <a:spLocks noGrp="1"/>
          </p:cNvSpPr>
          <p:nvPr>
            <p:ph idx="10"/>
          </p:nvPr>
        </p:nvSpPr>
        <p:spPr>
          <a:xfrm>
            <a:off x="6400800" y="1232108"/>
            <a:ext cx="5181600" cy="4330492"/>
          </a:xfrm>
          <a:prstGeom prst="rect">
            <a:avLst/>
          </a:prstGeom>
        </p:spPr>
        <p:txBody>
          <a:bodyPr lIns="0" rIns="0">
            <a:normAutofit/>
          </a:bodyPr>
          <a:lstStyle>
            <a:lvl1pPr marL="342900" indent="-342900" eaLnBrk="1" latinLnBrk="0" hangingPunct="1">
              <a:lnSpc>
                <a:spcPct val="150000"/>
              </a:lnSpc>
              <a:spcBef>
                <a:spcPts val="0"/>
              </a:spcBef>
              <a:buSzPct val="130000"/>
              <a:buFont typeface="Arial" pitchFamily="34" charset="0"/>
              <a:buChar char="•"/>
              <a:defRPr kumimoji="0" lang="de-DE" sz="2000">
                <a:latin typeface="Arial"/>
                <a:cs typeface="Arial"/>
              </a:defRPr>
            </a:lvl1pPr>
            <a:lvl2pPr marL="571500" indent="-228600" eaLnBrk="1" latinLnBrk="0" hangingPunct="1">
              <a:lnSpc>
                <a:spcPct val="150000"/>
              </a:lnSpc>
              <a:spcBef>
                <a:spcPts val="0"/>
              </a:spcBef>
              <a:buSzPct val="60000"/>
              <a:buFont typeface="Courier New" pitchFamily="49" charset="0"/>
              <a:buChar char="o"/>
              <a:defRPr kumimoji="0" lang="de-DE" sz="1800">
                <a:latin typeface="Arial"/>
                <a:cs typeface="Arial"/>
              </a:defRPr>
            </a:lvl2pPr>
            <a:lvl3pPr eaLnBrk="1" latinLnBrk="0" hangingPunct="1">
              <a:defRPr kumimoji="0" lang="de-DE" sz="2000">
                <a:latin typeface="Arial"/>
                <a:cs typeface="Arial"/>
              </a:defRPr>
            </a:lvl3pPr>
            <a:lvl4pPr eaLnBrk="1" latinLnBrk="0" hangingPunct="1">
              <a:defRPr kumimoji="0" lang="de-DE" sz="2000">
                <a:latin typeface="Arial"/>
                <a:cs typeface="Arial"/>
              </a:defRPr>
            </a:lvl4pPr>
            <a:lvl5pPr eaLnBrk="1" latinLnBrk="0" hangingPunct="1">
              <a:defRPr kumimoji="0" lang="de-DE" sz="2000">
                <a:latin typeface="Arial"/>
                <a:cs typeface="Arial"/>
              </a:defRPr>
            </a:lvl5pPr>
          </a:lstStyle>
          <a:p>
            <a:pPr lvl="0" eaLnBrk="1" latinLnBrk="0" hangingPunct="1"/>
            <a:r>
              <a:rPr kumimoji="0" lang="de-DE" dirty="0"/>
              <a:t>Mastertextformat bearbeiten</a:t>
            </a:r>
          </a:p>
          <a:p>
            <a:pPr lvl="1" eaLnBrk="1" latinLnBrk="0" hangingPunct="1"/>
            <a:r>
              <a:rPr kumimoji="0" lang="de-DE" dirty="0"/>
              <a:t>Zweite Ebene</a:t>
            </a:r>
          </a:p>
          <a:p>
            <a:pPr lvl="2" eaLnBrk="1" latinLnBrk="0" hangingPunct="1"/>
            <a:r>
              <a:rPr kumimoji="0" lang="de-DE" dirty="0"/>
              <a:t>Dritte Ebene</a:t>
            </a:r>
          </a:p>
          <a:p>
            <a:pPr lvl="3" eaLnBrk="1" latinLnBrk="0" hangingPunct="1"/>
            <a:r>
              <a:rPr kumimoji="0" lang="de-DE" dirty="0"/>
              <a:t>Vierte Ebene</a:t>
            </a:r>
          </a:p>
          <a:p>
            <a:pPr lvl="4" eaLnBrk="1" latinLnBrk="0" hangingPunct="1"/>
            <a:r>
              <a:rPr kumimoji="0" lang="de-DE" dirty="0"/>
              <a:t>Fünfte Ebene</a:t>
            </a:r>
            <a:endParaRPr kumimoji="0" dirty="0"/>
          </a:p>
        </p:txBody>
      </p:sp>
    </p:spTree>
    <p:extLst>
      <p:ext uri="{BB962C8B-B14F-4D97-AF65-F5344CB8AC3E}">
        <p14:creationId xmlns:p14="http://schemas.microsoft.com/office/powerpoint/2010/main" val="4090675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Silhouette.jpg"/>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hteck 8"/>
          <p:cNvSpPr/>
          <p:nvPr userDrawn="1"/>
        </p:nvSpPr>
        <p:spPr>
          <a:xfrm>
            <a:off x="10778180" y="211088"/>
            <a:ext cx="816000" cy="1008000"/>
          </a:xfrm>
          <a:prstGeom prst="rect">
            <a:avLst/>
          </a:prstGeom>
          <a:solidFill>
            <a:schemeClr val="bg1"/>
          </a:solidFill>
          <a:ln>
            <a:noFill/>
          </a:ln>
          <a:effectLst>
            <a:outerShdw blurRad="180975" dist="38100" dir="195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effectLst>
                <a:outerShdw blurRad="50800" dist="38100" dir="18900000" algn="bl" rotWithShape="0">
                  <a:prstClr val="black">
                    <a:alpha val="40000"/>
                  </a:prstClr>
                </a:outerShdw>
              </a:effectLst>
            </a:endParaRPr>
          </a:p>
        </p:txBody>
      </p:sp>
      <p:pic>
        <p:nvPicPr>
          <p:cNvPr id="8" name="Bild 7" descr="Logo.jpg"/>
          <p:cNvPicPr>
            <a:picLocks noChangeAspect="1"/>
          </p:cNvPicPr>
          <p:nvPr userDrawn="1"/>
        </p:nvPicPr>
        <p:blipFill>
          <a:blip r:embed="rId6" cstate="email">
            <a:alphaModFix amt="30000"/>
            <a:extLst>
              <a:ext uri="{28A0092B-C50C-407E-A947-70E740481C1C}">
                <a14:useLocalDpi xmlns:a14="http://schemas.microsoft.com/office/drawing/2010/main" val="0"/>
              </a:ext>
            </a:extLst>
          </a:blip>
          <a:stretch>
            <a:fillRect/>
          </a:stretch>
        </p:blipFill>
        <p:spPr>
          <a:xfrm>
            <a:off x="10788513" y="211088"/>
            <a:ext cx="805668" cy="1008112"/>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dt="0"/>
  <p:txStyles>
    <p:titleStyle>
      <a:lvl1pPr algn="l" defTabSz="914400" rtl="0" eaLnBrk="1" latinLnBrk="0" hangingPunct="1">
        <a:spcBef>
          <a:spcPct val="0"/>
        </a:spcBef>
        <a:buNone/>
        <a:defRPr kumimoji="0" lang="de-DE" sz="2800" kern="1200">
          <a:solidFill>
            <a:schemeClr val="tx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kumimoji="0" lang="de-DE" sz="24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kumimoji="0" lang="de-DE" sz="18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kumimoji="0" lang="de-DE" sz="16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kumimoji="0" lang="de-DE"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9pPr>
    </p:bodyStyle>
    <p:otherStyle>
      <a:defPPr>
        <a:defRPr kumimoji="0" lang="de-DE"/>
      </a:defPPr>
      <a:lvl1pPr marL="0" algn="l" defTabSz="914400" rtl="0" eaLnBrk="1" latinLnBrk="0" hangingPunct="1">
        <a:defRPr kumimoji="0" lang="de-DE" sz="1800" kern="1200">
          <a:solidFill>
            <a:schemeClr val="tx1"/>
          </a:solidFill>
          <a:latin typeface="+mn-lt"/>
          <a:ea typeface="+mn-ea"/>
          <a:cs typeface="+mn-cs"/>
        </a:defRPr>
      </a:lvl1pPr>
      <a:lvl2pPr marL="457200" algn="l" defTabSz="914400" rtl="0" eaLnBrk="1" latinLnBrk="0" hangingPunct="1">
        <a:defRPr kumimoji="0" lang="de-DE" sz="1800" kern="1200">
          <a:solidFill>
            <a:schemeClr val="tx1"/>
          </a:solidFill>
          <a:latin typeface="+mn-lt"/>
          <a:ea typeface="+mn-ea"/>
          <a:cs typeface="+mn-cs"/>
        </a:defRPr>
      </a:lvl2pPr>
      <a:lvl3pPr marL="914400" algn="l" defTabSz="914400" rtl="0" eaLnBrk="1" latinLnBrk="0" hangingPunct="1">
        <a:defRPr kumimoji="0" lang="de-DE" sz="1800" kern="1200">
          <a:solidFill>
            <a:schemeClr val="tx1"/>
          </a:solidFill>
          <a:latin typeface="+mn-lt"/>
          <a:ea typeface="+mn-ea"/>
          <a:cs typeface="+mn-cs"/>
        </a:defRPr>
      </a:lvl3pPr>
      <a:lvl4pPr marL="1371600" algn="l" defTabSz="914400" rtl="0" eaLnBrk="1" latinLnBrk="0" hangingPunct="1">
        <a:defRPr kumimoji="0" lang="de-DE" sz="1800" kern="1200">
          <a:solidFill>
            <a:schemeClr val="tx1"/>
          </a:solidFill>
          <a:latin typeface="+mn-lt"/>
          <a:ea typeface="+mn-ea"/>
          <a:cs typeface="+mn-cs"/>
        </a:defRPr>
      </a:lvl4pPr>
      <a:lvl5pPr marL="1828800" algn="l" defTabSz="914400" rtl="0" eaLnBrk="1" latinLnBrk="0" hangingPunct="1">
        <a:defRPr kumimoji="0" lang="de-DE" sz="1800" kern="1200">
          <a:solidFill>
            <a:schemeClr val="tx1"/>
          </a:solidFill>
          <a:latin typeface="+mn-lt"/>
          <a:ea typeface="+mn-ea"/>
          <a:cs typeface="+mn-cs"/>
        </a:defRPr>
      </a:lvl5pPr>
      <a:lvl6pPr marL="2286000" algn="l" defTabSz="914400" rtl="0" eaLnBrk="1" latinLnBrk="0" hangingPunct="1">
        <a:defRPr kumimoji="0" lang="de-DE" sz="1800" kern="1200">
          <a:solidFill>
            <a:schemeClr val="tx1"/>
          </a:solidFill>
          <a:latin typeface="+mn-lt"/>
          <a:ea typeface="+mn-ea"/>
          <a:cs typeface="+mn-cs"/>
        </a:defRPr>
      </a:lvl6pPr>
      <a:lvl7pPr marL="2743200" algn="l" defTabSz="914400" rtl="0" eaLnBrk="1" latinLnBrk="0" hangingPunct="1">
        <a:defRPr kumimoji="0" lang="de-DE" sz="1800" kern="1200">
          <a:solidFill>
            <a:schemeClr val="tx1"/>
          </a:solidFill>
          <a:latin typeface="+mn-lt"/>
          <a:ea typeface="+mn-ea"/>
          <a:cs typeface="+mn-cs"/>
        </a:defRPr>
      </a:lvl7pPr>
      <a:lvl8pPr marL="3200400" algn="l" defTabSz="914400" rtl="0" eaLnBrk="1" latinLnBrk="0" hangingPunct="1">
        <a:defRPr kumimoji="0" lang="de-DE" sz="1800" kern="1200">
          <a:solidFill>
            <a:schemeClr val="tx1"/>
          </a:solidFill>
          <a:latin typeface="+mn-lt"/>
          <a:ea typeface="+mn-ea"/>
          <a:cs typeface="+mn-cs"/>
        </a:defRPr>
      </a:lvl8pPr>
      <a:lvl9pPr marL="3657600" algn="l" defTabSz="914400" rtl="0" eaLnBrk="1" latinLnBrk="0" hangingPunct="1">
        <a:defRPr kumimoji="0" lang="de-DE"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Bild 6" descr="Silhouette.jpg"/>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hteck 8"/>
          <p:cNvSpPr/>
          <p:nvPr userDrawn="1"/>
        </p:nvSpPr>
        <p:spPr>
          <a:xfrm>
            <a:off x="10778180" y="211088"/>
            <a:ext cx="816000" cy="1008000"/>
          </a:xfrm>
          <a:prstGeom prst="rect">
            <a:avLst/>
          </a:prstGeom>
          <a:solidFill>
            <a:schemeClr val="bg1"/>
          </a:solidFill>
          <a:ln>
            <a:noFill/>
          </a:ln>
          <a:effectLst>
            <a:outerShdw blurRad="180975" dist="38100" dir="19500000" algn="tl"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effectLst>
                <a:outerShdw blurRad="50800" dist="38100" dir="18900000" algn="bl" rotWithShape="0">
                  <a:prstClr val="black">
                    <a:alpha val="40000"/>
                  </a:prstClr>
                </a:outerShdw>
              </a:effectLst>
            </a:endParaRPr>
          </a:p>
        </p:txBody>
      </p:sp>
      <p:pic>
        <p:nvPicPr>
          <p:cNvPr id="8" name="Bild 7" descr="Logo.jpg"/>
          <p:cNvPicPr>
            <a:picLocks noChangeAspect="1"/>
          </p:cNvPicPr>
          <p:nvPr userDrawn="1"/>
        </p:nvPicPr>
        <p:blipFill>
          <a:blip r:embed="rId6" cstate="email">
            <a:alphaModFix amt="30000"/>
            <a:extLst>
              <a:ext uri="{28A0092B-C50C-407E-A947-70E740481C1C}">
                <a14:useLocalDpi xmlns:a14="http://schemas.microsoft.com/office/drawing/2010/main" val="0"/>
              </a:ext>
            </a:extLst>
          </a:blip>
          <a:stretch>
            <a:fillRect/>
          </a:stretch>
        </p:blipFill>
        <p:spPr>
          <a:xfrm>
            <a:off x="10788513" y="211088"/>
            <a:ext cx="805668" cy="1008112"/>
          </a:xfrm>
          <a:prstGeom prst="rect">
            <a:avLst/>
          </a:prstGeom>
          <a:noFill/>
          <a:ln>
            <a:noFill/>
          </a:ln>
        </p:spPr>
      </p:pic>
    </p:spTree>
    <p:extLst>
      <p:ext uri="{BB962C8B-B14F-4D97-AF65-F5344CB8AC3E}">
        <p14:creationId xmlns:p14="http://schemas.microsoft.com/office/powerpoint/2010/main" val="411630422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hdr="0"/>
  <p:txStyles>
    <p:titleStyle>
      <a:lvl1pPr algn="l" defTabSz="914400" rtl="0" eaLnBrk="1" latinLnBrk="0" hangingPunct="1">
        <a:spcBef>
          <a:spcPct val="0"/>
        </a:spcBef>
        <a:buNone/>
        <a:defRPr kumimoji="0" lang="de-DE" sz="2800" kern="1200">
          <a:solidFill>
            <a:schemeClr val="tx1"/>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kumimoji="0" lang="de-DE" sz="24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kumimoji="0" lang="de-DE" sz="18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kumimoji="0" lang="de-DE" sz="16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kumimoji="0" lang="de-DE" sz="16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9pPr>
    </p:bodyStyle>
    <p:otherStyle>
      <a:defPPr>
        <a:defRPr kumimoji="0" lang="de-DE"/>
      </a:defPPr>
      <a:lvl1pPr marL="0" algn="l" defTabSz="914400" rtl="0" eaLnBrk="1" latinLnBrk="0" hangingPunct="1">
        <a:defRPr kumimoji="0" lang="de-DE" sz="1800" kern="1200">
          <a:solidFill>
            <a:schemeClr val="tx1"/>
          </a:solidFill>
          <a:latin typeface="+mn-lt"/>
          <a:ea typeface="+mn-ea"/>
          <a:cs typeface="+mn-cs"/>
        </a:defRPr>
      </a:lvl1pPr>
      <a:lvl2pPr marL="457200" algn="l" defTabSz="914400" rtl="0" eaLnBrk="1" latinLnBrk="0" hangingPunct="1">
        <a:defRPr kumimoji="0" lang="de-DE" sz="1800" kern="1200">
          <a:solidFill>
            <a:schemeClr val="tx1"/>
          </a:solidFill>
          <a:latin typeface="+mn-lt"/>
          <a:ea typeface="+mn-ea"/>
          <a:cs typeface="+mn-cs"/>
        </a:defRPr>
      </a:lvl2pPr>
      <a:lvl3pPr marL="914400" algn="l" defTabSz="914400" rtl="0" eaLnBrk="1" latinLnBrk="0" hangingPunct="1">
        <a:defRPr kumimoji="0" lang="de-DE" sz="1800" kern="1200">
          <a:solidFill>
            <a:schemeClr val="tx1"/>
          </a:solidFill>
          <a:latin typeface="+mn-lt"/>
          <a:ea typeface="+mn-ea"/>
          <a:cs typeface="+mn-cs"/>
        </a:defRPr>
      </a:lvl3pPr>
      <a:lvl4pPr marL="1371600" algn="l" defTabSz="914400" rtl="0" eaLnBrk="1" latinLnBrk="0" hangingPunct="1">
        <a:defRPr kumimoji="0" lang="de-DE" sz="1800" kern="1200">
          <a:solidFill>
            <a:schemeClr val="tx1"/>
          </a:solidFill>
          <a:latin typeface="+mn-lt"/>
          <a:ea typeface="+mn-ea"/>
          <a:cs typeface="+mn-cs"/>
        </a:defRPr>
      </a:lvl4pPr>
      <a:lvl5pPr marL="1828800" algn="l" defTabSz="914400" rtl="0" eaLnBrk="1" latinLnBrk="0" hangingPunct="1">
        <a:defRPr kumimoji="0" lang="de-DE" sz="1800" kern="1200">
          <a:solidFill>
            <a:schemeClr val="tx1"/>
          </a:solidFill>
          <a:latin typeface="+mn-lt"/>
          <a:ea typeface="+mn-ea"/>
          <a:cs typeface="+mn-cs"/>
        </a:defRPr>
      </a:lvl5pPr>
      <a:lvl6pPr marL="2286000" algn="l" defTabSz="914400" rtl="0" eaLnBrk="1" latinLnBrk="0" hangingPunct="1">
        <a:defRPr kumimoji="0" lang="de-DE" sz="1800" kern="1200">
          <a:solidFill>
            <a:schemeClr val="tx1"/>
          </a:solidFill>
          <a:latin typeface="+mn-lt"/>
          <a:ea typeface="+mn-ea"/>
          <a:cs typeface="+mn-cs"/>
        </a:defRPr>
      </a:lvl6pPr>
      <a:lvl7pPr marL="2743200" algn="l" defTabSz="914400" rtl="0" eaLnBrk="1" latinLnBrk="0" hangingPunct="1">
        <a:defRPr kumimoji="0" lang="de-DE" sz="1800" kern="1200">
          <a:solidFill>
            <a:schemeClr val="tx1"/>
          </a:solidFill>
          <a:latin typeface="+mn-lt"/>
          <a:ea typeface="+mn-ea"/>
          <a:cs typeface="+mn-cs"/>
        </a:defRPr>
      </a:lvl7pPr>
      <a:lvl8pPr marL="3200400" algn="l" defTabSz="914400" rtl="0" eaLnBrk="1" latinLnBrk="0" hangingPunct="1">
        <a:defRPr kumimoji="0" lang="de-DE" sz="1800" kern="1200">
          <a:solidFill>
            <a:schemeClr val="tx1"/>
          </a:solidFill>
          <a:latin typeface="+mn-lt"/>
          <a:ea typeface="+mn-ea"/>
          <a:cs typeface="+mn-cs"/>
        </a:defRPr>
      </a:lvl8pPr>
      <a:lvl9pPr marL="3657600" algn="l" defTabSz="914400" rtl="0" eaLnBrk="1" latinLnBrk="0" hangingPunct="1">
        <a:defRPr kumimoji="0" lang="de-DE"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89.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6.xml.rels><?xml version="1.0" encoding="UTF-8" standalone="yes"?>
<Relationships xmlns="http://schemas.openxmlformats.org/package/2006/relationships"><Relationship Id="rId8" Type="http://schemas.openxmlformats.org/officeDocument/2006/relationships/diagramLayout" Target="../diagrams/layout20.xml"/><Relationship Id="rId13" Type="http://schemas.openxmlformats.org/officeDocument/2006/relationships/image" Target="../media/image91.jpeg"/><Relationship Id="rId3" Type="http://schemas.openxmlformats.org/officeDocument/2006/relationships/diagramLayout" Target="../diagrams/layout19.xml"/><Relationship Id="rId7" Type="http://schemas.openxmlformats.org/officeDocument/2006/relationships/diagramData" Target="../diagrams/data20.xml"/><Relationship Id="rId12" Type="http://schemas.openxmlformats.org/officeDocument/2006/relationships/image" Target="../media/image90.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9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image" Target="../media/image96.jpeg"/><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image" Target="../media/image98.jpeg"/><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image" Target="../media/image97.jpeg"/></Relationships>
</file>

<file path=ppt/slides/_rels/slide11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diagramData" Target="../diagrams/data25.xml"/><Relationship Id="rId13" Type="http://schemas.openxmlformats.org/officeDocument/2006/relationships/diagramData" Target="../diagrams/data26.xml"/><Relationship Id="rId18" Type="http://schemas.openxmlformats.org/officeDocument/2006/relationships/diagramData" Target="../diagrams/data27.xml"/><Relationship Id="rId3" Type="http://schemas.openxmlformats.org/officeDocument/2006/relationships/diagramData" Target="../diagrams/data24.xml"/><Relationship Id="rId21" Type="http://schemas.openxmlformats.org/officeDocument/2006/relationships/diagramColors" Target="../diagrams/colors27.xml"/><Relationship Id="rId7" Type="http://schemas.microsoft.com/office/2007/relationships/diagramDrawing" Target="../diagrams/drawing24.xml"/><Relationship Id="rId12" Type="http://schemas.microsoft.com/office/2007/relationships/diagramDrawing" Target="../diagrams/drawing25.xml"/><Relationship Id="rId17" Type="http://schemas.microsoft.com/office/2007/relationships/diagramDrawing" Target="../diagrams/drawing26.xml"/><Relationship Id="rId2" Type="http://schemas.openxmlformats.org/officeDocument/2006/relationships/image" Target="../media/image103.png"/><Relationship Id="rId16" Type="http://schemas.openxmlformats.org/officeDocument/2006/relationships/diagramColors" Target="../diagrams/colors26.xml"/><Relationship Id="rId20" Type="http://schemas.openxmlformats.org/officeDocument/2006/relationships/diagramQuickStyle" Target="../diagrams/quickStyle27.xml"/><Relationship Id="rId1" Type="http://schemas.openxmlformats.org/officeDocument/2006/relationships/slideLayout" Target="../slideLayouts/slideLayout2.xml"/><Relationship Id="rId6" Type="http://schemas.openxmlformats.org/officeDocument/2006/relationships/diagramColors" Target="../diagrams/colors24.xml"/><Relationship Id="rId11" Type="http://schemas.openxmlformats.org/officeDocument/2006/relationships/diagramColors" Target="../diagrams/colors25.xml"/><Relationship Id="rId5" Type="http://schemas.openxmlformats.org/officeDocument/2006/relationships/diagramQuickStyle" Target="../diagrams/quickStyle24.xml"/><Relationship Id="rId15" Type="http://schemas.openxmlformats.org/officeDocument/2006/relationships/diagramQuickStyle" Target="../diagrams/quickStyle26.xml"/><Relationship Id="rId10" Type="http://schemas.openxmlformats.org/officeDocument/2006/relationships/diagramQuickStyle" Target="../diagrams/quickStyle25.xml"/><Relationship Id="rId19" Type="http://schemas.openxmlformats.org/officeDocument/2006/relationships/diagramLayout" Target="../diagrams/layout27.xml"/><Relationship Id="rId4" Type="http://schemas.openxmlformats.org/officeDocument/2006/relationships/diagramLayout" Target="../diagrams/layout24.xml"/><Relationship Id="rId9" Type="http://schemas.openxmlformats.org/officeDocument/2006/relationships/diagramLayout" Target="../diagrams/layout25.xml"/><Relationship Id="rId14" Type="http://schemas.openxmlformats.org/officeDocument/2006/relationships/diagramLayout" Target="../diagrams/layout26.xml"/><Relationship Id="rId22" Type="http://schemas.microsoft.com/office/2007/relationships/diagramDrawing" Target="../diagrams/drawing27.xml"/></Relationships>
</file>

<file path=ppt/slides/_rels/slide11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diagramLayout" Target="../diagrams/layout28.xml"/><Relationship Id="rId7" Type="http://schemas.openxmlformats.org/officeDocument/2006/relationships/image" Target="../media/image104.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 Id="rId9" Type="http://schemas.openxmlformats.org/officeDocument/2006/relationships/image" Target="../media/image106.png"/></Relationships>
</file>

<file path=ppt/slides/_rels/slide116.xml.rels><?xml version="1.0" encoding="UTF-8" standalone="yes"?>
<Relationships xmlns="http://schemas.openxmlformats.org/package/2006/relationships"><Relationship Id="rId8" Type="http://schemas.openxmlformats.org/officeDocument/2006/relationships/diagramData" Target="../diagrams/data30.xml"/><Relationship Id="rId13" Type="http://schemas.openxmlformats.org/officeDocument/2006/relationships/image" Target="../media/image108.jpeg"/><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117.xml.rels><?xml version="1.0" encoding="UTF-8" standalone="yes"?>
<Relationships xmlns="http://schemas.openxmlformats.org/package/2006/relationships"><Relationship Id="rId8" Type="http://schemas.openxmlformats.org/officeDocument/2006/relationships/diagramLayout" Target="../diagrams/layout32.xml"/><Relationship Id="rId13" Type="http://schemas.openxmlformats.org/officeDocument/2006/relationships/diagramLayout" Target="../diagrams/layout33.xml"/><Relationship Id="rId18" Type="http://schemas.openxmlformats.org/officeDocument/2006/relationships/diagramLayout" Target="../diagrams/layout34.xml"/><Relationship Id="rId3" Type="http://schemas.openxmlformats.org/officeDocument/2006/relationships/diagramLayout" Target="../diagrams/layout31.xml"/><Relationship Id="rId21" Type="http://schemas.microsoft.com/office/2007/relationships/diagramDrawing" Target="../diagrams/drawing34.xml"/><Relationship Id="rId7" Type="http://schemas.openxmlformats.org/officeDocument/2006/relationships/diagramData" Target="../diagrams/data32.xml"/><Relationship Id="rId12" Type="http://schemas.openxmlformats.org/officeDocument/2006/relationships/diagramData" Target="../diagrams/data33.xml"/><Relationship Id="rId17" Type="http://schemas.openxmlformats.org/officeDocument/2006/relationships/diagramData" Target="../diagrams/data34.xml"/><Relationship Id="rId2" Type="http://schemas.openxmlformats.org/officeDocument/2006/relationships/diagramData" Target="../diagrams/data31.xml"/><Relationship Id="rId16" Type="http://schemas.microsoft.com/office/2007/relationships/diagramDrawing" Target="../diagrams/drawing33.xml"/><Relationship Id="rId20" Type="http://schemas.openxmlformats.org/officeDocument/2006/relationships/diagramColors" Target="../diagrams/colors34.xml"/><Relationship Id="rId1" Type="http://schemas.openxmlformats.org/officeDocument/2006/relationships/slideLayout" Target="../slideLayouts/slideLayout2.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5" Type="http://schemas.openxmlformats.org/officeDocument/2006/relationships/diagramColors" Target="../diagrams/colors33.xml"/><Relationship Id="rId10" Type="http://schemas.openxmlformats.org/officeDocument/2006/relationships/diagramColors" Target="../diagrams/colors32.xml"/><Relationship Id="rId19" Type="http://schemas.openxmlformats.org/officeDocument/2006/relationships/diagramQuickStyle" Target="../diagrams/quickStyle34.xml"/><Relationship Id="rId4" Type="http://schemas.openxmlformats.org/officeDocument/2006/relationships/diagramQuickStyle" Target="../diagrams/quickStyle31.xml"/><Relationship Id="rId9" Type="http://schemas.openxmlformats.org/officeDocument/2006/relationships/diagramQuickStyle" Target="../diagrams/quickStyle32.xml"/><Relationship Id="rId14" Type="http://schemas.openxmlformats.org/officeDocument/2006/relationships/diagramQuickStyle" Target="../diagrams/quickStyle33.xml"/></Relationships>
</file>

<file path=ppt/slides/_rels/slide118.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4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6.emf"/></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image" Target="../media/image27.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image" Target="../media/image32.jpeg"/><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image" Target="../media/image31.jpeg"/><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image" Target="../media/image30.jpeg"/></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2.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image" Target="../media/image39.jpeg"/><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image" Target="../media/image38.png"/><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18" Type="http://schemas.openxmlformats.org/officeDocument/2006/relationships/diagramColors" Target="../diagrams/colors11.xml"/><Relationship Id="rId26" Type="http://schemas.openxmlformats.org/officeDocument/2006/relationships/diagramLayout" Target="../diagrams/layout13.xml"/><Relationship Id="rId3" Type="http://schemas.openxmlformats.org/officeDocument/2006/relationships/image" Target="../media/image56.jpeg"/><Relationship Id="rId21" Type="http://schemas.openxmlformats.org/officeDocument/2006/relationships/diagramLayout" Target="../diagrams/layout12.xml"/><Relationship Id="rId34" Type="http://schemas.microsoft.com/office/2007/relationships/diagramDrawing" Target="../diagrams/drawing14.xml"/><Relationship Id="rId7" Type="http://schemas.openxmlformats.org/officeDocument/2006/relationships/diagramQuickStyle" Target="../diagrams/quickStyle9.xml"/><Relationship Id="rId12" Type="http://schemas.openxmlformats.org/officeDocument/2006/relationships/diagramQuickStyle" Target="../diagrams/quickStyle10.xml"/><Relationship Id="rId17" Type="http://schemas.openxmlformats.org/officeDocument/2006/relationships/diagramQuickStyle" Target="../diagrams/quickStyle11.xml"/><Relationship Id="rId25" Type="http://schemas.openxmlformats.org/officeDocument/2006/relationships/diagramData" Target="../diagrams/data13.xml"/><Relationship Id="rId33" Type="http://schemas.openxmlformats.org/officeDocument/2006/relationships/diagramColors" Target="../diagrams/colors14.xml"/><Relationship Id="rId2" Type="http://schemas.openxmlformats.org/officeDocument/2006/relationships/image" Target="../media/image55.jpeg"/><Relationship Id="rId16" Type="http://schemas.openxmlformats.org/officeDocument/2006/relationships/diagramLayout" Target="../diagrams/layout11.xml"/><Relationship Id="rId20" Type="http://schemas.openxmlformats.org/officeDocument/2006/relationships/diagramData" Target="../diagrams/data12.xml"/><Relationship Id="rId29" Type="http://schemas.microsoft.com/office/2007/relationships/diagramDrawing" Target="../diagrams/drawing13.xml"/><Relationship Id="rId1" Type="http://schemas.openxmlformats.org/officeDocument/2006/relationships/slideLayout" Target="../slideLayouts/slideLayout2.xml"/><Relationship Id="rId6" Type="http://schemas.openxmlformats.org/officeDocument/2006/relationships/diagramLayout" Target="../diagrams/layout9.xml"/><Relationship Id="rId11" Type="http://schemas.openxmlformats.org/officeDocument/2006/relationships/diagramLayout" Target="../diagrams/layout10.xml"/><Relationship Id="rId24" Type="http://schemas.microsoft.com/office/2007/relationships/diagramDrawing" Target="../diagrams/drawing12.xml"/><Relationship Id="rId32" Type="http://schemas.openxmlformats.org/officeDocument/2006/relationships/diagramQuickStyle" Target="../diagrams/quickStyle14.xml"/><Relationship Id="rId5" Type="http://schemas.openxmlformats.org/officeDocument/2006/relationships/diagramData" Target="../diagrams/data9.xml"/><Relationship Id="rId15" Type="http://schemas.openxmlformats.org/officeDocument/2006/relationships/diagramData" Target="../diagrams/data11.xml"/><Relationship Id="rId23" Type="http://schemas.openxmlformats.org/officeDocument/2006/relationships/diagramColors" Target="../diagrams/colors12.xml"/><Relationship Id="rId28" Type="http://schemas.openxmlformats.org/officeDocument/2006/relationships/diagramColors" Target="../diagrams/colors13.xml"/><Relationship Id="rId10" Type="http://schemas.openxmlformats.org/officeDocument/2006/relationships/diagramData" Target="../diagrams/data10.xml"/><Relationship Id="rId19" Type="http://schemas.microsoft.com/office/2007/relationships/diagramDrawing" Target="../diagrams/drawing11.xml"/><Relationship Id="rId31" Type="http://schemas.openxmlformats.org/officeDocument/2006/relationships/diagramLayout" Target="../diagrams/layout14.xml"/><Relationship Id="rId4" Type="http://schemas.openxmlformats.org/officeDocument/2006/relationships/image" Target="../media/image57.jpeg"/><Relationship Id="rId9" Type="http://schemas.microsoft.com/office/2007/relationships/diagramDrawing" Target="../diagrams/drawing9.xml"/><Relationship Id="rId14" Type="http://schemas.microsoft.com/office/2007/relationships/diagramDrawing" Target="../diagrams/drawing10.xml"/><Relationship Id="rId22" Type="http://schemas.openxmlformats.org/officeDocument/2006/relationships/diagramQuickStyle" Target="../diagrams/quickStyle12.xml"/><Relationship Id="rId27" Type="http://schemas.openxmlformats.org/officeDocument/2006/relationships/diagramQuickStyle" Target="../diagrams/quickStyle13.xml"/><Relationship Id="rId30" Type="http://schemas.openxmlformats.org/officeDocument/2006/relationships/diagramData" Target="../diagrams/data14.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63.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8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16.xml"/><Relationship Id="rId7" Type="http://schemas.openxmlformats.org/officeDocument/2006/relationships/image" Target="../media/image64.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17.xml"/><Relationship Id="rId7" Type="http://schemas.openxmlformats.org/officeDocument/2006/relationships/image" Target="../media/image70.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lstStyle/>
          <a:p>
            <a:r>
              <a:rPr lang="de-DE" dirty="0"/>
              <a:t>Gemeinde Karlsdorf-Neuthard</a:t>
            </a:r>
          </a:p>
        </p:txBody>
      </p:sp>
      <p:sp>
        <p:nvSpPr>
          <p:cNvPr id="3" name="Subtitle 2"/>
          <p:cNvSpPr>
            <a:spLocks noGrp="1"/>
          </p:cNvSpPr>
          <p:nvPr>
            <p:ph type="subTitle" idx="1"/>
            <p:custDataLst>
              <p:tags r:id="rId3"/>
            </p:custDataLst>
          </p:nvPr>
        </p:nvSpPr>
        <p:spPr/>
        <p:txBody>
          <a:bodyPr>
            <a:normAutofit/>
          </a:bodyPr>
          <a:lstStyle/>
          <a:p>
            <a:r>
              <a:rPr lang="de-DE" sz="2400" dirty="0"/>
              <a:t>Einwohnerversammlung 27.11.2024</a:t>
            </a:r>
          </a:p>
        </p:txBody>
      </p:sp>
    </p:spTree>
    <p:custDataLst>
      <p:tags r:id="rId1"/>
    </p:custDataLst>
    <p:extLst>
      <p:ext uri="{BB962C8B-B14F-4D97-AF65-F5344CB8AC3E}">
        <p14:creationId xmlns:p14="http://schemas.microsoft.com/office/powerpoint/2010/main" val="3774005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7C48A-71A8-492F-A398-38EA6FB79EF8}"/>
              </a:ext>
            </a:extLst>
          </p:cNvPr>
          <p:cNvSpPr>
            <a:spLocks noGrp="1"/>
          </p:cNvSpPr>
          <p:nvPr>
            <p:ph type="title"/>
          </p:nvPr>
        </p:nvSpPr>
        <p:spPr/>
        <p:txBody>
          <a:bodyPr/>
          <a:lstStyle/>
          <a:p>
            <a:r>
              <a:rPr lang="de-DE" dirty="0"/>
              <a:t> </a:t>
            </a:r>
            <a:r>
              <a:rPr lang="de-DE" b="1" dirty="0"/>
              <a:t>Auszug aus dem Grundgesetz:</a:t>
            </a:r>
          </a:p>
        </p:txBody>
      </p:sp>
      <p:sp>
        <p:nvSpPr>
          <p:cNvPr id="3" name="Inhaltsplatzhalter 2">
            <a:extLst>
              <a:ext uri="{FF2B5EF4-FFF2-40B4-BE49-F238E27FC236}">
                <a16:creationId xmlns:a16="http://schemas.microsoft.com/office/drawing/2014/main" id="{DE3C12A5-64DE-42EF-8E2B-E2C9B649F384}"/>
              </a:ext>
            </a:extLst>
          </p:cNvPr>
          <p:cNvSpPr>
            <a:spLocks noGrp="1"/>
          </p:cNvSpPr>
          <p:nvPr>
            <p:ph idx="1"/>
          </p:nvPr>
        </p:nvSpPr>
        <p:spPr>
          <a:xfrm>
            <a:off x="561574" y="1383339"/>
            <a:ext cx="10972160" cy="4833044"/>
          </a:xfrm>
        </p:spPr>
        <p:txBody>
          <a:bodyPr>
            <a:normAutofit fontScale="62500" lnSpcReduction="20000"/>
          </a:bodyPr>
          <a:lstStyle/>
          <a:p>
            <a:pPr marL="2743200" lvl="6" indent="0">
              <a:buNone/>
            </a:pPr>
            <a:r>
              <a:rPr lang="de-DE" b="1" dirty="0"/>
              <a:t>		</a:t>
            </a:r>
            <a:r>
              <a:rPr lang="de-DE" sz="2900" b="1" dirty="0"/>
              <a:t>Art 104a </a:t>
            </a:r>
            <a:endParaRPr lang="de-DE" sz="2900" dirty="0"/>
          </a:p>
          <a:p>
            <a:pPr marL="514350" indent="-514350">
              <a:buAutoNum type="arabicParenBoth"/>
            </a:pPr>
            <a:r>
              <a:rPr lang="de-DE" dirty="0"/>
              <a:t>Der Bund und die Länder tragen gesondert die Ausgaben, die sich aus der Wahrnehmung ihrer Aufgaben ergeben, soweit dieses Grundgesetz nichts anderes bestimmt.</a:t>
            </a:r>
          </a:p>
          <a:p>
            <a:pPr marL="514350" indent="-514350">
              <a:buAutoNum type="arabicParenBoth"/>
            </a:pPr>
            <a:r>
              <a:rPr lang="de-DE" dirty="0">
                <a:highlight>
                  <a:srgbClr val="FFFF00"/>
                </a:highlight>
              </a:rPr>
              <a:t>Handeln die Länder im Auftrage des Bundes, trägt der Bund die sich daraus ergebenden Ausgaben.</a:t>
            </a:r>
          </a:p>
          <a:p>
            <a:pPr marL="514350" indent="-514350">
              <a:buAutoNum type="arabicParenBoth"/>
            </a:pPr>
            <a:r>
              <a:rPr lang="de-DE" dirty="0"/>
              <a:t>Bundesgesetze, die Geldleistungen gewähren und von den Ländern ausgeführt werden, können bestimmen, </a:t>
            </a:r>
            <a:r>
              <a:rPr lang="de-DE" dirty="0" err="1"/>
              <a:t>daß</a:t>
            </a:r>
            <a:r>
              <a:rPr lang="de-DE" dirty="0"/>
              <a:t> die Geldleistungen ganz oder zum Teil vom Bund getragen werden. Bestimmt das Gesetz, </a:t>
            </a:r>
            <a:r>
              <a:rPr lang="de-DE" dirty="0" err="1"/>
              <a:t>daß</a:t>
            </a:r>
            <a:r>
              <a:rPr lang="de-DE" dirty="0"/>
              <a:t> der Bund die Hälfte der Ausgaben oder mehr trägt, wird es im Auftrage des Bundes durchgeführt. </a:t>
            </a:r>
            <a:r>
              <a:rPr lang="de-DE" dirty="0">
                <a:highlight>
                  <a:srgbClr val="FFFF00"/>
                </a:highlight>
              </a:rPr>
              <a:t>Bei der Gewährung von Leistungen für Unterkunft und Heizung auf dem Gebiet der Grundsicherung für Arbeitsuchende wird das Gesetz im Auftrage des Bundes ausgeführt, wenn der Bund drei Viertel der Ausgaben oder mehr trägt.</a:t>
            </a:r>
          </a:p>
          <a:p>
            <a:pPr marL="514350" indent="-514350">
              <a:buAutoNum type="arabicParenBoth"/>
            </a:pPr>
            <a:r>
              <a:rPr lang="de-DE" dirty="0"/>
              <a:t>Bundesgesetze, die Pflichten der Länder zur Erbringung von Geldleistungen, geldwerten Sachleistungen oder vergleichbaren Dienstleistungen gegenüber Dritten begründen und von den Ländern als eigene Angelegenheit oder nach Absatz 3 Satz 2 im Auftrag des Bundes ausgeführt werden, bedürfen der Zustimmung des Bundesrates, wenn daraus entstehende Ausgaben von den Ländern zu tragen sind.</a:t>
            </a:r>
          </a:p>
          <a:p>
            <a:pPr marL="514350" indent="-514350">
              <a:buAutoNum type="arabicParenBoth"/>
            </a:pPr>
            <a:r>
              <a:rPr lang="de-DE" dirty="0"/>
              <a:t>Der Bund und die Länder tragen die bei ihren Behörden entstehenden Verwaltungsausgaben und haften im Verhältnis zueinander für eine ordnungsmäßige Verwaltung. Das Nähere bestimmt ein Bundesgesetz, das der Zustimmung des Bundesrates bedarf.</a:t>
            </a:r>
          </a:p>
          <a:p>
            <a:pPr marL="514350" indent="-514350">
              <a:buAutoNum type="arabicParenBoth"/>
            </a:pPr>
            <a:r>
              <a:rPr lang="de-DE" dirty="0"/>
              <a:t>Bund und Länder tragen nach der innerstaatlichen Zuständigkeits- und Aufgabenverteilung die Lasten einer Verletzung von supranationalen oder völkerrechtlichen Verpflichtungen Deutschlands. In Fällen länderübergreifender Finanzkorrekturen der Europäischen Union tragen Bund und Länder diese Lasten im Verhältnis 15 zu 85. Die Ländergesamtheit trägt in diesen Fällen solidarisch 35 vom Hundert der Gesamtlasten entsprechend einem allgemeinen Schlüssel; 50 vom Hundert der Gesamtlasten tragen die Länder, die die Lasten verursacht haben, anteilig entsprechend der Höhe der erhaltenen Mittel. Das Nähere regelt ein Bundesgesetz, das der Zustimmung des Bundesrates bedarf.</a:t>
            </a:r>
          </a:p>
        </p:txBody>
      </p:sp>
      <p:sp>
        <p:nvSpPr>
          <p:cNvPr id="4" name="Foliennummernplatzhalter 3">
            <a:extLst>
              <a:ext uri="{FF2B5EF4-FFF2-40B4-BE49-F238E27FC236}">
                <a16:creationId xmlns:a16="http://schemas.microsoft.com/office/drawing/2014/main" id="{F5ADFB7B-6CBC-40BB-AA60-71F088465C34}"/>
              </a:ext>
            </a:extLst>
          </p:cNvPr>
          <p:cNvSpPr>
            <a:spLocks noGrp="1"/>
          </p:cNvSpPr>
          <p:nvPr>
            <p:ph type="sldNum" sz="quarter" idx="12"/>
          </p:nvPr>
        </p:nvSpPr>
        <p:spPr/>
        <p:txBody>
          <a:bodyPr/>
          <a:lstStyle/>
          <a:p>
            <a:fld id="{81C0A6F9-5CFC-46D9-84EB-14DD0719F9C2}" type="slidenum">
              <a:rPr lang="de-DE" smtClean="0"/>
              <a:t>10</a:t>
            </a:fld>
            <a:endParaRPr lang="de-DE"/>
          </a:p>
        </p:txBody>
      </p:sp>
    </p:spTree>
    <p:extLst>
      <p:ext uri="{BB962C8B-B14F-4D97-AF65-F5344CB8AC3E}">
        <p14:creationId xmlns:p14="http://schemas.microsoft.com/office/powerpoint/2010/main" val="24284617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Erweiterungsbau Theresienkindergarten </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4" name="Datumsplatzhalter 3"/>
          <p:cNvSpPr>
            <a:spLocks noGrp="1"/>
          </p:cNvSpPr>
          <p:nvPr>
            <p:ph type="dt" sz="half" idx="2"/>
          </p:nvPr>
        </p:nvSpPr>
        <p:spPr/>
        <p:txBody>
          <a:bodyPr/>
          <a:lstStyle/>
          <a:p>
            <a:r>
              <a:rPr lang="de-DE">
                <a:solidFill>
                  <a:prstClr val="black">
                    <a:tint val="75000"/>
                  </a:prstClr>
                </a:solidFill>
              </a:rPr>
              <a:t>05/03/24</a:t>
            </a:r>
            <a:endParaRPr lang="de-DE" dirty="0">
              <a:solidFill>
                <a:prstClr val="black">
                  <a:tint val="75000"/>
                </a:prstClr>
              </a:solidFill>
            </a:endParaRPr>
          </a:p>
        </p:txBody>
      </p:sp>
      <p:sp>
        <p:nvSpPr>
          <p:cNvPr id="5" name="Fußzeilenplatzhalter 4"/>
          <p:cNvSpPr>
            <a:spLocks noGrp="1"/>
          </p:cNvSpPr>
          <p:nvPr>
            <p:ph type="ftr" sz="quarter" idx="3"/>
          </p:nvPr>
        </p:nvSpPr>
        <p:spPr/>
        <p:txBody>
          <a:bodyPr/>
          <a:lstStyle/>
          <a:p>
            <a:r>
              <a:rPr lang="de-DE">
                <a:solidFill>
                  <a:prstClr val="black">
                    <a:tint val="75000"/>
                  </a:prstClr>
                </a:solidFill>
              </a:rPr>
              <a:t>Gemeinderatssitzung am 05.03.2024</a:t>
            </a:r>
            <a:endParaRPr lang="de-DE" dirty="0">
              <a:solidFill>
                <a:prstClr val="black">
                  <a:tint val="75000"/>
                </a:prstClr>
              </a:solidFill>
            </a:endParaRP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100</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774416" y="2177416"/>
            <a:ext cx="1134124"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1 – 2 </a:t>
            </a:r>
            <a:r>
              <a:rPr lang="de-DE" sz="750" dirty="0">
                <a:latin typeface="Arial" panose="020B0604020202020204" pitchFamily="34" charset="0"/>
                <a:cs typeface="Arial" panose="020B0604020202020204" pitchFamily="34" charset="0"/>
              </a:rPr>
              <a:t>Grundlagenermittlung / Vorplanung </a:t>
            </a:r>
          </a:p>
        </p:txBody>
      </p:sp>
      <p:sp>
        <p:nvSpPr>
          <p:cNvPr id="19" name="Rechteck 18"/>
          <p:cNvSpPr/>
          <p:nvPr/>
        </p:nvSpPr>
        <p:spPr>
          <a:xfrm>
            <a:off x="2912013" y="2587347"/>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Kosten-schätzung</a:t>
            </a:r>
            <a:endParaRPr lang="de-DE" sz="750" dirty="0">
              <a:latin typeface="Arial" panose="020B0604020202020204" pitchFamily="34" charset="0"/>
              <a:cs typeface="Arial" panose="020B0604020202020204" pitchFamily="34" charset="0"/>
            </a:endParaRPr>
          </a:p>
        </p:txBody>
      </p:sp>
      <p:cxnSp>
        <p:nvCxnSpPr>
          <p:cNvPr id="31" name="Gerader Verbinder 30"/>
          <p:cNvCxnSpPr>
            <a:cxnSpLocks/>
            <a:stCxn id="60" idx="0"/>
            <a:endCxn id="19" idx="1"/>
          </p:cNvCxnSpPr>
          <p:nvPr/>
        </p:nvCxnSpPr>
        <p:spPr>
          <a:xfrm flipV="1">
            <a:off x="2912012" y="2771737"/>
            <a:ext cx="0" cy="23648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6" idx="1"/>
          </p:cNvCxnSpPr>
          <p:nvPr/>
        </p:nvCxnSpPr>
        <p:spPr>
          <a:xfrm flipV="1">
            <a:off x="1774416" y="2361807"/>
            <a:ext cx="0" cy="2774821"/>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541734" y="5136627"/>
            <a:ext cx="465365"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Juli</a:t>
            </a:r>
          </a:p>
          <a:p>
            <a:pPr algn="ctr"/>
            <a:r>
              <a:rPr lang="de-DE" sz="600" dirty="0">
                <a:solidFill>
                  <a:schemeClr val="tx1"/>
                </a:solidFill>
                <a:latin typeface="Arial" panose="020B0604020202020204" pitchFamily="34" charset="0"/>
                <a:cs typeface="Arial" panose="020B0604020202020204" pitchFamily="34" charset="0"/>
              </a:rPr>
              <a:t>2020</a:t>
            </a:r>
          </a:p>
        </p:txBody>
      </p:sp>
      <p:sp>
        <p:nvSpPr>
          <p:cNvPr id="60" name="Rechteck 59"/>
          <p:cNvSpPr/>
          <p:nvPr/>
        </p:nvSpPr>
        <p:spPr>
          <a:xfrm>
            <a:off x="2587291" y="5136627"/>
            <a:ext cx="649443"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 2020</a:t>
            </a: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60467" y="1885524"/>
            <a:ext cx="3957116" cy="3034599"/>
          </a:xfrm>
          <a:prstGeom prst="rect">
            <a:avLst/>
          </a:prstGeom>
        </p:spPr>
      </p:pic>
    </p:spTree>
    <p:extLst>
      <p:ext uri="{BB962C8B-B14F-4D97-AF65-F5344CB8AC3E}">
        <p14:creationId xmlns:p14="http://schemas.microsoft.com/office/powerpoint/2010/main" val="2725954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TigeR – Gruppen Gartenstraße 11</a:t>
            </a:r>
          </a:p>
        </p:txBody>
      </p:sp>
      <p:sp>
        <p:nvSpPr>
          <p:cNvPr id="3" name="Inhaltsplatzhalter 2"/>
          <p:cNvSpPr>
            <a:spLocks noGrp="1"/>
          </p:cNvSpPr>
          <p:nvPr>
            <p:ph idx="1"/>
          </p:nvPr>
        </p:nvSpPr>
        <p:spPr>
          <a:xfrm>
            <a:off x="1736585" y="1230050"/>
            <a:ext cx="5022479" cy="5126301"/>
          </a:xfrm>
        </p:spPr>
        <p:txBody>
          <a:bodyPr>
            <a:normAutofit fontScale="85000" lnSpcReduction="10000"/>
          </a:bodyPr>
          <a:lstStyle/>
          <a:p>
            <a:r>
              <a:rPr lang="de-DE" b="1" dirty="0"/>
              <a:t>Ziel: </a:t>
            </a:r>
            <a:r>
              <a:rPr lang="de-DE" dirty="0"/>
              <a:t>Gemeinsam mit dem Tageselternverein Bruchsal sollen zwei TigeR – Gruppen im Privatobjekt Gartenstraße 11 in Neuthard untergebracht werden</a:t>
            </a:r>
          </a:p>
          <a:p>
            <a:r>
              <a:rPr lang="de-DE" b="1" dirty="0"/>
              <a:t> Kosten: </a:t>
            </a:r>
            <a:r>
              <a:rPr lang="de-DE" dirty="0"/>
              <a:t>Haushaltsmittel: 0 €</a:t>
            </a:r>
          </a:p>
          <a:p>
            <a:pPr marL="0" indent="0">
              <a:buNone/>
            </a:pPr>
            <a:r>
              <a:rPr lang="de-DE" b="1" dirty="0"/>
              <a:t>	      </a:t>
            </a:r>
            <a:r>
              <a:rPr lang="de-DE" dirty="0"/>
              <a:t>Kostenschätzung:</a:t>
            </a:r>
            <a:r>
              <a:rPr lang="de-DE" dirty="0">
                <a:solidFill>
                  <a:srgbClr val="FF0000"/>
                </a:solidFill>
              </a:rPr>
              <a:t> </a:t>
            </a:r>
            <a:r>
              <a:rPr lang="de-DE" dirty="0"/>
              <a:t>ca. 115.000 €</a:t>
            </a:r>
          </a:p>
          <a:p>
            <a:pPr marL="0" indent="0">
              <a:buNone/>
            </a:pPr>
            <a:r>
              <a:rPr lang="de-DE" dirty="0"/>
              <a:t>	      Kostenberechnung: 460.000 €</a:t>
            </a:r>
          </a:p>
          <a:p>
            <a:r>
              <a:rPr lang="de-DE" b="1" dirty="0"/>
              <a:t>Bauzeit: </a:t>
            </a:r>
            <a:r>
              <a:rPr lang="de-DE" dirty="0"/>
              <a:t>01.04.2021 – 01.12.2022</a:t>
            </a:r>
          </a:p>
          <a:p>
            <a:r>
              <a:rPr lang="de-DE" b="1" dirty="0"/>
              <a:t>Sachstand: </a:t>
            </a:r>
            <a:r>
              <a:rPr lang="de-DE" dirty="0"/>
              <a:t>Die Umbaumaßnahmen sind bis auf die Außenanlagen abgeschlossen. Die beiden TigeR-Gruppen haben den Betrieb </a:t>
            </a:r>
            <a:r>
              <a:rPr lang="de-DE" dirty="0" err="1"/>
              <a:t>aufge-nommen</a:t>
            </a:r>
            <a:r>
              <a:rPr lang="de-DE" dirty="0"/>
              <a:t>. Der Kostenanteil der Gemeinde beträgt ca. 330.000 €.</a:t>
            </a: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96896" y="2244247"/>
            <a:ext cx="3683234" cy="2322039"/>
          </a:xfrm>
          <a:prstGeom prst="rect">
            <a:avLst/>
          </a:prstGeom>
        </p:spPr>
      </p:pic>
      <p:sp>
        <p:nvSpPr>
          <p:cNvPr id="8" name="Foliennummernplatzhalter 7">
            <a:extLst>
              <a:ext uri="{FF2B5EF4-FFF2-40B4-BE49-F238E27FC236}">
                <a16:creationId xmlns:a16="http://schemas.microsoft.com/office/drawing/2014/main" id="{5A26ADB3-96AE-4F7C-9955-76A74CBC5224}"/>
              </a:ext>
            </a:extLst>
          </p:cNvPr>
          <p:cNvSpPr>
            <a:spLocks noGrp="1"/>
          </p:cNvSpPr>
          <p:nvPr>
            <p:ph type="sldNum" sz="quarter" idx="4"/>
          </p:nvPr>
        </p:nvSpPr>
        <p:spPr/>
        <p:txBody>
          <a:bodyPr/>
          <a:lstStyle/>
          <a:p>
            <a:fld id="{515FC477-0A05-4F3E-8EE9-E015C9089D56}" type="slidenum">
              <a:rPr lang="de-DE" smtClean="0"/>
              <a:pPr/>
              <a:t>101</a:t>
            </a:fld>
            <a:endParaRPr lang="de-DE" dirty="0"/>
          </a:p>
        </p:txBody>
      </p:sp>
    </p:spTree>
    <p:extLst>
      <p:ext uri="{BB962C8B-B14F-4D97-AF65-F5344CB8AC3E}">
        <p14:creationId xmlns:p14="http://schemas.microsoft.com/office/powerpoint/2010/main" val="35407974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TigeR – Gruppen Gartenstraße 11</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1785227" y="2235158"/>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Grundsatz-entscheidung GR</a:t>
            </a:r>
            <a:endParaRPr lang="de-DE" sz="750" dirty="0">
              <a:latin typeface="Arial" panose="020B0604020202020204" pitchFamily="34" charset="0"/>
              <a:cs typeface="Arial" panose="020B0604020202020204" pitchFamily="34" charset="0"/>
            </a:endParaRPr>
          </a:p>
        </p:txBody>
      </p:sp>
      <p:cxnSp>
        <p:nvCxnSpPr>
          <p:cNvPr id="31" name="Gerader Verbinder 30"/>
          <p:cNvCxnSpPr>
            <a:stCxn id="60" idx="0"/>
            <a:endCxn id="15" idx="1"/>
          </p:cNvCxnSpPr>
          <p:nvPr/>
        </p:nvCxnSpPr>
        <p:spPr>
          <a:xfrm flipH="1" flipV="1">
            <a:off x="2602328" y="2810110"/>
            <a:ext cx="31158" cy="2302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9" idx="1"/>
          </p:cNvCxnSpPr>
          <p:nvPr/>
        </p:nvCxnSpPr>
        <p:spPr>
          <a:xfrm flipH="1" flipV="1">
            <a:off x="1785227" y="2419549"/>
            <a:ext cx="9685" cy="2688671"/>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586693" y="5108219"/>
            <a:ext cx="416437"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März</a:t>
            </a:r>
          </a:p>
          <a:p>
            <a:pPr algn="ctr"/>
            <a:r>
              <a:rPr lang="de-DE" sz="600" dirty="0">
                <a:solidFill>
                  <a:schemeClr val="tx1"/>
                </a:solidFill>
                <a:latin typeface="Arial" panose="020B0604020202020204" pitchFamily="34" charset="0"/>
                <a:cs typeface="Arial" panose="020B0604020202020204" pitchFamily="34" charset="0"/>
              </a:rPr>
              <a:t>2021</a:t>
            </a:r>
          </a:p>
        </p:txBody>
      </p:sp>
      <p:sp>
        <p:nvSpPr>
          <p:cNvPr id="60" name="Rechteck 59"/>
          <p:cNvSpPr/>
          <p:nvPr/>
        </p:nvSpPr>
        <p:spPr>
          <a:xfrm>
            <a:off x="2374471" y="5112922"/>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April 2021</a:t>
            </a:r>
          </a:p>
        </p:txBody>
      </p:sp>
      <p:sp>
        <p:nvSpPr>
          <p:cNvPr id="15" name="Rechteck 14"/>
          <p:cNvSpPr/>
          <p:nvPr/>
        </p:nvSpPr>
        <p:spPr>
          <a:xfrm>
            <a:off x="2602329" y="2625720"/>
            <a:ext cx="81893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1 - 5 </a:t>
            </a:r>
            <a:r>
              <a:rPr lang="de-DE" sz="750" dirty="0">
                <a:latin typeface="Arial" panose="020B0604020202020204" pitchFamily="34" charset="0"/>
                <a:cs typeface="Arial" panose="020B0604020202020204" pitchFamily="34" charset="0"/>
              </a:rPr>
              <a:t>Ausführungs-planung</a:t>
            </a:r>
          </a:p>
        </p:txBody>
      </p:sp>
      <p:sp>
        <p:nvSpPr>
          <p:cNvPr id="17" name="Rechteck 16"/>
          <p:cNvSpPr/>
          <p:nvPr/>
        </p:nvSpPr>
        <p:spPr>
          <a:xfrm>
            <a:off x="3421265" y="3040628"/>
            <a:ext cx="589820"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6 + 7 </a:t>
            </a:r>
            <a:r>
              <a:rPr lang="de-DE" sz="750" dirty="0">
                <a:latin typeface="Arial" panose="020B0604020202020204" pitchFamily="34" charset="0"/>
                <a:cs typeface="Arial" panose="020B0604020202020204" pitchFamily="34" charset="0"/>
              </a:rPr>
              <a:t>Vergabe</a:t>
            </a:r>
          </a:p>
        </p:txBody>
      </p:sp>
      <p:sp>
        <p:nvSpPr>
          <p:cNvPr id="18" name="Rechteck 17"/>
          <p:cNvSpPr/>
          <p:nvPr/>
        </p:nvSpPr>
        <p:spPr>
          <a:xfrm>
            <a:off x="4011086" y="3452425"/>
            <a:ext cx="121060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8</a:t>
            </a:r>
          </a:p>
          <a:p>
            <a:pPr algn="ctr"/>
            <a:r>
              <a:rPr lang="de-DE" sz="750" b="1" dirty="0">
                <a:latin typeface="Arial" panose="020B0604020202020204" pitchFamily="34" charset="0"/>
                <a:cs typeface="Arial" panose="020B0604020202020204" pitchFamily="34" charset="0"/>
              </a:rPr>
              <a:t> </a:t>
            </a:r>
            <a:r>
              <a:rPr lang="de-DE" sz="750" dirty="0">
                <a:latin typeface="Arial" panose="020B0604020202020204" pitchFamily="34" charset="0"/>
                <a:cs typeface="Arial" panose="020B0604020202020204" pitchFamily="34" charset="0"/>
              </a:rPr>
              <a:t>Bauausführung</a:t>
            </a:r>
          </a:p>
        </p:txBody>
      </p:sp>
      <p:sp>
        <p:nvSpPr>
          <p:cNvPr id="20" name="Rechteck 19"/>
          <p:cNvSpPr/>
          <p:nvPr/>
        </p:nvSpPr>
        <p:spPr>
          <a:xfrm>
            <a:off x="6037055" y="4253386"/>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Kostenfest-stellung</a:t>
            </a:r>
            <a:endParaRPr lang="de-DE" sz="750" dirty="0">
              <a:latin typeface="Arial" panose="020B0604020202020204" pitchFamily="34" charset="0"/>
              <a:cs typeface="Arial" panose="020B0604020202020204" pitchFamily="34" charset="0"/>
            </a:endParaRPr>
          </a:p>
        </p:txBody>
      </p:sp>
      <p:sp>
        <p:nvSpPr>
          <p:cNvPr id="21" name="Rechteck 20"/>
          <p:cNvSpPr/>
          <p:nvPr/>
        </p:nvSpPr>
        <p:spPr>
          <a:xfrm>
            <a:off x="5221693" y="3855715"/>
            <a:ext cx="817103"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9 </a:t>
            </a:r>
            <a:r>
              <a:rPr lang="de-DE" sz="750" dirty="0">
                <a:latin typeface="Arial" panose="020B0604020202020204" pitchFamily="34" charset="0"/>
                <a:cs typeface="Arial" panose="020B0604020202020204" pitchFamily="34" charset="0"/>
              </a:rPr>
              <a:t>Inbetriebnahme</a:t>
            </a:r>
          </a:p>
        </p:txBody>
      </p:sp>
      <p:cxnSp>
        <p:nvCxnSpPr>
          <p:cNvPr id="9" name="Gerader Verbinder 8"/>
          <p:cNvCxnSpPr>
            <a:stCxn id="17" idx="1"/>
            <a:endCxn id="22" idx="0"/>
          </p:cNvCxnSpPr>
          <p:nvPr/>
        </p:nvCxnSpPr>
        <p:spPr>
          <a:xfrm>
            <a:off x="3421266" y="3225018"/>
            <a:ext cx="14075" cy="1887904"/>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3176325" y="5112922"/>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Oktober</a:t>
            </a:r>
          </a:p>
          <a:p>
            <a:pPr algn="ctr"/>
            <a:r>
              <a:rPr lang="de-DE" sz="600" dirty="0">
                <a:solidFill>
                  <a:schemeClr val="tx1"/>
                </a:solidFill>
                <a:latin typeface="Arial" panose="020B0604020202020204" pitchFamily="34" charset="0"/>
                <a:cs typeface="Arial" panose="020B0604020202020204" pitchFamily="34" charset="0"/>
              </a:rPr>
              <a:t>2021</a:t>
            </a:r>
          </a:p>
        </p:txBody>
      </p:sp>
      <p:sp>
        <p:nvSpPr>
          <p:cNvPr id="25" name="Rechteck 24"/>
          <p:cNvSpPr/>
          <p:nvPr/>
        </p:nvSpPr>
        <p:spPr>
          <a:xfrm>
            <a:off x="3752070" y="5112922"/>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Januar</a:t>
            </a:r>
          </a:p>
          <a:p>
            <a:pPr algn="ctr"/>
            <a:r>
              <a:rPr lang="de-DE" sz="600" dirty="0">
                <a:solidFill>
                  <a:schemeClr val="tx1"/>
                </a:solidFill>
                <a:latin typeface="Arial" panose="020B0604020202020204" pitchFamily="34" charset="0"/>
                <a:cs typeface="Arial" panose="020B0604020202020204" pitchFamily="34" charset="0"/>
              </a:rPr>
              <a:t>2022</a:t>
            </a:r>
          </a:p>
        </p:txBody>
      </p:sp>
      <p:cxnSp>
        <p:nvCxnSpPr>
          <p:cNvPr id="14" name="Gerader Verbinder 13"/>
          <p:cNvCxnSpPr>
            <a:stCxn id="18" idx="1"/>
            <a:endCxn id="25" idx="0"/>
          </p:cNvCxnSpPr>
          <p:nvPr/>
        </p:nvCxnSpPr>
        <p:spPr>
          <a:xfrm>
            <a:off x="4011085" y="3636816"/>
            <a:ext cx="0" cy="1476107"/>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4918471" y="5108219"/>
            <a:ext cx="607137"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September </a:t>
            </a:r>
          </a:p>
          <a:p>
            <a:pPr algn="ctr"/>
            <a:r>
              <a:rPr lang="de-DE" sz="600" dirty="0">
                <a:solidFill>
                  <a:schemeClr val="tx1"/>
                </a:solidFill>
                <a:latin typeface="Arial" panose="020B0604020202020204" pitchFamily="34" charset="0"/>
                <a:cs typeface="Arial" panose="020B0604020202020204" pitchFamily="34" charset="0"/>
              </a:rPr>
              <a:t>2022</a:t>
            </a:r>
          </a:p>
        </p:txBody>
      </p:sp>
      <p:sp>
        <p:nvSpPr>
          <p:cNvPr id="33" name="Rechteck 32"/>
          <p:cNvSpPr/>
          <p:nvPr/>
        </p:nvSpPr>
        <p:spPr>
          <a:xfrm>
            <a:off x="5733486" y="5120531"/>
            <a:ext cx="607137"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a:t>
            </a:r>
          </a:p>
          <a:p>
            <a:pPr algn="ctr"/>
            <a:r>
              <a:rPr lang="de-DE" sz="600" dirty="0">
                <a:solidFill>
                  <a:schemeClr val="tx1"/>
                </a:solidFill>
                <a:latin typeface="Arial" panose="020B0604020202020204" pitchFamily="34" charset="0"/>
                <a:cs typeface="Arial" panose="020B0604020202020204" pitchFamily="34" charset="0"/>
              </a:rPr>
              <a:t>2024</a:t>
            </a:r>
          </a:p>
        </p:txBody>
      </p:sp>
      <p:cxnSp>
        <p:nvCxnSpPr>
          <p:cNvPr id="28" name="Gerader Verbinder 27"/>
          <p:cNvCxnSpPr>
            <a:cxnSpLocks/>
            <a:stCxn id="21" idx="1"/>
            <a:endCxn id="32" idx="0"/>
          </p:cNvCxnSpPr>
          <p:nvPr/>
        </p:nvCxnSpPr>
        <p:spPr>
          <a:xfrm>
            <a:off x="5221693" y="4040105"/>
            <a:ext cx="347" cy="10681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p:cNvCxnSpPr>
            <a:cxnSpLocks/>
            <a:stCxn id="20" idx="1"/>
            <a:endCxn id="33" idx="0"/>
          </p:cNvCxnSpPr>
          <p:nvPr/>
        </p:nvCxnSpPr>
        <p:spPr>
          <a:xfrm>
            <a:off x="6037054" y="4437777"/>
            <a:ext cx="0" cy="682755"/>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Grafik 2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59900" y="1311609"/>
            <a:ext cx="3550900" cy="2544107"/>
          </a:xfrm>
          <a:prstGeom prst="rect">
            <a:avLst/>
          </a:prstGeom>
        </p:spPr>
      </p:pic>
      <p:sp>
        <p:nvSpPr>
          <p:cNvPr id="7" name="Foliennummernplatzhalter 6">
            <a:extLst>
              <a:ext uri="{FF2B5EF4-FFF2-40B4-BE49-F238E27FC236}">
                <a16:creationId xmlns:a16="http://schemas.microsoft.com/office/drawing/2014/main" id="{7489EED4-6FD5-4FDE-9D2E-1E1E74CC1CA0}"/>
              </a:ext>
            </a:extLst>
          </p:cNvPr>
          <p:cNvSpPr>
            <a:spLocks noGrp="1"/>
          </p:cNvSpPr>
          <p:nvPr>
            <p:ph type="sldNum" sz="quarter" idx="4"/>
          </p:nvPr>
        </p:nvSpPr>
        <p:spPr/>
        <p:txBody>
          <a:bodyPr/>
          <a:lstStyle/>
          <a:p>
            <a:fld id="{515FC477-0A05-4F3E-8EE9-E015C9089D56}" type="slidenum">
              <a:rPr lang="de-DE" smtClean="0"/>
              <a:pPr/>
              <a:t>102</a:t>
            </a:fld>
            <a:endParaRPr lang="de-DE" dirty="0"/>
          </a:p>
        </p:txBody>
      </p:sp>
    </p:spTree>
    <p:extLst>
      <p:ext uri="{BB962C8B-B14F-4D97-AF65-F5344CB8AC3E}">
        <p14:creationId xmlns:p14="http://schemas.microsoft.com/office/powerpoint/2010/main" val="30497649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Waldkindergarten</a:t>
            </a:r>
          </a:p>
        </p:txBody>
      </p:sp>
      <p:sp>
        <p:nvSpPr>
          <p:cNvPr id="3" name="Inhaltsplatzhalter 2"/>
          <p:cNvSpPr>
            <a:spLocks noGrp="1"/>
          </p:cNvSpPr>
          <p:nvPr>
            <p:ph idx="1"/>
          </p:nvPr>
        </p:nvSpPr>
        <p:spPr>
          <a:xfrm>
            <a:off x="1905001" y="1232109"/>
            <a:ext cx="5022479" cy="3247869"/>
          </a:xfrm>
        </p:spPr>
        <p:txBody>
          <a:bodyPr>
            <a:normAutofit fontScale="70000" lnSpcReduction="20000"/>
          </a:bodyPr>
          <a:lstStyle/>
          <a:p>
            <a:r>
              <a:rPr lang="de-DE" b="1" dirty="0"/>
              <a:t>Ziel: </a:t>
            </a:r>
            <a:r>
              <a:rPr lang="de-DE" dirty="0"/>
              <a:t>Eröffnung eines Waldkindergartens mit Postillion e.V. als freier Träger.</a:t>
            </a:r>
          </a:p>
          <a:p>
            <a:r>
              <a:rPr lang="de-DE" b="1" dirty="0"/>
              <a:t>Kosten: </a:t>
            </a:r>
            <a:r>
              <a:rPr lang="de-DE" dirty="0"/>
              <a:t>Haushaltsmittel: jährlich 195.000 €</a:t>
            </a:r>
          </a:p>
          <a:p>
            <a:pPr marL="0" indent="0">
              <a:buNone/>
            </a:pPr>
            <a:r>
              <a:rPr lang="de-DE" b="1" dirty="0"/>
              <a:t>	   </a:t>
            </a:r>
            <a:endParaRPr lang="de-DE" dirty="0"/>
          </a:p>
          <a:p>
            <a:r>
              <a:rPr lang="de-DE" b="1" dirty="0"/>
              <a:t>Bauzeit: </a:t>
            </a:r>
            <a:r>
              <a:rPr lang="de-DE" dirty="0"/>
              <a:t>01.01.2022 – 31.03.2022</a:t>
            </a:r>
          </a:p>
          <a:p>
            <a:r>
              <a:rPr lang="de-DE" b="1" dirty="0"/>
              <a:t>Sachstand: </a:t>
            </a:r>
            <a:r>
              <a:rPr lang="de-DE" dirty="0"/>
              <a:t>Der Waldkindergarten ist seit dem 01.11.2022 in den Betrieb. </a:t>
            </a:r>
          </a:p>
          <a:p>
            <a:pPr marL="0" indent="0">
              <a:buNone/>
            </a:pPr>
            <a:r>
              <a:rPr lang="de-DE" dirty="0"/>
              <a:t>       Tag der offenen Tür am 05.11.2022 durchgeführt. </a:t>
            </a:r>
          </a:p>
          <a:p>
            <a:pPr marL="0" indent="0">
              <a:buNone/>
            </a:pPr>
            <a:r>
              <a:rPr lang="de-DE" dirty="0"/>
              <a:t>       Die jährlichen Waldpflegearbeiten werden durch </a:t>
            </a:r>
            <a:r>
              <a:rPr lang="de-DE" dirty="0" err="1"/>
              <a:t>ForstBW</a:t>
            </a:r>
            <a:endParaRPr lang="de-DE" dirty="0"/>
          </a:p>
          <a:p>
            <a:pPr marL="0" indent="0">
              <a:buNone/>
            </a:pPr>
            <a:r>
              <a:rPr lang="de-DE" dirty="0"/>
              <a:t>       durchgeführt.</a:t>
            </a:r>
          </a:p>
          <a:p>
            <a:endParaRPr lang="de-DE" b="1" dirty="0"/>
          </a:p>
        </p:txBody>
      </p:sp>
      <p:sp>
        <p:nvSpPr>
          <p:cNvPr id="4" name="Datumsplatzhalter 3"/>
          <p:cNvSpPr>
            <a:spLocks noGrp="1"/>
          </p:cNvSpPr>
          <p:nvPr>
            <p:ph type="dt" sz="half" idx="2"/>
          </p:nvPr>
        </p:nvSpPr>
        <p:spPr/>
        <p:txBody>
          <a:bodyPr/>
          <a:lstStyle/>
          <a:p>
            <a:r>
              <a:rPr lang="de-DE">
                <a:solidFill>
                  <a:prstClr val="black">
                    <a:tint val="75000"/>
                  </a:prstClr>
                </a:solidFill>
              </a:rPr>
              <a:t>05/03/24</a:t>
            </a:r>
            <a:endParaRPr lang="de-DE" dirty="0">
              <a:solidFill>
                <a:prstClr val="black">
                  <a:tint val="75000"/>
                </a:prstClr>
              </a:solidFill>
            </a:endParaRPr>
          </a:p>
        </p:txBody>
      </p:sp>
      <p:pic>
        <p:nvPicPr>
          <p:cNvPr id="9" name="Grafik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29550" y="4021455"/>
            <a:ext cx="3481251" cy="1671320"/>
          </a:xfrm>
          <a:prstGeom prst="rect">
            <a:avLst/>
          </a:prstGeom>
        </p:spPr>
      </p:pic>
      <p:sp>
        <p:nvSpPr>
          <p:cNvPr id="8" name="Foliennummernplatzhalter 7">
            <a:extLst>
              <a:ext uri="{FF2B5EF4-FFF2-40B4-BE49-F238E27FC236}">
                <a16:creationId xmlns:a16="http://schemas.microsoft.com/office/drawing/2014/main" id="{25011491-9634-4EFF-BC01-66B76DD1CD89}"/>
              </a:ext>
            </a:extLst>
          </p:cNvPr>
          <p:cNvSpPr>
            <a:spLocks noGrp="1"/>
          </p:cNvSpPr>
          <p:nvPr>
            <p:ph type="sldNum" sz="quarter" idx="4"/>
          </p:nvPr>
        </p:nvSpPr>
        <p:spPr/>
        <p:txBody>
          <a:bodyPr/>
          <a:lstStyle/>
          <a:p>
            <a:fld id="{515FC477-0A05-4F3E-8EE9-E015C9089D56}" type="slidenum">
              <a:rPr lang="de-DE" smtClean="0"/>
              <a:pPr/>
              <a:t>103</a:t>
            </a:fld>
            <a:endParaRPr lang="de-DE" dirty="0"/>
          </a:p>
        </p:txBody>
      </p:sp>
      <p:sp>
        <p:nvSpPr>
          <p:cNvPr id="10" name="Fußzeilenplatzhalter 9">
            <a:extLst>
              <a:ext uri="{FF2B5EF4-FFF2-40B4-BE49-F238E27FC236}">
                <a16:creationId xmlns:a16="http://schemas.microsoft.com/office/drawing/2014/main" id="{41088901-EF88-4156-B4FC-22423836A6AF}"/>
              </a:ext>
            </a:extLst>
          </p:cNvPr>
          <p:cNvSpPr>
            <a:spLocks noGrp="1"/>
          </p:cNvSpPr>
          <p:nvPr>
            <p:ph type="ftr" sz="quarter" idx="3"/>
          </p:nvPr>
        </p:nvSpPr>
        <p:spPr/>
        <p:txBody>
          <a:bodyPr/>
          <a:lstStyle/>
          <a:p>
            <a:r>
              <a:rPr lang="de-DE" dirty="0"/>
              <a:t>Gemeinderatssitzung am 05.03.2024</a:t>
            </a:r>
          </a:p>
        </p:txBody>
      </p:sp>
      <p:pic>
        <p:nvPicPr>
          <p:cNvPr id="5" name="Grafik 4">
            <a:extLst>
              <a:ext uri="{FF2B5EF4-FFF2-40B4-BE49-F238E27FC236}">
                <a16:creationId xmlns:a16="http://schemas.microsoft.com/office/drawing/2014/main" id="{E78BF703-1F31-4CA7-820B-48BA86A95D83}"/>
              </a:ext>
            </a:extLst>
          </p:cNvPr>
          <p:cNvPicPr>
            <a:picLocks noChangeAspect="1"/>
          </p:cNvPicPr>
          <p:nvPr/>
        </p:nvPicPr>
        <p:blipFill>
          <a:blip r:embed="rId3"/>
          <a:stretch>
            <a:fillRect/>
          </a:stretch>
        </p:blipFill>
        <p:spPr>
          <a:xfrm>
            <a:off x="7071088" y="1509949"/>
            <a:ext cx="3139712" cy="2359356"/>
          </a:xfrm>
          <a:prstGeom prst="rect">
            <a:avLst/>
          </a:prstGeom>
        </p:spPr>
      </p:pic>
    </p:spTree>
    <p:extLst>
      <p:ext uri="{BB962C8B-B14F-4D97-AF65-F5344CB8AC3E}">
        <p14:creationId xmlns:p14="http://schemas.microsoft.com/office/powerpoint/2010/main" val="8415408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Waldkindergarten</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4" name="Datumsplatzhalter 3"/>
          <p:cNvSpPr>
            <a:spLocks noGrp="1"/>
          </p:cNvSpPr>
          <p:nvPr>
            <p:ph type="dt" sz="half" idx="2"/>
          </p:nvPr>
        </p:nvSpPr>
        <p:spPr/>
        <p:txBody>
          <a:bodyPr/>
          <a:lstStyle/>
          <a:p>
            <a:r>
              <a:rPr lang="de-DE">
                <a:solidFill>
                  <a:prstClr val="black">
                    <a:tint val="75000"/>
                  </a:prstClr>
                </a:solidFill>
              </a:rPr>
              <a:t>05/03/24</a:t>
            </a:r>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1779821" y="2162776"/>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Grundsatz-entscheidung GR</a:t>
            </a:r>
            <a:endParaRPr lang="de-DE" sz="750" dirty="0">
              <a:latin typeface="Arial" panose="020B0604020202020204" pitchFamily="34" charset="0"/>
              <a:cs typeface="Arial" panose="020B0604020202020204" pitchFamily="34" charset="0"/>
            </a:endParaRPr>
          </a:p>
        </p:txBody>
      </p:sp>
      <p:cxnSp>
        <p:nvCxnSpPr>
          <p:cNvPr id="31" name="Gerader Verbinder 30"/>
          <p:cNvCxnSpPr>
            <a:stCxn id="60" idx="0"/>
            <a:endCxn id="15" idx="1"/>
          </p:cNvCxnSpPr>
          <p:nvPr/>
        </p:nvCxnSpPr>
        <p:spPr>
          <a:xfrm flipH="1" flipV="1">
            <a:off x="2596925" y="2738764"/>
            <a:ext cx="22811" cy="23788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9" idx="1"/>
          </p:cNvCxnSpPr>
          <p:nvPr/>
        </p:nvCxnSpPr>
        <p:spPr>
          <a:xfrm flipV="1">
            <a:off x="1773948" y="2347167"/>
            <a:ext cx="5872" cy="2762909"/>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568087" y="5110075"/>
            <a:ext cx="411723"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Juni</a:t>
            </a:r>
          </a:p>
          <a:p>
            <a:pPr algn="ctr"/>
            <a:r>
              <a:rPr lang="de-DE" sz="600" dirty="0">
                <a:solidFill>
                  <a:schemeClr val="tx1"/>
                </a:solidFill>
                <a:latin typeface="Arial" panose="020B0604020202020204" pitchFamily="34" charset="0"/>
                <a:cs typeface="Arial" panose="020B0604020202020204" pitchFamily="34" charset="0"/>
              </a:rPr>
              <a:t>2021</a:t>
            </a:r>
          </a:p>
        </p:txBody>
      </p:sp>
      <p:sp>
        <p:nvSpPr>
          <p:cNvPr id="60" name="Rechteck 59"/>
          <p:cNvSpPr/>
          <p:nvPr/>
        </p:nvSpPr>
        <p:spPr>
          <a:xfrm>
            <a:off x="2360719" y="5117598"/>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Juli</a:t>
            </a:r>
          </a:p>
          <a:p>
            <a:pPr algn="ctr"/>
            <a:r>
              <a:rPr lang="de-DE" sz="600" dirty="0">
                <a:solidFill>
                  <a:schemeClr val="tx1"/>
                </a:solidFill>
                <a:latin typeface="Arial" panose="020B0604020202020204" pitchFamily="34" charset="0"/>
                <a:cs typeface="Arial" panose="020B0604020202020204" pitchFamily="34" charset="0"/>
              </a:rPr>
              <a:t>2021</a:t>
            </a:r>
          </a:p>
        </p:txBody>
      </p:sp>
      <p:sp>
        <p:nvSpPr>
          <p:cNvPr id="15" name="Rechteck 14"/>
          <p:cNvSpPr/>
          <p:nvPr/>
        </p:nvSpPr>
        <p:spPr>
          <a:xfrm>
            <a:off x="2596924" y="2554373"/>
            <a:ext cx="81893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1 + 7 </a:t>
            </a:r>
            <a:r>
              <a:rPr lang="de-DE" sz="750" dirty="0">
                <a:latin typeface="Arial" panose="020B0604020202020204" pitchFamily="34" charset="0"/>
                <a:cs typeface="Arial" panose="020B0604020202020204" pitchFamily="34" charset="0"/>
              </a:rPr>
              <a:t>Vergaben</a:t>
            </a:r>
          </a:p>
        </p:txBody>
      </p:sp>
      <p:sp>
        <p:nvSpPr>
          <p:cNvPr id="18" name="Rechteck 17"/>
          <p:cNvSpPr/>
          <p:nvPr/>
        </p:nvSpPr>
        <p:spPr>
          <a:xfrm>
            <a:off x="3415862" y="2952139"/>
            <a:ext cx="121060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8</a:t>
            </a:r>
          </a:p>
          <a:p>
            <a:pPr algn="ctr"/>
            <a:r>
              <a:rPr lang="de-DE" sz="750" b="1" dirty="0">
                <a:latin typeface="Arial" panose="020B0604020202020204" pitchFamily="34" charset="0"/>
                <a:cs typeface="Arial" panose="020B0604020202020204" pitchFamily="34" charset="0"/>
              </a:rPr>
              <a:t> </a:t>
            </a:r>
            <a:r>
              <a:rPr lang="de-DE" sz="750" dirty="0">
                <a:latin typeface="Arial" panose="020B0604020202020204" pitchFamily="34" charset="0"/>
                <a:cs typeface="Arial" panose="020B0604020202020204" pitchFamily="34" charset="0"/>
              </a:rPr>
              <a:t>Bauausführung</a:t>
            </a:r>
          </a:p>
        </p:txBody>
      </p:sp>
      <p:sp>
        <p:nvSpPr>
          <p:cNvPr id="20" name="Rechteck 19"/>
          <p:cNvSpPr/>
          <p:nvPr/>
        </p:nvSpPr>
        <p:spPr>
          <a:xfrm>
            <a:off x="5443571" y="3756239"/>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Kostenfest-stellung</a:t>
            </a:r>
            <a:endParaRPr lang="de-DE" sz="750" dirty="0">
              <a:latin typeface="Arial" panose="020B0604020202020204" pitchFamily="34" charset="0"/>
              <a:cs typeface="Arial" panose="020B0604020202020204" pitchFamily="34" charset="0"/>
            </a:endParaRPr>
          </a:p>
        </p:txBody>
      </p:sp>
      <p:sp>
        <p:nvSpPr>
          <p:cNvPr id="21" name="Rechteck 20"/>
          <p:cNvSpPr/>
          <p:nvPr/>
        </p:nvSpPr>
        <p:spPr>
          <a:xfrm>
            <a:off x="4626468" y="3356521"/>
            <a:ext cx="817103"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9 </a:t>
            </a:r>
            <a:r>
              <a:rPr lang="de-DE" sz="750" dirty="0">
                <a:latin typeface="Arial" panose="020B0604020202020204" pitchFamily="34" charset="0"/>
                <a:cs typeface="Arial" panose="020B0604020202020204" pitchFamily="34" charset="0"/>
              </a:rPr>
              <a:t>Inbetriebnahme</a:t>
            </a:r>
          </a:p>
        </p:txBody>
      </p:sp>
      <p:cxnSp>
        <p:nvCxnSpPr>
          <p:cNvPr id="9" name="Gerader Verbinder 8"/>
          <p:cNvCxnSpPr>
            <a:stCxn id="18" idx="1"/>
            <a:endCxn id="22" idx="0"/>
          </p:cNvCxnSpPr>
          <p:nvPr/>
        </p:nvCxnSpPr>
        <p:spPr>
          <a:xfrm flipH="1">
            <a:off x="3408961" y="3136529"/>
            <a:ext cx="6901" cy="1973546"/>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3149944" y="5110075"/>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März</a:t>
            </a:r>
          </a:p>
          <a:p>
            <a:pPr algn="ctr"/>
            <a:r>
              <a:rPr lang="de-DE" sz="600" dirty="0">
                <a:solidFill>
                  <a:schemeClr val="tx1"/>
                </a:solidFill>
                <a:latin typeface="Arial" panose="020B0604020202020204" pitchFamily="34" charset="0"/>
                <a:cs typeface="Arial" panose="020B0604020202020204" pitchFamily="34" charset="0"/>
              </a:rPr>
              <a:t>2022</a:t>
            </a:r>
          </a:p>
        </p:txBody>
      </p:sp>
      <p:sp>
        <p:nvSpPr>
          <p:cNvPr id="25" name="Rechteck 24"/>
          <p:cNvSpPr/>
          <p:nvPr/>
        </p:nvSpPr>
        <p:spPr>
          <a:xfrm>
            <a:off x="4329463" y="5110075"/>
            <a:ext cx="56256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November</a:t>
            </a:r>
          </a:p>
          <a:p>
            <a:pPr algn="ctr"/>
            <a:r>
              <a:rPr lang="de-DE" sz="600" dirty="0">
                <a:solidFill>
                  <a:schemeClr val="tx1"/>
                </a:solidFill>
                <a:latin typeface="Arial" panose="020B0604020202020204" pitchFamily="34" charset="0"/>
                <a:cs typeface="Arial" panose="020B0604020202020204" pitchFamily="34" charset="0"/>
              </a:rPr>
              <a:t>2022</a:t>
            </a:r>
          </a:p>
        </p:txBody>
      </p:sp>
      <p:cxnSp>
        <p:nvCxnSpPr>
          <p:cNvPr id="14" name="Gerader Verbinder 13"/>
          <p:cNvCxnSpPr>
            <a:cxnSpLocks/>
            <a:stCxn id="21" idx="1"/>
            <a:endCxn id="25" idx="0"/>
          </p:cNvCxnSpPr>
          <p:nvPr/>
        </p:nvCxnSpPr>
        <p:spPr>
          <a:xfrm flipH="1">
            <a:off x="4610743" y="3540911"/>
            <a:ext cx="15724" cy="1569164"/>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5162290" y="5117597"/>
            <a:ext cx="56256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a:t>
            </a:r>
          </a:p>
          <a:p>
            <a:pPr algn="ctr"/>
            <a:r>
              <a:rPr lang="de-DE" sz="600" dirty="0">
                <a:solidFill>
                  <a:schemeClr val="tx1"/>
                </a:solidFill>
                <a:latin typeface="Arial" panose="020B0604020202020204" pitchFamily="34" charset="0"/>
                <a:cs typeface="Arial" panose="020B0604020202020204" pitchFamily="34" charset="0"/>
              </a:rPr>
              <a:t>2022</a:t>
            </a:r>
          </a:p>
        </p:txBody>
      </p:sp>
      <p:cxnSp>
        <p:nvCxnSpPr>
          <p:cNvPr id="28" name="Gerader Verbinder 27"/>
          <p:cNvCxnSpPr>
            <a:cxnSpLocks/>
            <a:stCxn id="20" idx="1"/>
            <a:endCxn id="32" idx="0"/>
          </p:cNvCxnSpPr>
          <p:nvPr/>
        </p:nvCxnSpPr>
        <p:spPr>
          <a:xfrm>
            <a:off x="5443570" y="3940629"/>
            <a:ext cx="0" cy="117696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26520" y="1805093"/>
            <a:ext cx="3976665" cy="2565185"/>
          </a:xfrm>
          <a:prstGeom prst="rect">
            <a:avLst/>
          </a:prstGeom>
        </p:spPr>
      </p:pic>
      <p:sp>
        <p:nvSpPr>
          <p:cNvPr id="8" name="Foliennummernplatzhalter 7">
            <a:extLst>
              <a:ext uri="{FF2B5EF4-FFF2-40B4-BE49-F238E27FC236}">
                <a16:creationId xmlns:a16="http://schemas.microsoft.com/office/drawing/2014/main" id="{4C1B562C-6E1A-4EDA-A2AE-2D54444362F8}"/>
              </a:ext>
            </a:extLst>
          </p:cNvPr>
          <p:cNvSpPr>
            <a:spLocks noGrp="1"/>
          </p:cNvSpPr>
          <p:nvPr>
            <p:ph type="sldNum" sz="quarter" idx="4"/>
          </p:nvPr>
        </p:nvSpPr>
        <p:spPr/>
        <p:txBody>
          <a:bodyPr/>
          <a:lstStyle/>
          <a:p>
            <a:fld id="{515FC477-0A05-4F3E-8EE9-E015C9089D56}" type="slidenum">
              <a:rPr lang="de-DE" smtClean="0"/>
              <a:pPr/>
              <a:t>104</a:t>
            </a:fld>
            <a:endParaRPr lang="de-DE" dirty="0"/>
          </a:p>
        </p:txBody>
      </p:sp>
      <p:sp>
        <p:nvSpPr>
          <p:cNvPr id="11" name="Fußzeilenplatzhalter 10">
            <a:extLst>
              <a:ext uri="{FF2B5EF4-FFF2-40B4-BE49-F238E27FC236}">
                <a16:creationId xmlns:a16="http://schemas.microsoft.com/office/drawing/2014/main" id="{E8870916-13C5-46D7-8249-E16DDFCD42CF}"/>
              </a:ext>
            </a:extLst>
          </p:cNvPr>
          <p:cNvSpPr>
            <a:spLocks noGrp="1"/>
          </p:cNvSpPr>
          <p:nvPr>
            <p:ph type="ftr" sz="quarter" idx="3"/>
          </p:nvPr>
        </p:nvSpPr>
        <p:spPr/>
        <p:txBody>
          <a:bodyPr/>
          <a:lstStyle/>
          <a:p>
            <a:r>
              <a:rPr lang="de-DE" dirty="0"/>
              <a:t>Gemeinderatssitzung am 05.03.2024</a:t>
            </a:r>
          </a:p>
        </p:txBody>
      </p:sp>
    </p:spTree>
    <p:extLst>
      <p:ext uri="{BB962C8B-B14F-4D97-AF65-F5344CB8AC3E}">
        <p14:creationId xmlns:p14="http://schemas.microsoft.com/office/powerpoint/2010/main" val="16555521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Parkplatz „Alte Schule“ Karlsdorf</a:t>
            </a:r>
          </a:p>
        </p:txBody>
      </p:sp>
      <p:sp>
        <p:nvSpPr>
          <p:cNvPr id="3" name="Inhaltsplatzhalter 2"/>
          <p:cNvSpPr>
            <a:spLocks noGrp="1"/>
          </p:cNvSpPr>
          <p:nvPr>
            <p:ph idx="1"/>
          </p:nvPr>
        </p:nvSpPr>
        <p:spPr>
          <a:xfrm>
            <a:off x="1981200" y="1232108"/>
            <a:ext cx="8229600" cy="4711492"/>
          </a:xfrm>
        </p:spPr>
        <p:txBody>
          <a:bodyPr>
            <a:normAutofit fontScale="92500" lnSpcReduction="10000"/>
          </a:bodyPr>
          <a:lstStyle/>
          <a:p>
            <a:r>
              <a:rPr lang="de-DE" sz="2100" b="1" dirty="0"/>
              <a:t>Ziel: </a:t>
            </a:r>
            <a:r>
              <a:rPr lang="de-DE" sz="1300" dirty="0"/>
              <a:t>Zusätzliche Parkplätze für die Belegschaft der</a:t>
            </a:r>
          </a:p>
          <a:p>
            <a:pPr marL="0" indent="0">
              <a:buNone/>
            </a:pPr>
            <a:r>
              <a:rPr lang="de-DE" sz="1300" dirty="0"/>
              <a:t>	Verwaltung schaffen und dabei den Nutzen für </a:t>
            </a:r>
          </a:p>
          <a:p>
            <a:pPr marL="0" indent="0">
              <a:buNone/>
            </a:pPr>
            <a:r>
              <a:rPr lang="de-DE" sz="1300" dirty="0"/>
              <a:t>	die Feste der ansässigen Vereine nicht einschränken.</a:t>
            </a:r>
          </a:p>
          <a:p>
            <a:r>
              <a:rPr lang="de-DE" sz="2100" b="1" dirty="0"/>
              <a:t>GR: </a:t>
            </a:r>
            <a:r>
              <a:rPr lang="de-DE" sz="2100" dirty="0"/>
              <a:t>	</a:t>
            </a:r>
          </a:p>
          <a:p>
            <a:r>
              <a:rPr lang="de-DE" sz="2100" b="1" dirty="0"/>
              <a:t>Haushaltsstelle: </a:t>
            </a:r>
            <a:endParaRPr lang="de-DE" sz="2100" dirty="0"/>
          </a:p>
          <a:p>
            <a:r>
              <a:rPr lang="de-DE" sz="2100" b="1" dirty="0"/>
              <a:t>Kostenschätzung: </a:t>
            </a:r>
            <a:r>
              <a:rPr lang="de-DE" sz="1300" dirty="0"/>
              <a:t>ca. 25.000,00  €</a:t>
            </a:r>
          </a:p>
          <a:p>
            <a:r>
              <a:rPr lang="de-DE" sz="2100" b="1" dirty="0"/>
              <a:t>Sachstand: </a:t>
            </a:r>
          </a:p>
          <a:p>
            <a:pPr marL="0" indent="0">
              <a:buNone/>
            </a:pPr>
            <a:r>
              <a:rPr lang="de-DE" b="1" dirty="0"/>
              <a:t>	</a:t>
            </a:r>
            <a:r>
              <a:rPr lang="de-DE" sz="1300" dirty="0"/>
              <a:t>Für</a:t>
            </a:r>
            <a:r>
              <a:rPr lang="de-DE" sz="1100" dirty="0"/>
              <a:t> </a:t>
            </a:r>
            <a:r>
              <a:rPr lang="de-DE" sz="1300" dirty="0"/>
              <a:t>die Mitarbeiter der Verwaltung im Rathaus Karlsdorf</a:t>
            </a:r>
          </a:p>
          <a:p>
            <a:pPr marL="0" indent="0">
              <a:buNone/>
            </a:pPr>
            <a:r>
              <a:rPr lang="de-DE" sz="1300" dirty="0"/>
              <a:t>	stehen nur wenige Parkplätze zur Verfügung. Dadurch</a:t>
            </a:r>
          </a:p>
          <a:p>
            <a:pPr marL="0" indent="0">
              <a:buNone/>
            </a:pPr>
            <a:r>
              <a:rPr lang="de-DE" sz="1300" dirty="0"/>
              <a:t>	weichen die Mitarbeiter auf Stellplätze im öffentlichen</a:t>
            </a:r>
          </a:p>
          <a:p>
            <a:pPr marL="0" indent="0">
              <a:buNone/>
            </a:pPr>
            <a:r>
              <a:rPr lang="de-DE" sz="1300" dirty="0"/>
              <a:t>	Raum aus. Die Rasenfläche an der Alten Schule wird nur</a:t>
            </a:r>
          </a:p>
          <a:p>
            <a:pPr marL="0" indent="0">
              <a:buNone/>
            </a:pPr>
            <a:r>
              <a:rPr lang="de-DE" sz="1300" dirty="0"/>
              <a:t>	für Feste der ansässigen Vereine ca. 2x im Jahr genutzt.</a:t>
            </a:r>
          </a:p>
          <a:p>
            <a:pPr marL="0" indent="0">
              <a:buNone/>
            </a:pPr>
            <a:r>
              <a:rPr lang="de-DE" sz="1300" dirty="0"/>
              <a:t>	Kostenschätzung durch das Technische Bauamt erstellt.</a:t>
            </a:r>
          </a:p>
          <a:p>
            <a:pPr marL="0" indent="0">
              <a:buNone/>
            </a:pPr>
            <a:r>
              <a:rPr lang="de-DE" sz="1300" b="1" dirty="0"/>
              <a:t>	</a:t>
            </a:r>
            <a:r>
              <a:rPr lang="de-DE" sz="1300" dirty="0"/>
              <a:t>Projekt hat geringe Priorität!</a:t>
            </a:r>
          </a:p>
        </p:txBody>
      </p:sp>
      <p:graphicFrame>
        <p:nvGraphicFramePr>
          <p:cNvPr id="8" name="Diagramm 7"/>
          <p:cNvGraphicFramePr/>
          <p:nvPr>
            <p:extLst/>
          </p:nvPr>
        </p:nvGraphicFramePr>
        <p:xfrm>
          <a:off x="1981200" y="6027733"/>
          <a:ext cx="1676400" cy="35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56578" y="1370931"/>
            <a:ext cx="3161746" cy="3734470"/>
          </a:xfrm>
          <a:prstGeom prst="rect">
            <a:avLst/>
          </a:prstGeom>
        </p:spPr>
      </p:pic>
      <p:sp>
        <p:nvSpPr>
          <p:cNvPr id="9" name="Rechteck 8"/>
          <p:cNvSpPr/>
          <p:nvPr/>
        </p:nvSpPr>
        <p:spPr>
          <a:xfrm>
            <a:off x="9372600" y="3315078"/>
            <a:ext cx="845724" cy="64732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p:cNvGrpSpPr/>
          <p:nvPr/>
        </p:nvGrpSpPr>
        <p:grpSpPr>
          <a:xfrm>
            <a:off x="3657600" y="6027733"/>
            <a:ext cx="1674762" cy="353804"/>
            <a:chOff x="818" y="0"/>
            <a:chExt cx="1674762" cy="353804"/>
          </a:xfrm>
        </p:grpSpPr>
        <p:sp>
          <p:nvSpPr>
            <p:cNvPr id="11" name="Chevron 10"/>
            <p:cNvSpPr/>
            <p:nvPr/>
          </p:nvSpPr>
          <p:spPr>
            <a:xfrm>
              <a:off x="818" y="0"/>
              <a:ext cx="1674762" cy="353804"/>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hevron 4"/>
            <p:cNvSpPr txBox="1"/>
            <p:nvPr/>
          </p:nvSpPr>
          <p:spPr>
            <a:xfrm>
              <a:off x="177720" y="0"/>
              <a:ext cx="1320958" cy="353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011" tIns="29337" rIns="29337" bIns="29337" numCol="1" spcCol="1270" anchor="ctr" anchorCtr="0">
              <a:noAutofit/>
            </a:bodyPr>
            <a:lstStyle/>
            <a:p>
              <a:pPr algn="ctr" defTabSz="977900">
                <a:lnSpc>
                  <a:spcPct val="90000"/>
                </a:lnSpc>
                <a:spcBef>
                  <a:spcPct val="0"/>
                </a:spcBef>
                <a:spcAft>
                  <a:spcPct val="35000"/>
                </a:spcAft>
              </a:pPr>
              <a:r>
                <a:rPr lang="de-DE" sz="2200" b="1" dirty="0">
                  <a:latin typeface="Arial" panose="020B0604020202020204" pitchFamily="34" charset="0"/>
                  <a:cs typeface="Arial" panose="020B0604020202020204" pitchFamily="34" charset="0"/>
                </a:rPr>
                <a:t>2021</a:t>
              </a:r>
            </a:p>
          </p:txBody>
        </p:sp>
      </p:grpSp>
      <p:sp>
        <p:nvSpPr>
          <p:cNvPr id="5" name="Fußzeilenplatzhalter 4">
            <a:extLst>
              <a:ext uri="{FF2B5EF4-FFF2-40B4-BE49-F238E27FC236}">
                <a16:creationId xmlns:a16="http://schemas.microsoft.com/office/drawing/2014/main" id="{DF2A3EE2-3225-4137-8805-D9FEE0F78F88}"/>
              </a:ext>
            </a:extLst>
          </p:cNvPr>
          <p:cNvSpPr>
            <a:spLocks noGrp="1"/>
          </p:cNvSpPr>
          <p:nvPr>
            <p:ph type="ftr" sz="quarter" idx="3"/>
          </p:nvPr>
        </p:nvSpPr>
        <p:spPr/>
        <p:txBody>
          <a:bodyPr/>
          <a:lstStyle/>
          <a:p>
            <a:r>
              <a:rPr lang="de-DE" dirty="0"/>
              <a:t>Gemeinderatssitzung am 05.03.2024</a:t>
            </a:r>
          </a:p>
        </p:txBody>
      </p:sp>
      <p:sp>
        <p:nvSpPr>
          <p:cNvPr id="13" name="Rechteck 12">
            <a:extLst>
              <a:ext uri="{FF2B5EF4-FFF2-40B4-BE49-F238E27FC236}">
                <a16:creationId xmlns:a16="http://schemas.microsoft.com/office/drawing/2014/main" id="{BD360A61-0874-45AF-B011-E4F334B72CA0}"/>
              </a:ext>
            </a:extLst>
          </p:cNvPr>
          <p:cNvSpPr/>
          <p:nvPr/>
        </p:nvSpPr>
        <p:spPr>
          <a:xfrm>
            <a:off x="6781802" y="0"/>
            <a:ext cx="2515432" cy="1569660"/>
          </a:xfrm>
          <a:prstGeom prst="rect">
            <a:avLst/>
          </a:prstGeom>
        </p:spPr>
        <p:txBody>
          <a:bodyPr wrap="none">
            <a:spAutoFit/>
          </a:bodyPr>
          <a:lstStyle/>
          <a:p>
            <a:pPr algn="ctr"/>
            <a:r>
              <a:rPr lang="de-DE" sz="9600" dirty="0">
                <a:ln w="38100"/>
                <a:solidFill>
                  <a:srgbClr val="FF0000"/>
                </a:solidFill>
                <a:effectLst>
                  <a:outerShdw blurRad="38100" dist="19050" dir="2700000" algn="tl" rotWithShape="0">
                    <a:schemeClr val="dk1">
                      <a:alpha val="40000"/>
                    </a:schemeClr>
                  </a:outerShdw>
                </a:effectLst>
              </a:rPr>
              <a:t>ALT</a:t>
            </a:r>
          </a:p>
        </p:txBody>
      </p:sp>
      <p:sp>
        <p:nvSpPr>
          <p:cNvPr id="4" name="Datumsplatzhalter 3">
            <a:extLst>
              <a:ext uri="{FF2B5EF4-FFF2-40B4-BE49-F238E27FC236}">
                <a16:creationId xmlns:a16="http://schemas.microsoft.com/office/drawing/2014/main" id="{DADD539D-73C2-431C-84A7-7333F7B211FE}"/>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2773B8D5-EA67-4686-96D4-0470E66573E0}"/>
              </a:ext>
            </a:extLst>
          </p:cNvPr>
          <p:cNvSpPr>
            <a:spLocks noGrp="1"/>
          </p:cNvSpPr>
          <p:nvPr>
            <p:ph type="sldNum" sz="quarter" idx="4"/>
          </p:nvPr>
        </p:nvSpPr>
        <p:spPr/>
        <p:txBody>
          <a:bodyPr/>
          <a:lstStyle/>
          <a:p>
            <a:fld id="{515FC477-0A05-4F3E-8EE9-E015C9089D56}" type="slidenum">
              <a:rPr lang="de-DE" smtClean="0"/>
              <a:pPr/>
              <a:t>105</a:t>
            </a:fld>
            <a:endParaRPr lang="de-DE" dirty="0"/>
          </a:p>
        </p:txBody>
      </p:sp>
    </p:spTree>
    <p:extLst>
      <p:ext uri="{BB962C8B-B14F-4D97-AF65-F5344CB8AC3E}">
        <p14:creationId xmlns:p14="http://schemas.microsoft.com/office/powerpoint/2010/main" val="23950896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Kreisverkehr REWE</a:t>
            </a:r>
          </a:p>
        </p:txBody>
      </p:sp>
      <p:sp>
        <p:nvSpPr>
          <p:cNvPr id="3" name="Inhaltsplatzhalter 2"/>
          <p:cNvSpPr>
            <a:spLocks noGrp="1"/>
          </p:cNvSpPr>
          <p:nvPr>
            <p:ph idx="1"/>
          </p:nvPr>
        </p:nvSpPr>
        <p:spPr>
          <a:xfrm>
            <a:off x="1981200" y="1232108"/>
            <a:ext cx="8229600" cy="4406692"/>
          </a:xfrm>
        </p:spPr>
        <p:txBody>
          <a:bodyPr>
            <a:normAutofit fontScale="92500"/>
          </a:bodyPr>
          <a:lstStyle/>
          <a:p>
            <a:r>
              <a:rPr lang="de-DE" sz="2100" b="1" dirty="0"/>
              <a:t>Ziel: </a:t>
            </a:r>
            <a:r>
              <a:rPr lang="de-DE" sz="1300" dirty="0"/>
              <a:t>Gestaltung der Mittelinsel in Anlehnung an den Kreis-</a:t>
            </a:r>
          </a:p>
          <a:p>
            <a:pPr marL="0" indent="0">
              <a:buNone/>
            </a:pPr>
            <a:r>
              <a:rPr lang="de-DE" sz="1300" dirty="0"/>
              <a:t>	  verkehr Büchenauer Straße mit dem Grundsatz   </a:t>
            </a:r>
          </a:p>
          <a:p>
            <a:pPr marL="0" indent="0">
              <a:buNone/>
            </a:pPr>
            <a:r>
              <a:rPr lang="de-DE" sz="1300" dirty="0"/>
              <a:t>	  einen ökologischen Mehrwert zu erzielen.</a:t>
            </a:r>
          </a:p>
          <a:p>
            <a:r>
              <a:rPr lang="de-DE" sz="2100" b="1" dirty="0"/>
              <a:t>GR: </a:t>
            </a:r>
            <a:r>
              <a:rPr lang="de-DE" sz="2100" dirty="0"/>
              <a:t>	</a:t>
            </a:r>
          </a:p>
          <a:p>
            <a:r>
              <a:rPr lang="de-DE" sz="2100" b="1" dirty="0"/>
              <a:t>Haushaltsstelle: </a:t>
            </a:r>
            <a:endParaRPr lang="de-DE" sz="2100" dirty="0"/>
          </a:p>
          <a:p>
            <a:r>
              <a:rPr lang="de-DE" sz="2100" b="1" dirty="0"/>
              <a:t>Kostenschätzung</a:t>
            </a:r>
            <a:r>
              <a:rPr lang="de-DE" b="1" dirty="0"/>
              <a:t>: </a:t>
            </a:r>
            <a:r>
              <a:rPr lang="de-DE" sz="1300" dirty="0"/>
              <a:t>ca. 35.000,00 €</a:t>
            </a:r>
          </a:p>
          <a:p>
            <a:r>
              <a:rPr lang="de-DE" sz="2100" b="1" dirty="0"/>
              <a:t>Sachstand: </a:t>
            </a:r>
          </a:p>
          <a:p>
            <a:pPr marL="0" indent="0">
              <a:buNone/>
            </a:pPr>
            <a:r>
              <a:rPr lang="de-DE" b="1" dirty="0"/>
              <a:t>	</a:t>
            </a:r>
            <a:r>
              <a:rPr lang="de-DE" sz="1300" dirty="0"/>
              <a:t>Der Kreisverkehr wird im Zuge des Grünflächen-</a:t>
            </a:r>
          </a:p>
          <a:p>
            <a:pPr marL="0" indent="0">
              <a:buNone/>
            </a:pPr>
            <a:r>
              <a:rPr lang="de-DE" sz="1300" dirty="0"/>
              <a:t>	</a:t>
            </a:r>
            <a:r>
              <a:rPr lang="de-DE" sz="1300" dirty="0" err="1"/>
              <a:t>managements</a:t>
            </a:r>
            <a:r>
              <a:rPr lang="de-DE" sz="1300" dirty="0"/>
              <a:t> mit Begleitung durch das Büro </a:t>
            </a:r>
          </a:p>
          <a:p>
            <a:pPr marL="0" indent="0">
              <a:buNone/>
            </a:pPr>
            <a:r>
              <a:rPr lang="de-DE" sz="1300" dirty="0"/>
              <a:t>	</a:t>
            </a:r>
            <a:r>
              <a:rPr lang="de-DE" sz="1300" dirty="0" err="1"/>
              <a:t>Freyraum</a:t>
            </a:r>
            <a:r>
              <a:rPr lang="de-DE" sz="1300" dirty="0"/>
              <a:t> Architekten ökologisch wertvoll angelegt. </a:t>
            </a:r>
          </a:p>
          <a:p>
            <a:pPr marL="0" indent="0">
              <a:buNone/>
            </a:pPr>
            <a:r>
              <a:rPr lang="de-DE" sz="1300" dirty="0"/>
              <a:t>	Des Weiteren hat der GR beschlossen vier Wappen im Kreisverkehr</a:t>
            </a:r>
          </a:p>
          <a:p>
            <a:pPr marL="0" indent="0">
              <a:buNone/>
            </a:pPr>
            <a:r>
              <a:rPr lang="de-DE" sz="1300" b="1" dirty="0"/>
              <a:t>	</a:t>
            </a:r>
            <a:r>
              <a:rPr lang="de-DE" sz="1300" dirty="0"/>
              <a:t>installieren. Ausführung ist für 2022 geplant.</a:t>
            </a:r>
            <a:endParaRPr lang="de-DE" sz="1300" b="1" dirty="0"/>
          </a:p>
        </p:txBody>
      </p:sp>
      <p:graphicFrame>
        <p:nvGraphicFramePr>
          <p:cNvPr id="7" name="Diagramm 6"/>
          <p:cNvGraphicFramePr/>
          <p:nvPr>
            <p:extLst/>
          </p:nvPr>
        </p:nvGraphicFramePr>
        <p:xfrm>
          <a:off x="1981200" y="5863336"/>
          <a:ext cx="1676400" cy="26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p:cNvGraphicFramePr/>
          <p:nvPr>
            <p:extLst/>
          </p:nvPr>
        </p:nvGraphicFramePr>
        <p:xfrm>
          <a:off x="3657600" y="5863335"/>
          <a:ext cx="1676400" cy="2684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Grafik 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rot="5400000">
            <a:off x="7603299" y="3819034"/>
            <a:ext cx="2390801" cy="1793101"/>
          </a:xfrm>
          <a:prstGeom prst="rect">
            <a:avLst/>
          </a:prstGeom>
        </p:spPr>
      </p:pic>
      <p:pic>
        <p:nvPicPr>
          <p:cNvPr id="10" name="Grafik 9"/>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386600" y="1402033"/>
            <a:ext cx="2824201" cy="2118151"/>
          </a:xfrm>
          <a:prstGeom prst="rect">
            <a:avLst/>
          </a:prstGeom>
        </p:spPr>
      </p:pic>
      <p:sp>
        <p:nvSpPr>
          <p:cNvPr id="6" name="Fußzeilenplatzhalter 5">
            <a:extLst>
              <a:ext uri="{FF2B5EF4-FFF2-40B4-BE49-F238E27FC236}">
                <a16:creationId xmlns:a16="http://schemas.microsoft.com/office/drawing/2014/main" id="{49CC1BC9-31CC-4A74-824F-160397052C99}"/>
              </a:ext>
            </a:extLst>
          </p:cNvPr>
          <p:cNvSpPr>
            <a:spLocks noGrp="1"/>
          </p:cNvSpPr>
          <p:nvPr>
            <p:ph type="ftr" sz="quarter" idx="3"/>
          </p:nvPr>
        </p:nvSpPr>
        <p:spPr/>
        <p:txBody>
          <a:bodyPr/>
          <a:lstStyle/>
          <a:p>
            <a:r>
              <a:rPr lang="de-DE" dirty="0"/>
              <a:t>Gemeinderatssitzung am 05.03.2024</a:t>
            </a:r>
          </a:p>
        </p:txBody>
      </p:sp>
      <p:sp>
        <p:nvSpPr>
          <p:cNvPr id="11" name="Rechteck 10">
            <a:extLst>
              <a:ext uri="{FF2B5EF4-FFF2-40B4-BE49-F238E27FC236}">
                <a16:creationId xmlns:a16="http://schemas.microsoft.com/office/drawing/2014/main" id="{AB0F3907-0C1A-4F54-81F0-4C7F18B278C6}"/>
              </a:ext>
            </a:extLst>
          </p:cNvPr>
          <p:cNvSpPr/>
          <p:nvPr/>
        </p:nvSpPr>
        <p:spPr>
          <a:xfrm>
            <a:off x="6781802" y="0"/>
            <a:ext cx="2515432" cy="1569660"/>
          </a:xfrm>
          <a:prstGeom prst="rect">
            <a:avLst/>
          </a:prstGeom>
        </p:spPr>
        <p:txBody>
          <a:bodyPr wrap="none">
            <a:spAutoFit/>
          </a:bodyPr>
          <a:lstStyle/>
          <a:p>
            <a:pPr algn="ctr"/>
            <a:r>
              <a:rPr lang="de-DE" sz="9600" dirty="0">
                <a:ln w="38100"/>
                <a:solidFill>
                  <a:srgbClr val="FF0000"/>
                </a:solidFill>
                <a:effectLst>
                  <a:outerShdw blurRad="38100" dist="19050" dir="2700000" algn="tl" rotWithShape="0">
                    <a:schemeClr val="dk1">
                      <a:alpha val="40000"/>
                    </a:schemeClr>
                  </a:outerShdw>
                </a:effectLst>
              </a:rPr>
              <a:t>ALT</a:t>
            </a:r>
          </a:p>
        </p:txBody>
      </p:sp>
      <p:sp>
        <p:nvSpPr>
          <p:cNvPr id="4" name="Datumsplatzhalter 3">
            <a:extLst>
              <a:ext uri="{FF2B5EF4-FFF2-40B4-BE49-F238E27FC236}">
                <a16:creationId xmlns:a16="http://schemas.microsoft.com/office/drawing/2014/main" id="{9F96ACE4-8347-4DAA-A1D5-2AFC08AA2F32}"/>
              </a:ext>
            </a:extLst>
          </p:cNvPr>
          <p:cNvSpPr>
            <a:spLocks noGrp="1"/>
          </p:cNvSpPr>
          <p:nvPr>
            <p:ph type="dt" sz="half" idx="2"/>
          </p:nvPr>
        </p:nvSpPr>
        <p:spPr/>
        <p:txBody>
          <a:bodyPr/>
          <a:lstStyle/>
          <a:p>
            <a:r>
              <a:rPr lang="de-DE"/>
              <a:t>05/03/24</a:t>
            </a:r>
            <a:endParaRPr lang="de-DE" dirty="0"/>
          </a:p>
        </p:txBody>
      </p:sp>
      <p:sp>
        <p:nvSpPr>
          <p:cNvPr id="12" name="Foliennummernplatzhalter 11">
            <a:extLst>
              <a:ext uri="{FF2B5EF4-FFF2-40B4-BE49-F238E27FC236}">
                <a16:creationId xmlns:a16="http://schemas.microsoft.com/office/drawing/2014/main" id="{76AAA990-B610-429E-AB84-80643C921E99}"/>
              </a:ext>
            </a:extLst>
          </p:cNvPr>
          <p:cNvSpPr>
            <a:spLocks noGrp="1"/>
          </p:cNvSpPr>
          <p:nvPr>
            <p:ph type="sldNum" sz="quarter" idx="4"/>
          </p:nvPr>
        </p:nvSpPr>
        <p:spPr/>
        <p:txBody>
          <a:bodyPr/>
          <a:lstStyle/>
          <a:p>
            <a:fld id="{515FC477-0A05-4F3E-8EE9-E015C9089D56}" type="slidenum">
              <a:rPr lang="de-DE" smtClean="0"/>
              <a:pPr/>
              <a:t>106</a:t>
            </a:fld>
            <a:endParaRPr lang="de-DE" dirty="0"/>
          </a:p>
        </p:txBody>
      </p:sp>
    </p:spTree>
    <p:extLst>
      <p:ext uri="{BB962C8B-B14F-4D97-AF65-F5344CB8AC3E}">
        <p14:creationId xmlns:p14="http://schemas.microsoft.com/office/powerpoint/2010/main" val="2127317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Polizeivollzugsdienst</a:t>
            </a:r>
          </a:p>
        </p:txBody>
      </p:sp>
      <p:sp>
        <p:nvSpPr>
          <p:cNvPr id="9" name="Inhaltsplatzhalter 2"/>
          <p:cNvSpPr txBox="1">
            <a:spLocks/>
          </p:cNvSpPr>
          <p:nvPr/>
        </p:nvSpPr>
        <p:spPr>
          <a:xfrm>
            <a:off x="1981200" y="1232108"/>
            <a:ext cx="4800600" cy="4635292"/>
          </a:xfrm>
          <a:prstGeom prst="rect">
            <a:avLst/>
          </a:prstGeom>
        </p:spPr>
        <p:txBody>
          <a:bodyPr lIns="0" rIns="0">
            <a:normAutofit fontScale="47500" lnSpcReduction="20000"/>
          </a:bodyPr>
          <a:lstStyle>
            <a:lvl1pPr marL="342900" indent="-342900" algn="l" defTabSz="914400" rtl="0" eaLnBrk="1" latinLnBrk="0" hangingPunct="1">
              <a:lnSpc>
                <a:spcPct val="150000"/>
              </a:lnSpc>
              <a:spcBef>
                <a:spcPts val="0"/>
              </a:spcBef>
              <a:buSzPct val="130000"/>
              <a:buFont typeface="Arial" pitchFamily="34" charset="0"/>
              <a:buChar char="•"/>
              <a:defRPr kumimoji="0" lang="de-DE" sz="2000" kern="1200">
                <a:solidFill>
                  <a:schemeClr val="tx1"/>
                </a:solidFill>
                <a:latin typeface="Arial"/>
                <a:ea typeface="+mn-ea"/>
                <a:cs typeface="Arial"/>
              </a:defRPr>
            </a:lvl1pPr>
            <a:lvl2pPr marL="571500" indent="-228600" algn="l" defTabSz="914400" rtl="0" eaLnBrk="1" latinLnBrk="0" hangingPunct="1">
              <a:lnSpc>
                <a:spcPct val="150000"/>
              </a:lnSpc>
              <a:spcBef>
                <a:spcPts val="0"/>
              </a:spcBef>
              <a:buSzPct val="60000"/>
              <a:buFont typeface="Courier New" pitchFamily="49" charset="0"/>
              <a:buChar char="o"/>
              <a:defRPr kumimoji="0" lang="de-DE" sz="1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9pPr>
          </a:lstStyle>
          <a:p>
            <a:pPr lvl="0"/>
            <a:endParaRPr lang="de-DE" sz="2500" b="1" dirty="0">
              <a:solidFill>
                <a:prstClr val="black"/>
              </a:solidFill>
            </a:endParaRPr>
          </a:p>
          <a:p>
            <a:pPr lvl="0"/>
            <a:r>
              <a:rPr lang="de-DE" sz="2900" b="1" dirty="0">
                <a:solidFill>
                  <a:prstClr val="black"/>
                </a:solidFill>
              </a:rPr>
              <a:t>Ziel:   </a:t>
            </a:r>
            <a:r>
              <a:rPr lang="de-DE" sz="2900" dirty="0">
                <a:solidFill>
                  <a:prstClr val="black"/>
                </a:solidFill>
              </a:rPr>
              <a:t>Ahndung von Verstößen aller Art durch   </a:t>
            </a:r>
            <a:br>
              <a:rPr lang="de-DE" sz="2900" dirty="0">
                <a:solidFill>
                  <a:prstClr val="black"/>
                </a:solidFill>
              </a:rPr>
            </a:br>
            <a:r>
              <a:rPr lang="de-DE" sz="2900" dirty="0">
                <a:solidFill>
                  <a:prstClr val="black"/>
                </a:solidFill>
              </a:rPr>
              <a:t>         Verwarnungen; insbesondere Überwachung des </a:t>
            </a:r>
            <a:br>
              <a:rPr lang="de-DE" sz="2900" dirty="0">
                <a:solidFill>
                  <a:prstClr val="black"/>
                </a:solidFill>
              </a:rPr>
            </a:br>
            <a:r>
              <a:rPr lang="de-DE" sz="2900" dirty="0">
                <a:solidFill>
                  <a:prstClr val="black"/>
                </a:solidFill>
              </a:rPr>
              <a:t>         ruhenden Verkehrs, Polizeiverordnung,</a:t>
            </a:r>
          </a:p>
          <a:p>
            <a:pPr marL="0" indent="0">
              <a:buNone/>
            </a:pPr>
            <a:r>
              <a:rPr lang="de-DE" sz="2900" dirty="0">
                <a:solidFill>
                  <a:prstClr val="black"/>
                </a:solidFill>
              </a:rPr>
              <a:t>                 aktuell: </a:t>
            </a:r>
            <a:r>
              <a:rPr lang="de-DE" sz="2900" dirty="0" err="1">
                <a:solidFill>
                  <a:prstClr val="black"/>
                </a:solidFill>
              </a:rPr>
              <a:t>CoronaVO</a:t>
            </a:r>
            <a:endParaRPr lang="de-DE" sz="2900" dirty="0">
              <a:solidFill>
                <a:prstClr val="black"/>
              </a:solidFill>
            </a:endParaRPr>
          </a:p>
          <a:p>
            <a:pPr lvl="0"/>
            <a:r>
              <a:rPr lang="de-DE" sz="2900" b="1" dirty="0">
                <a:solidFill>
                  <a:prstClr val="black"/>
                </a:solidFill>
              </a:rPr>
              <a:t>GR:  </a:t>
            </a:r>
            <a:r>
              <a:rPr lang="de-DE" sz="2900" dirty="0">
                <a:solidFill>
                  <a:prstClr val="black"/>
                </a:solidFill>
              </a:rPr>
              <a:t>29.11.2016 Grundsatzbeschluss</a:t>
            </a:r>
          </a:p>
          <a:p>
            <a:pPr lvl="0"/>
            <a:endParaRPr lang="de-DE" dirty="0">
              <a:solidFill>
                <a:prstClr val="black"/>
              </a:solidFill>
            </a:endParaRPr>
          </a:p>
          <a:p>
            <a:r>
              <a:rPr lang="de-DE" sz="2900" b="1" dirty="0">
                <a:solidFill>
                  <a:prstClr val="black"/>
                </a:solidFill>
              </a:rPr>
              <a:t>Sachstand: </a:t>
            </a:r>
            <a:br>
              <a:rPr lang="de-DE" b="1" dirty="0">
                <a:solidFill>
                  <a:prstClr val="black"/>
                </a:solidFill>
              </a:rPr>
            </a:br>
            <a:r>
              <a:rPr lang="de-DE" sz="2900" b="1" dirty="0">
                <a:solidFill>
                  <a:prstClr val="black"/>
                </a:solidFill>
                <a:sym typeface="Wingdings" panose="05000000000000000000" pitchFamily="2" charset="2"/>
              </a:rPr>
              <a:t> </a:t>
            </a:r>
            <a:r>
              <a:rPr lang="de-DE" sz="2900" dirty="0">
                <a:solidFill>
                  <a:prstClr val="black"/>
                </a:solidFill>
              </a:rPr>
              <a:t>Dienstantritt neuer Mitarbeiter des Gemeindevollzugsdienstes am </a:t>
            </a:r>
            <a:r>
              <a:rPr lang="de-DE" sz="2900" b="1" dirty="0">
                <a:solidFill>
                  <a:prstClr val="black"/>
                </a:solidFill>
              </a:rPr>
              <a:t>     </a:t>
            </a:r>
            <a:r>
              <a:rPr lang="de-DE" sz="2900" dirty="0">
                <a:solidFill>
                  <a:prstClr val="black"/>
                </a:solidFill>
              </a:rPr>
              <a:t>15.11.2020</a:t>
            </a:r>
          </a:p>
          <a:p>
            <a:pPr marL="0" indent="0">
              <a:buNone/>
            </a:pPr>
            <a:endParaRPr lang="de-DE" sz="2900" dirty="0">
              <a:solidFill>
                <a:prstClr val="black"/>
              </a:solidFill>
              <a:sym typeface="Wingdings" panose="05000000000000000000" pitchFamily="2" charset="2"/>
            </a:endParaRPr>
          </a:p>
          <a:p>
            <a:pPr marL="0" indent="0">
              <a:buNone/>
            </a:pPr>
            <a:r>
              <a:rPr lang="de-DE" sz="2900" dirty="0">
                <a:solidFill>
                  <a:prstClr val="black"/>
                </a:solidFill>
                <a:sym typeface="Wingdings" panose="05000000000000000000" pitchFamily="2" charset="2"/>
              </a:rPr>
              <a:t>Derzeit 1 Mitarbeiter im Gemeindlichen Vollzugsdienst</a:t>
            </a:r>
          </a:p>
          <a:p>
            <a:pPr marL="0" indent="0">
              <a:buNone/>
            </a:pPr>
            <a:r>
              <a:rPr lang="de-DE" sz="2900" dirty="0">
                <a:solidFill>
                  <a:prstClr val="black"/>
                </a:solidFill>
                <a:sym typeface="Wingdings" panose="05000000000000000000" pitchFamily="2" charset="2"/>
              </a:rPr>
              <a:t>seit 15.11.2020: Vollzugsmitarbeiter Ralf Sommert</a:t>
            </a:r>
          </a:p>
          <a:p>
            <a:pPr marL="0" indent="0">
              <a:buNone/>
            </a:pPr>
            <a:r>
              <a:rPr lang="de-DE" sz="2900" dirty="0">
                <a:solidFill>
                  <a:prstClr val="black"/>
                </a:solidFill>
                <a:sym typeface="Wingdings" panose="05000000000000000000" pitchFamily="2" charset="2"/>
              </a:rPr>
              <a:t>	        vorwiegend Innendienst: Leonie Riffel</a:t>
            </a:r>
            <a:r>
              <a:rPr lang="de-DE" sz="2900" dirty="0"/>
              <a:t>	</a:t>
            </a:r>
          </a:p>
          <a:p>
            <a:pPr marL="0" indent="0">
              <a:buNone/>
            </a:pPr>
            <a:endParaRPr lang="de-DE" b="1" dirty="0"/>
          </a:p>
          <a:p>
            <a:pPr marL="0" indent="0">
              <a:buNone/>
            </a:pPr>
            <a:r>
              <a:rPr lang="de-DE" b="1" dirty="0"/>
              <a:t>	</a:t>
            </a:r>
            <a:endParaRPr lang="de-DE" dirty="0"/>
          </a:p>
        </p:txBody>
      </p:sp>
      <p:graphicFrame>
        <p:nvGraphicFramePr>
          <p:cNvPr id="11" name="Diagramm 10"/>
          <p:cNvGraphicFramePr/>
          <p:nvPr>
            <p:extLst/>
          </p:nvPr>
        </p:nvGraphicFramePr>
        <p:xfrm>
          <a:off x="2057401" y="5410200"/>
          <a:ext cx="6865129" cy="30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pieren 11"/>
          <p:cNvGrpSpPr/>
          <p:nvPr/>
        </p:nvGrpSpPr>
        <p:grpSpPr>
          <a:xfrm>
            <a:off x="2070341" y="5886916"/>
            <a:ext cx="1727537" cy="317034"/>
            <a:chOff x="290732" y="0"/>
            <a:chExt cx="1727537" cy="317034"/>
          </a:xfrm>
        </p:grpSpPr>
        <p:sp>
          <p:nvSpPr>
            <p:cNvPr id="13" name="Chevron 12"/>
            <p:cNvSpPr/>
            <p:nvPr/>
          </p:nvSpPr>
          <p:spPr>
            <a:xfrm>
              <a:off x="290732" y="0"/>
              <a:ext cx="1727537" cy="317034"/>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Chevron 4"/>
            <p:cNvSpPr txBox="1"/>
            <p:nvPr/>
          </p:nvSpPr>
          <p:spPr>
            <a:xfrm>
              <a:off x="449249" y="0"/>
              <a:ext cx="1410503" cy="317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ctr" defTabSz="889000">
                <a:lnSpc>
                  <a:spcPct val="90000"/>
                </a:lnSpc>
                <a:spcBef>
                  <a:spcPct val="0"/>
                </a:spcBef>
                <a:spcAft>
                  <a:spcPct val="35000"/>
                </a:spcAft>
              </a:pPr>
              <a:r>
                <a:rPr lang="de-DE" sz="2000">
                  <a:latin typeface="Arial" panose="020B0604020202020204" pitchFamily="34" charset="0"/>
                  <a:cs typeface="Arial" panose="020B0604020202020204" pitchFamily="34" charset="0"/>
                </a:rPr>
                <a:t>2018</a:t>
              </a:r>
              <a:endParaRPr lang="de-DE" sz="2000" dirty="0">
                <a:latin typeface="Arial" panose="020B0604020202020204" pitchFamily="34" charset="0"/>
                <a:cs typeface="Arial" panose="020B0604020202020204" pitchFamily="34" charset="0"/>
              </a:endParaRPr>
            </a:p>
          </p:txBody>
        </p:sp>
      </p:grpSp>
      <p:pic>
        <p:nvPicPr>
          <p:cNvPr id="3" name="Grafik 2"/>
          <p:cNvPicPr>
            <a:picLocks noChangeAspect="1"/>
          </p:cNvPicPr>
          <p:nvPr/>
        </p:nvPicPr>
        <p:blipFill>
          <a:blip r:embed="rId7"/>
          <a:stretch>
            <a:fillRect/>
          </a:stretch>
        </p:blipFill>
        <p:spPr>
          <a:xfrm>
            <a:off x="6872288" y="1293049"/>
            <a:ext cx="3338512" cy="3509093"/>
          </a:xfrm>
          <a:prstGeom prst="rect">
            <a:avLst/>
          </a:prstGeom>
        </p:spPr>
      </p:pic>
      <p:sp>
        <p:nvSpPr>
          <p:cNvPr id="5" name="Fußzeilenplatzhalter 4">
            <a:extLst>
              <a:ext uri="{FF2B5EF4-FFF2-40B4-BE49-F238E27FC236}">
                <a16:creationId xmlns:a16="http://schemas.microsoft.com/office/drawing/2014/main" id="{91F4D613-E712-4E1F-A4F6-9EA1ECFAF29D}"/>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FE786EE6-2A28-4C80-8859-C9C5F33660C8}"/>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1F0DB4D0-264F-4418-B4C0-19FBC5762342}"/>
              </a:ext>
            </a:extLst>
          </p:cNvPr>
          <p:cNvSpPr>
            <a:spLocks noGrp="1"/>
          </p:cNvSpPr>
          <p:nvPr>
            <p:ph type="sldNum" sz="quarter" idx="4"/>
          </p:nvPr>
        </p:nvSpPr>
        <p:spPr/>
        <p:txBody>
          <a:bodyPr/>
          <a:lstStyle/>
          <a:p>
            <a:fld id="{515FC477-0A05-4F3E-8EE9-E015C9089D56}" type="slidenum">
              <a:rPr lang="de-DE" smtClean="0"/>
              <a:pPr/>
              <a:t>107</a:t>
            </a:fld>
            <a:endParaRPr lang="de-DE" dirty="0"/>
          </a:p>
        </p:txBody>
      </p:sp>
    </p:spTree>
    <p:extLst>
      <p:ext uri="{BB962C8B-B14F-4D97-AF65-F5344CB8AC3E}">
        <p14:creationId xmlns:p14="http://schemas.microsoft.com/office/powerpoint/2010/main" val="21384197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5360" y="315233"/>
            <a:ext cx="8229600" cy="914400"/>
          </a:xfrm>
        </p:spPr>
        <p:txBody>
          <a:bodyPr>
            <a:normAutofit fontScale="90000"/>
          </a:bodyPr>
          <a:lstStyle/>
          <a:p>
            <a:r>
              <a:rPr lang="de-DE"/>
              <a:t>Unterbringung von Flüchtlingen in der</a:t>
            </a:r>
            <a:br>
              <a:rPr lang="de-DE"/>
            </a:br>
            <a:r>
              <a:rPr lang="de-DE"/>
              <a:t>Anschlussunterbringung AUB</a:t>
            </a:r>
            <a:endParaRPr lang="de-DE" dirty="0"/>
          </a:p>
        </p:txBody>
      </p:sp>
      <p:sp>
        <p:nvSpPr>
          <p:cNvPr id="9" name="Inhaltsplatzhalter 2"/>
          <p:cNvSpPr txBox="1">
            <a:spLocks/>
          </p:cNvSpPr>
          <p:nvPr/>
        </p:nvSpPr>
        <p:spPr>
          <a:xfrm>
            <a:off x="1594005" y="1229634"/>
            <a:ext cx="5351337" cy="4419601"/>
          </a:xfrm>
          <a:prstGeom prst="rect">
            <a:avLst/>
          </a:prstGeom>
        </p:spPr>
        <p:txBody>
          <a:bodyPr lIns="0" rIns="0">
            <a:normAutofit fontScale="40000" lnSpcReduction="20000"/>
          </a:bodyPr>
          <a:lstStyle>
            <a:lvl1pPr marL="342900" indent="-342900" algn="l" defTabSz="914400" rtl="0" eaLnBrk="1" latinLnBrk="0" hangingPunct="1">
              <a:lnSpc>
                <a:spcPct val="150000"/>
              </a:lnSpc>
              <a:spcBef>
                <a:spcPts val="0"/>
              </a:spcBef>
              <a:buSzPct val="130000"/>
              <a:buFont typeface="Arial" pitchFamily="34" charset="0"/>
              <a:buChar char="•"/>
              <a:defRPr kumimoji="0" lang="de-DE" sz="2000" kern="1200">
                <a:solidFill>
                  <a:schemeClr val="tx1"/>
                </a:solidFill>
                <a:latin typeface="Arial"/>
                <a:ea typeface="+mn-ea"/>
                <a:cs typeface="Arial"/>
              </a:defRPr>
            </a:lvl1pPr>
            <a:lvl2pPr marL="571500" indent="-228600" algn="l" defTabSz="914400" rtl="0" eaLnBrk="1" latinLnBrk="0" hangingPunct="1">
              <a:lnSpc>
                <a:spcPct val="150000"/>
              </a:lnSpc>
              <a:spcBef>
                <a:spcPts val="0"/>
              </a:spcBef>
              <a:buSzPct val="60000"/>
              <a:buFont typeface="Courier New" pitchFamily="49" charset="0"/>
              <a:buChar char="o"/>
              <a:defRPr kumimoji="0" lang="de-DE" sz="1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9pPr>
          </a:lstStyle>
          <a:p>
            <a:r>
              <a:rPr lang="de-DE" sz="4900" b="1" dirty="0"/>
              <a:t>Ziel: </a:t>
            </a:r>
            <a:r>
              <a:rPr lang="de-DE" sz="4900" dirty="0"/>
              <a:t>Unterbringung der nach dem Einwohnerschlüssel auf Karlsdorf-</a:t>
            </a:r>
            <a:r>
              <a:rPr lang="de-DE" sz="4900" dirty="0" err="1"/>
              <a:t>Neuthard</a:t>
            </a:r>
            <a:r>
              <a:rPr lang="de-DE" sz="4900" dirty="0"/>
              <a:t> entfallenden Flüchtlingen in die AUB. </a:t>
            </a:r>
          </a:p>
          <a:p>
            <a:r>
              <a:rPr lang="de-DE" sz="4900" b="1" dirty="0"/>
              <a:t>GR: </a:t>
            </a:r>
            <a:r>
              <a:rPr lang="de-DE" sz="4900" dirty="0"/>
              <a:t>Anmietung von 123 Plätzen bei Kommunalanstalt des </a:t>
            </a:r>
            <a:r>
              <a:rPr lang="de-DE" sz="4900" dirty="0" err="1"/>
              <a:t>Lkr</a:t>
            </a:r>
            <a:r>
              <a:rPr lang="de-DE" sz="4900" dirty="0"/>
              <a:t>. Karlsruhe im „Kombimodell“ in den „Spiegelwiesen“</a:t>
            </a:r>
          </a:p>
          <a:p>
            <a:r>
              <a:rPr lang="de-DE" sz="4900" b="1" dirty="0"/>
              <a:t>Stand:</a:t>
            </a:r>
            <a:r>
              <a:rPr lang="de-DE" sz="4900" dirty="0"/>
              <a:t> </a:t>
            </a:r>
            <a:r>
              <a:rPr lang="de-DE" sz="4000" dirty="0"/>
              <a:t>99 Geflüchtete in GU des Landkreis</a:t>
            </a:r>
          </a:p>
          <a:p>
            <a:pPr marL="914400" lvl="2" indent="0">
              <a:buNone/>
            </a:pPr>
            <a:r>
              <a:rPr lang="de-DE" sz="4000" dirty="0"/>
              <a:t>     40 Geflüchtete in AUB </a:t>
            </a:r>
          </a:p>
          <a:p>
            <a:pPr marL="914400" lvl="2" indent="0">
              <a:buNone/>
            </a:pPr>
            <a:r>
              <a:rPr lang="de-DE" sz="4000" dirty="0"/>
              <a:t>          davon 12 ukrainische Flüchtlinge</a:t>
            </a:r>
          </a:p>
          <a:p>
            <a:pPr marL="914400" lvl="2" indent="0">
              <a:buNone/>
            </a:pPr>
            <a:r>
              <a:rPr lang="de-DE" sz="4900" b="1" dirty="0"/>
              <a:t>	</a:t>
            </a:r>
          </a:p>
          <a:p>
            <a:pPr marL="914400" lvl="2" indent="0">
              <a:buNone/>
            </a:pPr>
            <a:r>
              <a:rPr lang="de-DE" b="1" dirty="0"/>
              <a:t>      </a:t>
            </a:r>
            <a:endParaRPr lang="de-DE" dirty="0"/>
          </a:p>
        </p:txBody>
      </p:sp>
      <p:pic>
        <p:nvPicPr>
          <p:cNvPr id="7" name="Grafik 6"/>
          <p:cNvPicPr>
            <a:picLocks noChangeAspect="1"/>
          </p:cNvPicPr>
          <p:nvPr/>
        </p:nvPicPr>
        <p:blipFill>
          <a:blip r:embed="rId2"/>
          <a:stretch>
            <a:fillRect/>
          </a:stretch>
        </p:blipFill>
        <p:spPr>
          <a:xfrm>
            <a:off x="6945342" y="957275"/>
            <a:ext cx="3722659" cy="2183418"/>
          </a:xfrm>
          <a:prstGeom prst="rect">
            <a:avLst/>
          </a:prstGeom>
        </p:spPr>
      </p:pic>
      <p:pic>
        <p:nvPicPr>
          <p:cNvPr id="3" name="Grafik 2"/>
          <p:cNvPicPr>
            <a:picLocks noChangeAspect="1"/>
          </p:cNvPicPr>
          <p:nvPr/>
        </p:nvPicPr>
        <p:blipFill>
          <a:blip r:embed="rId3"/>
          <a:stretch>
            <a:fillRect/>
          </a:stretch>
        </p:blipFill>
        <p:spPr>
          <a:xfrm>
            <a:off x="6932843" y="3279229"/>
            <a:ext cx="3692253" cy="2114550"/>
          </a:xfrm>
          <a:prstGeom prst="rect">
            <a:avLst/>
          </a:prstGeom>
        </p:spPr>
      </p:pic>
      <p:sp>
        <p:nvSpPr>
          <p:cNvPr id="6" name="Textfeld 5">
            <a:extLst>
              <a:ext uri="{FF2B5EF4-FFF2-40B4-BE49-F238E27FC236}">
                <a16:creationId xmlns:a16="http://schemas.microsoft.com/office/drawing/2014/main" id="{4B250BE0-D323-4800-95A4-E2880A713970}"/>
              </a:ext>
            </a:extLst>
          </p:cNvPr>
          <p:cNvSpPr txBox="1"/>
          <p:nvPr/>
        </p:nvSpPr>
        <p:spPr>
          <a:xfrm>
            <a:off x="1752600" y="4540641"/>
            <a:ext cx="5562600" cy="230832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Zusätzlich:</a:t>
            </a:r>
          </a:p>
          <a:p>
            <a:r>
              <a:rPr lang="de-DE" sz="1600" dirty="0">
                <a:latin typeface="Arial" panose="020B0604020202020204" pitchFamily="34" charset="0"/>
                <a:cs typeface="Arial" panose="020B0604020202020204" pitchFamily="34" charset="0"/>
              </a:rPr>
              <a:t>30 Ukrainer in kommunaler Unterbringung (Anmietung)</a:t>
            </a:r>
          </a:p>
          <a:p>
            <a:r>
              <a:rPr lang="de-DE" sz="1600" dirty="0">
                <a:latin typeface="Arial" panose="020B0604020202020204" pitchFamily="34" charset="0"/>
                <a:cs typeface="Arial" panose="020B0604020202020204" pitchFamily="34" charset="0"/>
              </a:rPr>
              <a:t>76 Ukrainer privat untergebracht</a:t>
            </a:r>
          </a:p>
          <a:p>
            <a:endParaRPr lang="de-DE" sz="1600" dirty="0">
              <a:latin typeface="Arial" panose="020B0604020202020204" pitchFamily="34" charset="0"/>
              <a:cs typeface="Arial" panose="020B0604020202020204" pitchFamily="34" charset="0"/>
            </a:endParaRPr>
          </a:p>
          <a:p>
            <a:r>
              <a:rPr lang="de-DE" sz="1600" dirty="0">
                <a:latin typeface="Arial" panose="020B0604020202020204" pitchFamily="34" charset="0"/>
                <a:cs typeface="Arial" panose="020B0604020202020204" pitchFamily="34" charset="0"/>
              </a:rPr>
              <a:t>Insgesamt 245 Geflüchtete in KN</a:t>
            </a:r>
          </a:p>
          <a:p>
            <a:r>
              <a:rPr lang="de-DE" sz="1600">
                <a:latin typeface="Arial" panose="020B0604020202020204" pitchFamily="34" charset="0"/>
                <a:cs typeface="Arial" panose="020B0604020202020204" pitchFamily="34" charset="0"/>
              </a:rPr>
              <a:t>Davon 118 </a:t>
            </a:r>
            <a:r>
              <a:rPr lang="de-DE" sz="1600" dirty="0">
                <a:latin typeface="Arial" panose="020B0604020202020204" pitchFamily="34" charset="0"/>
                <a:cs typeface="Arial" panose="020B0604020202020204" pitchFamily="34" charset="0"/>
              </a:rPr>
              <a:t>Kriegsflüchtlinge aus der Ukraine</a:t>
            </a:r>
          </a:p>
          <a:p>
            <a:r>
              <a:rPr lang="de-DE" sz="1600" dirty="0">
                <a:latin typeface="Arial" panose="020B0604020202020204" pitchFamily="34" charset="0"/>
                <a:cs typeface="Arial" panose="020B0604020202020204" pitchFamily="34" charset="0"/>
              </a:rPr>
              <a:t>Karlsdorf-Neuthard hat Aufnahmequote damit aktuell erfüllt!</a:t>
            </a:r>
          </a:p>
          <a:p>
            <a:endParaRPr lang="de-DE" sz="1600" b="1" dirty="0">
              <a:latin typeface="Arial" panose="020B0604020202020204" pitchFamily="34" charset="0"/>
              <a:cs typeface="Arial" panose="020B0604020202020204" pitchFamily="34" charset="0"/>
            </a:endParaRPr>
          </a:p>
          <a:p>
            <a:endParaRPr lang="de-DE" sz="1600" b="1" dirty="0">
              <a:latin typeface="Arial" panose="020B0604020202020204" pitchFamily="34" charset="0"/>
              <a:cs typeface="Arial" panose="020B0604020202020204" pitchFamily="34" charset="0"/>
            </a:endParaRPr>
          </a:p>
        </p:txBody>
      </p:sp>
      <p:sp>
        <p:nvSpPr>
          <p:cNvPr id="10" name="Foliennummernplatzhalter 9">
            <a:extLst>
              <a:ext uri="{FF2B5EF4-FFF2-40B4-BE49-F238E27FC236}">
                <a16:creationId xmlns:a16="http://schemas.microsoft.com/office/drawing/2014/main" id="{B375872E-1F01-4FA5-8C52-10969A8206E2}"/>
              </a:ext>
            </a:extLst>
          </p:cNvPr>
          <p:cNvSpPr>
            <a:spLocks noGrp="1"/>
          </p:cNvSpPr>
          <p:nvPr>
            <p:ph type="sldNum" sz="quarter" idx="4"/>
          </p:nvPr>
        </p:nvSpPr>
        <p:spPr/>
        <p:txBody>
          <a:bodyPr/>
          <a:lstStyle/>
          <a:p>
            <a:fld id="{515FC477-0A05-4F3E-8EE9-E015C9089D56}" type="slidenum">
              <a:rPr lang="de-DE" smtClean="0"/>
              <a:pPr/>
              <a:t>108</a:t>
            </a:fld>
            <a:endParaRPr lang="de-DE" dirty="0"/>
          </a:p>
        </p:txBody>
      </p:sp>
    </p:spTree>
    <p:extLst>
      <p:ext uri="{BB962C8B-B14F-4D97-AF65-F5344CB8AC3E}">
        <p14:creationId xmlns:p14="http://schemas.microsoft.com/office/powerpoint/2010/main" val="33984178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005360" y="315233"/>
            <a:ext cx="8229600" cy="914400"/>
          </a:xfrm>
        </p:spPr>
        <p:txBody>
          <a:bodyPr>
            <a:normAutofit/>
          </a:bodyPr>
          <a:lstStyle/>
          <a:p>
            <a:r>
              <a:rPr lang="de-DE" dirty="0"/>
              <a:t>Wehranlagen im Kammerforst „</a:t>
            </a:r>
            <a:r>
              <a:rPr lang="de-DE" dirty="0" err="1"/>
              <a:t>Stämmle</a:t>
            </a:r>
            <a:r>
              <a:rPr lang="de-DE" dirty="0"/>
              <a:t>“</a:t>
            </a:r>
          </a:p>
        </p:txBody>
      </p:sp>
      <p:sp>
        <p:nvSpPr>
          <p:cNvPr id="9" name="Inhaltsplatzhalter 2"/>
          <p:cNvSpPr txBox="1">
            <a:spLocks/>
          </p:cNvSpPr>
          <p:nvPr/>
        </p:nvSpPr>
        <p:spPr>
          <a:xfrm>
            <a:off x="2005360" y="845931"/>
            <a:ext cx="4706520" cy="5574964"/>
          </a:xfrm>
          <a:prstGeom prst="rect">
            <a:avLst/>
          </a:prstGeom>
        </p:spPr>
        <p:txBody>
          <a:bodyPr lIns="0" rIns="0">
            <a:normAutofit fontScale="25000" lnSpcReduction="20000"/>
          </a:bodyPr>
          <a:lstStyle>
            <a:lvl1pPr marL="342900" indent="-342900" algn="l" defTabSz="914400" rtl="0" eaLnBrk="1" latinLnBrk="0" hangingPunct="1">
              <a:lnSpc>
                <a:spcPct val="150000"/>
              </a:lnSpc>
              <a:spcBef>
                <a:spcPts val="0"/>
              </a:spcBef>
              <a:buSzPct val="130000"/>
              <a:buFont typeface="Arial" pitchFamily="34" charset="0"/>
              <a:buChar char="•"/>
              <a:defRPr kumimoji="0" lang="de-DE" sz="2000" kern="1200">
                <a:solidFill>
                  <a:schemeClr val="tx1"/>
                </a:solidFill>
                <a:latin typeface="Arial"/>
                <a:ea typeface="+mn-ea"/>
                <a:cs typeface="Arial"/>
              </a:defRPr>
            </a:lvl1pPr>
            <a:lvl2pPr marL="571500" indent="-228600" algn="l" defTabSz="914400" rtl="0" eaLnBrk="1" latinLnBrk="0" hangingPunct="1">
              <a:lnSpc>
                <a:spcPct val="150000"/>
              </a:lnSpc>
              <a:spcBef>
                <a:spcPts val="0"/>
              </a:spcBef>
              <a:buSzPct val="60000"/>
              <a:buFont typeface="Courier New" pitchFamily="49" charset="0"/>
              <a:buChar char="o"/>
              <a:defRPr kumimoji="0" lang="de-DE" sz="1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kumimoji="0" lang="de-DE"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de-DE" sz="2000" kern="1200">
                <a:solidFill>
                  <a:schemeClr val="tx1"/>
                </a:solidFill>
                <a:latin typeface="+mn-lt"/>
                <a:ea typeface="+mn-ea"/>
                <a:cs typeface="+mn-cs"/>
              </a:defRPr>
            </a:lvl9pPr>
          </a:lstStyle>
          <a:p>
            <a:r>
              <a:rPr lang="de-DE" sz="5600" b="1" dirty="0"/>
              <a:t>Ziel: </a:t>
            </a:r>
            <a:r>
              <a:rPr lang="de-DE" sz="5600" dirty="0"/>
              <a:t>Erhalt der Fuß- und Radwegeverbindungen im Kammerforst</a:t>
            </a:r>
          </a:p>
          <a:p>
            <a:r>
              <a:rPr lang="de-DE" sz="5600" b="1" dirty="0"/>
              <a:t>GR: </a:t>
            </a:r>
            <a:r>
              <a:rPr lang="de-DE" sz="5600" dirty="0"/>
              <a:t>Brücken sollen langfristig abgebrochen werden wegen EU-Wasserrahmenrichtlinie.</a:t>
            </a:r>
          </a:p>
          <a:p>
            <a:pPr marL="0" indent="0">
              <a:buNone/>
            </a:pPr>
            <a:r>
              <a:rPr lang="de-DE" sz="5600" dirty="0"/>
              <a:t>       Zum Erhalt der historischen Wegeverbindungen </a:t>
            </a:r>
            <a:br>
              <a:rPr lang="de-DE" sz="5600" dirty="0"/>
            </a:br>
            <a:r>
              <a:rPr lang="de-DE" sz="5600" dirty="0"/>
              <a:t>       Bereitstellung von Haushaltsmitteln; Dez. 2017</a:t>
            </a:r>
          </a:p>
          <a:p>
            <a:r>
              <a:rPr lang="de-DE" sz="5600" b="1" dirty="0"/>
              <a:t>Haushaltsstelle: </a:t>
            </a:r>
            <a:r>
              <a:rPr lang="de-DE" sz="5600" dirty="0"/>
              <a:t>2.6300.965000 160.000 Euro</a:t>
            </a:r>
          </a:p>
          <a:p>
            <a:r>
              <a:rPr lang="de-DE" sz="5600" b="1" dirty="0"/>
              <a:t>Stand:</a:t>
            </a:r>
          </a:p>
          <a:p>
            <a:pPr marL="0" indent="0">
              <a:buNone/>
            </a:pPr>
            <a:r>
              <a:rPr lang="de-DE" sz="5600" b="1" dirty="0">
                <a:sym typeface="Wingdings" panose="05000000000000000000" pitchFamily="2" charset="2"/>
              </a:rPr>
              <a:t>        </a:t>
            </a:r>
            <a:r>
              <a:rPr lang="de-DE" sz="5600" dirty="0">
                <a:sym typeface="Wingdings" panose="05000000000000000000" pitchFamily="2" charset="2"/>
              </a:rPr>
              <a:t> </a:t>
            </a:r>
            <a:r>
              <a:rPr lang="de-DE" sz="5600" dirty="0"/>
              <a:t>Sperrung der Brücken durch das RP als Betreiber </a:t>
            </a:r>
            <a:br>
              <a:rPr lang="de-DE" sz="5600" dirty="0"/>
            </a:br>
            <a:r>
              <a:rPr lang="de-DE" sz="5600" dirty="0"/>
              <a:t>             der Wehranlagen wegen baulicher Mängel</a:t>
            </a:r>
            <a:br>
              <a:rPr lang="de-DE" sz="5600" dirty="0"/>
            </a:br>
            <a:r>
              <a:rPr lang="de-DE" sz="5600" dirty="0"/>
              <a:t>        </a:t>
            </a:r>
            <a:r>
              <a:rPr lang="de-DE" sz="5600" dirty="0">
                <a:sym typeface="Wingdings" panose="05000000000000000000" pitchFamily="2" charset="2"/>
              </a:rPr>
              <a:t> </a:t>
            </a:r>
            <a:r>
              <a:rPr lang="de-DE" sz="5600" dirty="0"/>
              <a:t>bis zu einer endgültigen Entscheidung, ob die </a:t>
            </a:r>
            <a:br>
              <a:rPr lang="de-DE" sz="5600" dirty="0"/>
            </a:br>
            <a:r>
              <a:rPr lang="de-DE" sz="5600" dirty="0"/>
              <a:t>             Brücken abgerissen werden, wird das RP die      </a:t>
            </a:r>
            <a:br>
              <a:rPr lang="de-DE" sz="5600" dirty="0"/>
            </a:br>
            <a:r>
              <a:rPr lang="de-DE" sz="5600" dirty="0"/>
              <a:t>             Geländer sanieren. Kosten: 27.000 Euro </a:t>
            </a:r>
          </a:p>
          <a:p>
            <a:pPr marL="0" indent="0">
              <a:buNone/>
            </a:pPr>
            <a:r>
              <a:rPr lang="de-DE" sz="5600" dirty="0">
                <a:sym typeface="Wingdings" panose="05000000000000000000" pitchFamily="2" charset="2"/>
              </a:rPr>
              <a:t>         </a:t>
            </a:r>
            <a:r>
              <a:rPr lang="de-DE" sz="5600" dirty="0"/>
              <a:t>Kurzfristig wurden die Wehre durch Provisorien </a:t>
            </a:r>
            <a:br>
              <a:rPr lang="de-DE" sz="5600" dirty="0"/>
            </a:br>
            <a:r>
              <a:rPr lang="de-DE" sz="5600" dirty="0"/>
              <a:t>            begehbar gemacht.</a:t>
            </a:r>
          </a:p>
          <a:p>
            <a:pPr marL="0" indent="0">
              <a:buNone/>
            </a:pPr>
            <a:r>
              <a:rPr lang="de-DE" sz="5600" dirty="0"/>
              <a:t>Die derzeit begehbaren Anlagen werden lt. RP während der endgültigen Sanierung der Geländer für ca. 2 Wochen noch einmal gesperrt! (</a:t>
            </a:r>
            <a:r>
              <a:rPr lang="de-DE" sz="5600" err="1"/>
              <a:t>s</a:t>
            </a:r>
            <a:r>
              <a:rPr lang="de-DE" sz="5600"/>
              <a:t>. Amtsblatt</a:t>
            </a:r>
            <a:r>
              <a:rPr lang="de-DE" sz="5600" dirty="0"/>
              <a:t>)</a:t>
            </a:r>
          </a:p>
          <a:p>
            <a:pPr marL="0" indent="0">
              <a:buNone/>
            </a:pPr>
            <a:br>
              <a:rPr lang="de-DE" sz="5600" dirty="0"/>
            </a:br>
            <a:r>
              <a:rPr lang="de-DE" sz="4800" b="1" dirty="0"/>
              <a:t>	</a:t>
            </a:r>
            <a:r>
              <a:rPr lang="de-DE" b="1" dirty="0"/>
              <a:t>	</a:t>
            </a:r>
            <a:endParaRPr lang="de-DE" dirty="0"/>
          </a:p>
        </p:txBody>
      </p:sp>
      <p:grpSp>
        <p:nvGrpSpPr>
          <p:cNvPr id="10" name="Gruppieren 9"/>
          <p:cNvGrpSpPr/>
          <p:nvPr/>
        </p:nvGrpSpPr>
        <p:grpSpPr>
          <a:xfrm>
            <a:off x="2244334" y="5943600"/>
            <a:ext cx="1727537" cy="412751"/>
            <a:chOff x="290731" y="169632"/>
            <a:chExt cx="1727537" cy="412751"/>
          </a:xfrm>
        </p:grpSpPr>
        <p:sp>
          <p:nvSpPr>
            <p:cNvPr id="12" name="Chevron 11"/>
            <p:cNvSpPr/>
            <p:nvPr/>
          </p:nvSpPr>
          <p:spPr>
            <a:xfrm>
              <a:off x="290731" y="200467"/>
              <a:ext cx="1727537" cy="317034"/>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Chevron 4"/>
            <p:cNvSpPr txBox="1"/>
            <p:nvPr/>
          </p:nvSpPr>
          <p:spPr>
            <a:xfrm>
              <a:off x="449249" y="169632"/>
              <a:ext cx="1410503" cy="4127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ctr" defTabSz="889000">
                <a:lnSpc>
                  <a:spcPct val="90000"/>
                </a:lnSpc>
                <a:spcBef>
                  <a:spcPct val="0"/>
                </a:spcBef>
                <a:spcAft>
                  <a:spcPct val="35000"/>
                </a:spcAft>
              </a:pPr>
              <a:r>
                <a:rPr lang="de-DE" sz="2000" dirty="0">
                  <a:latin typeface="Arial" panose="020B0604020202020204" pitchFamily="34" charset="0"/>
                  <a:cs typeface="Arial" panose="020B0604020202020204" pitchFamily="34" charset="0"/>
                </a:rPr>
                <a:t>2018</a:t>
              </a:r>
            </a:p>
          </p:txBody>
        </p:sp>
      </p:grpSp>
      <p:pic>
        <p:nvPicPr>
          <p:cNvPr id="3" name="Grafik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6670512" y="2017251"/>
            <a:ext cx="4184976" cy="3138733"/>
          </a:xfrm>
          <a:prstGeom prst="rect">
            <a:avLst/>
          </a:prstGeom>
        </p:spPr>
      </p:pic>
      <p:sp>
        <p:nvSpPr>
          <p:cNvPr id="5" name="Fußzeilenplatzhalter 4">
            <a:extLst>
              <a:ext uri="{FF2B5EF4-FFF2-40B4-BE49-F238E27FC236}">
                <a16:creationId xmlns:a16="http://schemas.microsoft.com/office/drawing/2014/main" id="{FD62C8DC-8402-4CC4-B72B-1E5327B3A6A2}"/>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25254254-F054-448E-A6FC-4638E1FAB78F}"/>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1AF55D1C-FD78-4B73-AA35-6EA3D5FB5DE3}"/>
              </a:ext>
            </a:extLst>
          </p:cNvPr>
          <p:cNvSpPr>
            <a:spLocks noGrp="1"/>
          </p:cNvSpPr>
          <p:nvPr>
            <p:ph type="sldNum" sz="quarter" idx="4"/>
          </p:nvPr>
        </p:nvSpPr>
        <p:spPr/>
        <p:txBody>
          <a:bodyPr/>
          <a:lstStyle/>
          <a:p>
            <a:fld id="{515FC477-0A05-4F3E-8EE9-E015C9089D56}" type="slidenum">
              <a:rPr lang="de-DE" smtClean="0"/>
              <a:pPr/>
              <a:t>109</a:t>
            </a:fld>
            <a:endParaRPr lang="de-DE" dirty="0"/>
          </a:p>
        </p:txBody>
      </p:sp>
    </p:spTree>
    <p:extLst>
      <p:ext uri="{BB962C8B-B14F-4D97-AF65-F5344CB8AC3E}">
        <p14:creationId xmlns:p14="http://schemas.microsoft.com/office/powerpoint/2010/main" val="312056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86804-A5CB-494F-A084-067092FB4EA0}"/>
              </a:ext>
            </a:extLst>
          </p:cNvPr>
          <p:cNvSpPr>
            <a:spLocks noGrp="1"/>
          </p:cNvSpPr>
          <p:nvPr>
            <p:ph type="title"/>
          </p:nvPr>
        </p:nvSpPr>
        <p:spPr/>
        <p:txBody>
          <a:bodyPr/>
          <a:lstStyle/>
          <a:p>
            <a:r>
              <a:rPr lang="de-DE" b="1" dirty="0"/>
              <a:t>Auszug aus der Landesverfassung Ba.-</a:t>
            </a:r>
            <a:r>
              <a:rPr lang="de-DE" b="1" dirty="0" err="1"/>
              <a:t>Wü</a:t>
            </a:r>
            <a:endParaRPr lang="de-DE" b="1" dirty="0"/>
          </a:p>
        </p:txBody>
      </p:sp>
      <p:sp>
        <p:nvSpPr>
          <p:cNvPr id="3" name="Inhaltsplatzhalter 2">
            <a:extLst>
              <a:ext uri="{FF2B5EF4-FFF2-40B4-BE49-F238E27FC236}">
                <a16:creationId xmlns:a16="http://schemas.microsoft.com/office/drawing/2014/main" id="{966788BE-0131-4E5A-8362-63F1C83AC538}"/>
              </a:ext>
            </a:extLst>
          </p:cNvPr>
          <p:cNvSpPr>
            <a:spLocks noGrp="1"/>
          </p:cNvSpPr>
          <p:nvPr>
            <p:ph idx="1"/>
          </p:nvPr>
        </p:nvSpPr>
        <p:spPr>
          <a:xfrm>
            <a:off x="838200" y="1346200"/>
            <a:ext cx="10515600" cy="5146675"/>
          </a:xfrm>
        </p:spPr>
        <p:txBody>
          <a:bodyPr>
            <a:normAutofit fontScale="70000" lnSpcReduction="20000"/>
          </a:bodyPr>
          <a:lstStyle/>
          <a:p>
            <a:pPr marL="0" indent="0" algn="ctr">
              <a:buNone/>
            </a:pPr>
            <a:r>
              <a:rPr lang="de-DE" b="1" dirty="0"/>
              <a:t>Art. 71</a:t>
            </a:r>
          </a:p>
          <a:p>
            <a:pPr marL="514350" indent="-514350">
              <a:buAutoNum type="arabicParenBoth"/>
            </a:pPr>
            <a:r>
              <a:rPr lang="de-DE" dirty="0">
                <a:highlight>
                  <a:srgbClr val="FFFF00"/>
                </a:highlight>
              </a:rPr>
              <a:t>Das Land gewährleistet den Gemeinden und Gemeindeverbänden sowie den Zweckverbänden das Recht der Selbstverwaltung. Sie verwalten ihre Angelegenheiten im Rahmen der Gesetze unter eigener Verantwortung. </a:t>
            </a:r>
            <a:br>
              <a:rPr lang="de-DE" dirty="0">
                <a:highlight>
                  <a:srgbClr val="FFFF00"/>
                </a:highlight>
              </a:rPr>
            </a:br>
            <a:r>
              <a:rPr lang="de-DE" dirty="0"/>
              <a:t>Das gleiche gilt für sonstige öffentlich-rechtliche Körperschaften und Anstalten in den durch Gesetz gezogenen Grenzen.</a:t>
            </a:r>
          </a:p>
          <a:p>
            <a:pPr marL="514350" indent="-514350">
              <a:buAutoNum type="arabicParenBoth"/>
            </a:pPr>
            <a:r>
              <a:rPr lang="de-DE" dirty="0"/>
              <a:t>Die Gemeinden sind in ihrem Gebiet die Träger der öffentlichen Aufgaben, soweit nicht bestimmte Aufgaben im öffentlichen Interesse durch Gesetz anderen Stellen übertragen sind. Die Gemeindeverbände haben innerhalb ihrer Zuständigkeit die gleiche Stellung.</a:t>
            </a:r>
          </a:p>
          <a:p>
            <a:pPr marL="514350" indent="-514350">
              <a:buAutoNum type="arabicParenBoth"/>
            </a:pPr>
            <a:r>
              <a:rPr lang="de-DE" dirty="0">
                <a:highlight>
                  <a:srgbClr val="FFFF00"/>
                </a:highlight>
              </a:rPr>
              <a:t>Den Gemeinden oder Gemeindeverbänden kann durch Gesetz die Erledigung bestimmter bestehender oder neuer öffentlicher Aufgaben übertragen werden. Gleichzeitig sind Bestimmungen über die Deckung der Kosten zu treffen. </a:t>
            </a:r>
            <a:br>
              <a:rPr lang="de-DE" dirty="0">
                <a:highlight>
                  <a:srgbClr val="FFFF00"/>
                </a:highlight>
              </a:rPr>
            </a:br>
            <a:r>
              <a:rPr lang="de-DE" dirty="0"/>
              <a:t>Führen diese Aufgaben, spätere vom Land veranlasste Änderungen ihres Zuschnitts oder der Kosten aus ihrer Erledigung oder spätere nicht vom Land veranlasste Änderungen der Kosten aus der Erledigung übertragener Pflichtaufgaben nach Weisung zu einer wesentlichen Mehrbelastung der Gemeinden oder Gemeindeverbände, so ist ein entsprechender finanzieller Ausgleich zu schaffen. Die Sätze 2 und 3 gelten entsprechend, wenn das Land freiwillige Aufgaben der Gemeinden oder Gemeindeverbände in Pflichtaufgaben umwandelt oder besondere Anforderungen an die Erfüllung bestehender, nicht übertragener Aufgaben begründet. 5Das Nähere zur Konsultation der in Absatz 4 genannten Zusammenschlüsse zu einer Kostenfolgenabschätzung kann durch Gesetz oder eine Vereinbarung der Landesregierung mit diesen Zusammenschlüssen geregelt werden.</a:t>
            </a:r>
          </a:p>
          <a:p>
            <a:pPr marL="514350" indent="-514350">
              <a:buAutoNum type="arabicParenBoth"/>
            </a:pPr>
            <a:r>
              <a:rPr lang="de-DE" dirty="0"/>
              <a:t>Bevor durch Gesetz oder Verordnung allgemeine Fragen geregelt werden, welche die Gemeinden und Gemeindeverbände berühren, sind diese oder ihre Zusammenschlüsse rechtzeitig zu hören.</a:t>
            </a:r>
          </a:p>
        </p:txBody>
      </p:sp>
      <p:sp>
        <p:nvSpPr>
          <p:cNvPr id="4" name="Foliennummernplatzhalter 3">
            <a:extLst>
              <a:ext uri="{FF2B5EF4-FFF2-40B4-BE49-F238E27FC236}">
                <a16:creationId xmlns:a16="http://schemas.microsoft.com/office/drawing/2014/main" id="{B8A2029E-219E-45CB-91E0-C7697E58E882}"/>
              </a:ext>
            </a:extLst>
          </p:cNvPr>
          <p:cNvSpPr>
            <a:spLocks noGrp="1"/>
          </p:cNvSpPr>
          <p:nvPr>
            <p:ph type="sldNum" sz="quarter" idx="12"/>
          </p:nvPr>
        </p:nvSpPr>
        <p:spPr/>
        <p:txBody>
          <a:bodyPr/>
          <a:lstStyle/>
          <a:p>
            <a:fld id="{81C0A6F9-5CFC-46D9-84EB-14DD0719F9C2}" type="slidenum">
              <a:rPr lang="de-DE" smtClean="0"/>
              <a:t>11</a:t>
            </a:fld>
            <a:endParaRPr lang="de-DE"/>
          </a:p>
        </p:txBody>
      </p:sp>
    </p:spTree>
    <p:extLst>
      <p:ext uri="{BB962C8B-B14F-4D97-AF65-F5344CB8AC3E}">
        <p14:creationId xmlns:p14="http://schemas.microsoft.com/office/powerpoint/2010/main" val="40479754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Einführung eines digitalen Rechnungslaufs</a:t>
            </a:r>
          </a:p>
        </p:txBody>
      </p:sp>
      <p:sp>
        <p:nvSpPr>
          <p:cNvPr id="3" name="Inhaltsplatzhalter 2"/>
          <p:cNvSpPr>
            <a:spLocks noGrp="1"/>
          </p:cNvSpPr>
          <p:nvPr>
            <p:ph idx="1"/>
          </p:nvPr>
        </p:nvSpPr>
        <p:spPr>
          <a:xfrm>
            <a:off x="1981200" y="1232108"/>
            <a:ext cx="8229600" cy="5016292"/>
          </a:xfrm>
        </p:spPr>
        <p:txBody>
          <a:bodyPr>
            <a:normAutofit/>
          </a:bodyPr>
          <a:lstStyle/>
          <a:p>
            <a:r>
              <a:rPr lang="de-DE" b="1" dirty="0"/>
              <a:t>Ziel: </a:t>
            </a:r>
            <a:r>
              <a:rPr lang="de-DE" dirty="0"/>
              <a:t>Die Verwaltung plant, zukünftig alle Eingangsrechnungen nur noch digital zu erfassen und zu bearbeiten.</a:t>
            </a:r>
          </a:p>
          <a:p>
            <a:r>
              <a:rPr lang="de-DE" b="1" dirty="0"/>
              <a:t>GR: </a:t>
            </a:r>
            <a:r>
              <a:rPr lang="de-DE" dirty="0"/>
              <a:t>keine Beratung im GR </a:t>
            </a:r>
            <a:endParaRPr lang="de-DE" b="1" dirty="0"/>
          </a:p>
          <a:p>
            <a:r>
              <a:rPr lang="de-DE" b="1" dirty="0"/>
              <a:t>HH-Stelle: </a:t>
            </a:r>
            <a:r>
              <a:rPr lang="de-DE" dirty="0"/>
              <a:t>2.0200.935000 18.000 €</a:t>
            </a:r>
          </a:p>
          <a:p>
            <a:r>
              <a:rPr lang="de-DE" b="1" dirty="0"/>
              <a:t>Sachstand: </a:t>
            </a:r>
            <a:r>
              <a:rPr lang="de-DE" dirty="0"/>
              <a:t>Die erste Anpassung unseres Dokumentenmanagement Systems (DMS) wurde im März durch die KIVBF abgeschlossen. In der anschließenden Testphase wurden bisher mehrere Szenarien durchgespielt. Die dabei notwendigen Änderungen wurden durch das Rechenzentrum eingearbeitet. </a:t>
            </a:r>
          </a:p>
          <a:p>
            <a:r>
              <a:rPr lang="de-DE" dirty="0"/>
              <a:t>Der Echtbetrieb soll in Kürze starten.</a:t>
            </a:r>
          </a:p>
          <a:p>
            <a:endParaRPr lang="de-DE" dirty="0"/>
          </a:p>
        </p:txBody>
      </p:sp>
      <p:sp>
        <p:nvSpPr>
          <p:cNvPr id="5" name="Fußzeilenplatzhalter 4">
            <a:extLst>
              <a:ext uri="{FF2B5EF4-FFF2-40B4-BE49-F238E27FC236}">
                <a16:creationId xmlns:a16="http://schemas.microsoft.com/office/drawing/2014/main" id="{85D158B5-7062-4625-BA64-354311F4173B}"/>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2591FC0E-96BF-43F3-833E-4C92FEE8F746}"/>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AD68B651-322C-4EAF-8AC1-3A714A3194FE}"/>
              </a:ext>
            </a:extLst>
          </p:cNvPr>
          <p:cNvSpPr>
            <a:spLocks noGrp="1"/>
          </p:cNvSpPr>
          <p:nvPr>
            <p:ph type="sldNum" sz="quarter" idx="4"/>
          </p:nvPr>
        </p:nvSpPr>
        <p:spPr/>
        <p:txBody>
          <a:bodyPr/>
          <a:lstStyle/>
          <a:p>
            <a:fld id="{515FC477-0A05-4F3E-8EE9-E015C9089D56}" type="slidenum">
              <a:rPr lang="de-DE" smtClean="0"/>
              <a:pPr/>
              <a:t>110</a:t>
            </a:fld>
            <a:endParaRPr lang="de-DE" dirty="0"/>
          </a:p>
        </p:txBody>
      </p:sp>
    </p:spTree>
    <p:extLst>
      <p:ext uri="{BB962C8B-B14F-4D97-AF65-F5344CB8AC3E}">
        <p14:creationId xmlns:p14="http://schemas.microsoft.com/office/powerpoint/2010/main" val="1536580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05039"/>
            <a:ext cx="8229600" cy="914400"/>
          </a:xfrm>
        </p:spPr>
        <p:txBody>
          <a:bodyPr/>
          <a:lstStyle/>
          <a:p>
            <a:r>
              <a:rPr lang="de-DE" dirty="0"/>
              <a:t>Zehntscheune </a:t>
            </a:r>
          </a:p>
        </p:txBody>
      </p:sp>
      <p:sp>
        <p:nvSpPr>
          <p:cNvPr id="3" name="Inhaltsplatzhalter 2"/>
          <p:cNvSpPr>
            <a:spLocks noGrp="1"/>
          </p:cNvSpPr>
          <p:nvPr>
            <p:ph idx="1"/>
          </p:nvPr>
        </p:nvSpPr>
        <p:spPr>
          <a:xfrm>
            <a:off x="1711960" y="639446"/>
            <a:ext cx="5298440" cy="4008754"/>
          </a:xfrm>
        </p:spPr>
        <p:txBody>
          <a:bodyPr>
            <a:noAutofit/>
          </a:bodyPr>
          <a:lstStyle/>
          <a:p>
            <a:r>
              <a:rPr lang="de-DE" sz="950" b="1" dirty="0"/>
              <a:t>Ziel: </a:t>
            </a:r>
            <a:r>
              <a:rPr lang="de-DE" sz="950" dirty="0"/>
              <a:t>Die Zehntscheune gehörte zum Gestüthof Altenbürg und zählt damit zu einem der ältesten noch vorhandenen Gebäude in Karlsdorf. Über das ehrenamtliche Engagement soll ein wirtschaftliches Konzept zur Erhaltung der Zehntscheune erarbeitet werden. </a:t>
            </a:r>
          </a:p>
          <a:p>
            <a:r>
              <a:rPr lang="de-DE" sz="950" b="1" dirty="0"/>
              <a:t>GR: </a:t>
            </a:r>
            <a:r>
              <a:rPr lang="de-DE" sz="950" dirty="0"/>
              <a:t>nichtöffentliche Vorberatung am 13.10.2015, Klausurtagung 2015, 06.04.16 (Vorberatung im Ältestenrat) 12.04.16 (Grundsatzbeschluss zum Kauf mit Bedingungen),  28.06.16, 19.07.16 (nö); Kaufbeschluss 20.12.2016 weiter Beschlüsse sh. Stand</a:t>
            </a:r>
          </a:p>
          <a:p>
            <a:r>
              <a:rPr lang="de-DE" sz="950" b="1" dirty="0"/>
              <a:t>Haushaltsstelle: </a:t>
            </a:r>
            <a:r>
              <a:rPr lang="de-DE" sz="950" dirty="0"/>
              <a:t> 728100000003:	20.000 €</a:t>
            </a:r>
          </a:p>
          <a:p>
            <a:r>
              <a:rPr lang="de-DE" sz="950" b="1" dirty="0"/>
              <a:t>Stand: </a:t>
            </a:r>
            <a:r>
              <a:rPr lang="de-DE" sz="950" dirty="0"/>
              <a:t>Eine Projektgruppe hat eine Konzeption zum Erhalt der Zehntscheune im Rahmen einer Bürgerstiftung Karlsdorf-Neuthard entwickelt, die nach dem Gemeinderat auch interessierten Unternehmern und Privatpersonen vorgestellt wurde. Alle Beteiligten würden sich nachhaltig persönlich engagieren. Vereinsgründung am 03.08.16; Kauf der Zehntscheune durch Gemeinde 01/2017; Förderbescheid LSP 04/2017 </a:t>
            </a:r>
            <a:r>
              <a:rPr lang="de-DE" sz="950" dirty="0" err="1"/>
              <a:t>i.H.v</a:t>
            </a:r>
            <a:r>
              <a:rPr lang="de-DE" sz="950" dirty="0"/>
              <a:t>. 500 TEUR; Grundsatzbeschluss über Eigentumsübertragung am 04.04.4017</a:t>
            </a:r>
          </a:p>
          <a:p>
            <a:r>
              <a:rPr lang="de-DE" sz="950" dirty="0"/>
              <a:t>Im Juli 2017 wurden erste Sicherungsmaßnahmen durchgeführt.</a:t>
            </a:r>
          </a:p>
          <a:p>
            <a:r>
              <a:rPr lang="de-DE" sz="950" dirty="0"/>
              <a:t>Seither zahlreiche Arbeitseinsätze, Abbruchmaßnahmen etc. </a:t>
            </a:r>
          </a:p>
          <a:p>
            <a:r>
              <a:rPr lang="de-DE" sz="950" dirty="0"/>
              <a:t>Aufstockungsantrag für das LSP Programm wurde (laut Gemeinderat 24.10.2017) am 28.10.2017 gestellt (Entscheidung im Mai 2018 mit zusätzlich 600 TEUR Fördermitteln, </a:t>
            </a:r>
          </a:p>
          <a:p>
            <a:r>
              <a:rPr lang="de-DE" sz="950" dirty="0"/>
              <a:t>Bürgerstiftung wurde am 21.02.2018 als Verein eingetragen </a:t>
            </a:r>
          </a:p>
          <a:p>
            <a:r>
              <a:rPr lang="de-DE" sz="950" dirty="0"/>
              <a:t>Entscheidung Erbbaurechtsvertrag sowie Städtebaulichen Vertrag im GR am 20.11.2019 </a:t>
            </a:r>
          </a:p>
          <a:p>
            <a:r>
              <a:rPr lang="de-DE" sz="950" dirty="0"/>
              <a:t>Bebauungsplan in Kraft getreten: Juli 2019</a:t>
            </a:r>
          </a:p>
          <a:p>
            <a:r>
              <a:rPr lang="de-DE" sz="950" dirty="0"/>
              <a:t>Genehmigung für Bestand und Neubau liegt vor</a:t>
            </a:r>
          </a:p>
          <a:p>
            <a:r>
              <a:rPr lang="de-DE" sz="950" dirty="0"/>
              <a:t>Kostenbericht 9 Feb./2022 Baukosten 2.247.744,91 € / 1,3% Steigerung zur genehmigten</a:t>
            </a:r>
            <a:br>
              <a:rPr lang="de-DE" sz="950" dirty="0"/>
            </a:br>
            <a:r>
              <a:rPr lang="de-DE" sz="950" dirty="0"/>
              <a:t>KB </a:t>
            </a:r>
            <a:r>
              <a:rPr lang="de-DE" sz="950" dirty="0" err="1"/>
              <a:t>i.H.v</a:t>
            </a:r>
            <a:r>
              <a:rPr lang="de-DE" sz="950" dirty="0"/>
              <a:t>. 2.048.993,38 €</a:t>
            </a:r>
          </a:p>
        </p:txBody>
      </p:sp>
      <p:graphicFrame>
        <p:nvGraphicFramePr>
          <p:cNvPr id="13" name="Diagramm 12"/>
          <p:cNvGraphicFramePr/>
          <p:nvPr>
            <p:extLst/>
          </p:nvPr>
        </p:nvGraphicFramePr>
        <p:xfrm>
          <a:off x="1828800" y="5768741"/>
          <a:ext cx="5984240" cy="366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m 17"/>
          <p:cNvGraphicFramePr/>
          <p:nvPr>
            <p:extLst/>
          </p:nvPr>
        </p:nvGraphicFramePr>
        <p:xfrm>
          <a:off x="1790700" y="6130081"/>
          <a:ext cx="4533900" cy="3195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Grafik 7"/>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66394" y="1267415"/>
            <a:ext cx="2968206" cy="2226155"/>
          </a:xfrm>
          <a:prstGeom prst="rect">
            <a:avLst/>
          </a:prstGeom>
        </p:spPr>
      </p:pic>
      <p:pic>
        <p:nvPicPr>
          <p:cNvPr id="10" name="Grafik 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rot="5400000">
            <a:off x="6610454" y="3786240"/>
            <a:ext cx="1980377" cy="1485283"/>
          </a:xfrm>
          <a:prstGeom prst="rect">
            <a:avLst/>
          </a:prstGeom>
        </p:spPr>
      </p:pic>
      <p:pic>
        <p:nvPicPr>
          <p:cNvPr id="11" name="Grafik 1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457693" y="3879278"/>
            <a:ext cx="2193054" cy="1644791"/>
          </a:xfrm>
          <a:prstGeom prst="rect">
            <a:avLst/>
          </a:prstGeom>
        </p:spPr>
      </p:pic>
      <p:sp>
        <p:nvSpPr>
          <p:cNvPr id="6" name="Fußzeilenplatzhalter 5">
            <a:extLst>
              <a:ext uri="{FF2B5EF4-FFF2-40B4-BE49-F238E27FC236}">
                <a16:creationId xmlns:a16="http://schemas.microsoft.com/office/drawing/2014/main" id="{210B7F28-1AE8-479F-9E31-1F0D42D99E1B}"/>
              </a:ext>
            </a:extLst>
          </p:cNvPr>
          <p:cNvSpPr>
            <a:spLocks noGrp="1"/>
          </p:cNvSpPr>
          <p:nvPr>
            <p:ph type="ftr" sz="quarter" idx="3"/>
          </p:nvPr>
        </p:nvSpPr>
        <p:spPr/>
        <p:txBody>
          <a:bodyPr/>
          <a:lstStyle/>
          <a:p>
            <a:r>
              <a:rPr lang="de-DE" dirty="0"/>
              <a:t>Gemeinderatssitzung am 05.03.2024</a:t>
            </a:r>
          </a:p>
        </p:txBody>
      </p:sp>
      <p:sp>
        <p:nvSpPr>
          <p:cNvPr id="12" name="Rechteck 11">
            <a:extLst>
              <a:ext uri="{FF2B5EF4-FFF2-40B4-BE49-F238E27FC236}">
                <a16:creationId xmlns:a16="http://schemas.microsoft.com/office/drawing/2014/main" id="{7E71B68F-4DEB-4A08-877E-DE378AC8211B}"/>
              </a:ext>
            </a:extLst>
          </p:cNvPr>
          <p:cNvSpPr/>
          <p:nvPr/>
        </p:nvSpPr>
        <p:spPr>
          <a:xfrm>
            <a:off x="6781802" y="0"/>
            <a:ext cx="2515432" cy="1569660"/>
          </a:xfrm>
          <a:prstGeom prst="rect">
            <a:avLst/>
          </a:prstGeom>
        </p:spPr>
        <p:txBody>
          <a:bodyPr wrap="none">
            <a:spAutoFit/>
          </a:bodyPr>
          <a:lstStyle/>
          <a:p>
            <a:pPr algn="ctr"/>
            <a:r>
              <a:rPr lang="de-DE" sz="9600" dirty="0">
                <a:ln w="38100"/>
                <a:solidFill>
                  <a:srgbClr val="FF0000"/>
                </a:solidFill>
                <a:effectLst>
                  <a:outerShdw blurRad="38100" dist="19050" dir="2700000" algn="tl" rotWithShape="0">
                    <a:schemeClr val="dk1">
                      <a:alpha val="40000"/>
                    </a:schemeClr>
                  </a:outerShdw>
                </a:effectLst>
              </a:rPr>
              <a:t>ALT</a:t>
            </a:r>
          </a:p>
        </p:txBody>
      </p:sp>
      <p:sp>
        <p:nvSpPr>
          <p:cNvPr id="4" name="Datumsplatzhalter 3">
            <a:extLst>
              <a:ext uri="{FF2B5EF4-FFF2-40B4-BE49-F238E27FC236}">
                <a16:creationId xmlns:a16="http://schemas.microsoft.com/office/drawing/2014/main" id="{39BE3D42-83BE-4B8C-9D20-B0DEA755B126}"/>
              </a:ext>
            </a:extLst>
          </p:cNvPr>
          <p:cNvSpPr>
            <a:spLocks noGrp="1"/>
          </p:cNvSpPr>
          <p:nvPr>
            <p:ph type="dt" sz="half" idx="2"/>
          </p:nvPr>
        </p:nvSpPr>
        <p:spPr/>
        <p:txBody>
          <a:bodyPr/>
          <a:lstStyle/>
          <a:p>
            <a:r>
              <a:rPr lang="de-DE"/>
              <a:t>05/03/24</a:t>
            </a:r>
            <a:endParaRPr lang="de-DE" dirty="0"/>
          </a:p>
        </p:txBody>
      </p:sp>
      <p:sp>
        <p:nvSpPr>
          <p:cNvPr id="7" name="Foliennummernplatzhalter 6">
            <a:extLst>
              <a:ext uri="{FF2B5EF4-FFF2-40B4-BE49-F238E27FC236}">
                <a16:creationId xmlns:a16="http://schemas.microsoft.com/office/drawing/2014/main" id="{4650E7BE-77CA-410E-8334-80FFE3B72D51}"/>
              </a:ext>
            </a:extLst>
          </p:cNvPr>
          <p:cNvSpPr>
            <a:spLocks noGrp="1"/>
          </p:cNvSpPr>
          <p:nvPr>
            <p:ph type="sldNum" sz="quarter" idx="4"/>
          </p:nvPr>
        </p:nvSpPr>
        <p:spPr/>
        <p:txBody>
          <a:bodyPr/>
          <a:lstStyle/>
          <a:p>
            <a:fld id="{515FC477-0A05-4F3E-8EE9-E015C9089D56}" type="slidenum">
              <a:rPr lang="de-DE" smtClean="0"/>
              <a:pPr/>
              <a:t>111</a:t>
            </a:fld>
            <a:endParaRPr lang="de-DE" dirty="0"/>
          </a:p>
        </p:txBody>
      </p:sp>
    </p:spTree>
    <p:extLst>
      <p:ext uri="{BB962C8B-B14F-4D97-AF65-F5344CB8AC3E}">
        <p14:creationId xmlns:p14="http://schemas.microsoft.com/office/powerpoint/2010/main" val="848509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71800" y="759661"/>
            <a:ext cx="6172200" cy="685800"/>
          </a:xfrm>
        </p:spPr>
        <p:txBody>
          <a:bodyPr/>
          <a:lstStyle/>
          <a:p>
            <a:r>
              <a:rPr lang="de-DE" dirty="0"/>
              <a:t>Zehntscheune </a:t>
            </a:r>
          </a:p>
        </p:txBody>
      </p:sp>
      <p:sp>
        <p:nvSpPr>
          <p:cNvPr id="3" name="Inhaltsplatzhalter 2"/>
          <p:cNvSpPr>
            <a:spLocks noGrp="1"/>
          </p:cNvSpPr>
          <p:nvPr>
            <p:ph idx="1"/>
          </p:nvPr>
        </p:nvSpPr>
        <p:spPr>
          <a:xfrm>
            <a:off x="2807970" y="1257300"/>
            <a:ext cx="3973830" cy="3086100"/>
          </a:xfrm>
        </p:spPr>
        <p:txBody>
          <a:bodyPr>
            <a:noAutofit/>
          </a:bodyPr>
          <a:lstStyle/>
          <a:p>
            <a:r>
              <a:rPr lang="de-DE" sz="713" b="1" dirty="0"/>
              <a:t>Ziel: </a:t>
            </a:r>
            <a:r>
              <a:rPr lang="de-DE" sz="713" dirty="0"/>
              <a:t>Die Zehntscheune gehörte zum Gestüthof Altenbürg und zählt damit zu einem der ältesten noch vorhandenen Gebäude in Karlsdorf. Über das ehrenamtliche Engagement soll ein wirtschaftliches Konzept zur Erhaltung der Zehntscheune erarbeitet werden. </a:t>
            </a:r>
          </a:p>
          <a:p>
            <a:r>
              <a:rPr lang="de-DE" sz="713" b="1" dirty="0"/>
              <a:t>GR: </a:t>
            </a:r>
            <a:r>
              <a:rPr lang="de-DE" sz="713" dirty="0"/>
              <a:t>nichtöffentliche Vorberatung am 13.10.2015, Klausurtagung 2015, 06.04.16 (Vorberatung im Ältestenrat) 12.04.16 (Grundsatzbeschluss zum Kauf mit Bedingungen),  28.06.16, 19.07.16 (nö); Kaufbeschluss 20.12.2016 weiter Beschlüsse sh. Stand</a:t>
            </a:r>
          </a:p>
          <a:p>
            <a:r>
              <a:rPr lang="de-DE" sz="713" b="1" dirty="0"/>
              <a:t>Haushaltsstelle: </a:t>
            </a:r>
            <a:r>
              <a:rPr lang="de-DE" sz="713" dirty="0"/>
              <a:t> 728100000003:	ca. 200.000 €</a:t>
            </a:r>
          </a:p>
          <a:p>
            <a:r>
              <a:rPr lang="de-DE" sz="713" b="1" dirty="0"/>
              <a:t>Stand: </a:t>
            </a:r>
            <a:r>
              <a:rPr lang="de-DE" sz="713" dirty="0"/>
              <a:t>Eine Projektgruppe hat eine Konzeption zum Erhalt der Zehntscheune im Rahmen einer Bürgerstiftung Karlsdorf-Neuthard entwickelt, die nach dem Gemeinderat auch interessierten Unternehmern und Privatpersonen vorgestellt wurde. Alle Beteiligten würden sich nachhaltig persönlich engagieren. Vereinsgründung am 03.08.16; Kauf der Zehntscheune durch Gemeinde 01/2017; Förderbescheid LSP 04/2017 </a:t>
            </a:r>
            <a:r>
              <a:rPr lang="de-DE" sz="713" dirty="0" err="1"/>
              <a:t>i.H.v</a:t>
            </a:r>
            <a:r>
              <a:rPr lang="de-DE" sz="713" dirty="0"/>
              <a:t>. 500 TEUR; Grundsatzbeschluss über Eigentumsübertragung am 04.04.4017</a:t>
            </a:r>
          </a:p>
          <a:p>
            <a:r>
              <a:rPr lang="de-DE" sz="713" dirty="0"/>
              <a:t>Im Juli 2017 wurden erste Sicherungsmaßnahmen durchgeführt.</a:t>
            </a:r>
          </a:p>
          <a:p>
            <a:r>
              <a:rPr lang="de-DE" sz="713" dirty="0"/>
              <a:t>Seither zahlreiche Arbeitseinsätze, Abbruchmaßnahmen etc. </a:t>
            </a:r>
          </a:p>
          <a:p>
            <a:r>
              <a:rPr lang="de-DE" sz="713" dirty="0"/>
              <a:t>Aufstockungsantrag für das LSP Programm wurde (laut Gemeinderat 24.10.2017) am 28.10.2017 gestellt (Entscheidung im Mai 2018 mit zusätzlich 600 TEUR Fördermitteln, </a:t>
            </a:r>
          </a:p>
          <a:p>
            <a:r>
              <a:rPr lang="de-DE" sz="713" dirty="0"/>
              <a:t>Bürgerstiftung wurde am 21.02.2018 als Verein eingetragen </a:t>
            </a:r>
          </a:p>
          <a:p>
            <a:r>
              <a:rPr lang="de-DE" sz="713" dirty="0"/>
              <a:t>Entscheidung Erbbaurechtsvertrag sowie Städtebaulichen Vertrag im GR am 20.11.2019 </a:t>
            </a:r>
          </a:p>
          <a:p>
            <a:r>
              <a:rPr lang="de-DE" sz="713" dirty="0"/>
              <a:t>Bebauungsplan in Kraft getreten: Juli 2019</a:t>
            </a:r>
          </a:p>
          <a:p>
            <a:r>
              <a:rPr lang="de-DE" sz="713" dirty="0"/>
              <a:t>Baugenehmigung 2019</a:t>
            </a:r>
          </a:p>
          <a:p>
            <a:r>
              <a:rPr lang="de-DE" sz="713" dirty="0"/>
              <a:t>KB </a:t>
            </a:r>
            <a:r>
              <a:rPr lang="de-DE" sz="713" dirty="0" err="1"/>
              <a:t>i.H.v</a:t>
            </a:r>
            <a:r>
              <a:rPr lang="de-DE" sz="713" dirty="0"/>
              <a:t>. 2.048.993,38 € (2018)</a:t>
            </a:r>
          </a:p>
          <a:p>
            <a:r>
              <a:rPr lang="de-DE" sz="713" dirty="0"/>
              <a:t>Kostenbericht 9 Feb./2022 Baukosten 2.247.744,91</a:t>
            </a:r>
            <a:br>
              <a:rPr lang="de-DE" sz="713" dirty="0"/>
            </a:br>
            <a:r>
              <a:rPr lang="de-DE" sz="713" dirty="0"/>
              <a:t>Kostenbericht 10 Nov./2022 Baukosten 2.358.917,13 € </a:t>
            </a:r>
            <a:br>
              <a:rPr lang="de-DE" sz="713" dirty="0"/>
            </a:br>
            <a:r>
              <a:rPr lang="de-DE" sz="713" dirty="0"/>
              <a:t>Kostenbericht 20.03.2023 Baukosten 2.317.626.36 €</a:t>
            </a:r>
            <a:br>
              <a:rPr lang="de-DE" sz="713" dirty="0"/>
            </a:br>
            <a:r>
              <a:rPr lang="de-DE" sz="713" b="1" dirty="0">
                <a:solidFill>
                  <a:srgbClr val="FF0000"/>
                </a:solidFill>
              </a:rPr>
              <a:t>Kostenfeststellung steht noch aus.</a:t>
            </a:r>
          </a:p>
          <a:p>
            <a:r>
              <a:rPr lang="de-DE" sz="713" dirty="0"/>
              <a:t>Offizielle Einweihung am 03.0Mai 2023</a:t>
            </a:r>
          </a:p>
        </p:txBody>
      </p:sp>
      <p:pic>
        <p:nvPicPr>
          <p:cNvPr id="10" name="Grafik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777578" y="3523803"/>
            <a:ext cx="1485283" cy="1113962"/>
          </a:xfrm>
          <a:prstGeom prst="rect">
            <a:avLst/>
          </a:prstGeom>
        </p:spPr>
      </p:pic>
      <p:pic>
        <p:nvPicPr>
          <p:cNvPr id="11" name="Grafik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77201" y="3299240"/>
            <a:ext cx="1644791" cy="1233593"/>
          </a:xfrm>
          <a:prstGeom prst="rect">
            <a:avLst/>
          </a:prstGeom>
        </p:spPr>
      </p:pic>
      <p:sp>
        <p:nvSpPr>
          <p:cNvPr id="5" name="Foliennummernplatzhalter 4">
            <a:extLst>
              <a:ext uri="{FF2B5EF4-FFF2-40B4-BE49-F238E27FC236}">
                <a16:creationId xmlns:a16="http://schemas.microsoft.com/office/drawing/2014/main" id="{4D93ED59-8149-4624-9245-16AABC1C6795}"/>
              </a:ext>
            </a:extLst>
          </p:cNvPr>
          <p:cNvSpPr>
            <a:spLocks noGrp="1"/>
          </p:cNvSpPr>
          <p:nvPr>
            <p:ph type="sldNum" sz="quarter" idx="4"/>
          </p:nvPr>
        </p:nvSpPr>
        <p:spPr/>
        <p:txBody>
          <a:bodyPr/>
          <a:lstStyle/>
          <a:p>
            <a:fld id="{515FC477-0A05-4F3E-8EE9-E015C9089D56}" type="slidenum">
              <a:rPr lang="de-DE" smtClean="0"/>
              <a:pPr/>
              <a:t>112</a:t>
            </a:fld>
            <a:endParaRPr lang="de-DE" dirty="0"/>
          </a:p>
        </p:txBody>
      </p:sp>
      <p:pic>
        <p:nvPicPr>
          <p:cNvPr id="7" name="Grafik 6">
            <a:extLst>
              <a:ext uri="{FF2B5EF4-FFF2-40B4-BE49-F238E27FC236}">
                <a16:creationId xmlns:a16="http://schemas.microsoft.com/office/drawing/2014/main" id="{A2DFD062-11C0-4284-BD40-C4BFD1161E5F}"/>
              </a:ext>
            </a:extLst>
          </p:cNvPr>
          <p:cNvPicPr>
            <a:picLocks noChangeAspect="1"/>
          </p:cNvPicPr>
          <p:nvPr/>
        </p:nvPicPr>
        <p:blipFill>
          <a:blip r:embed="rId5"/>
          <a:stretch>
            <a:fillRect/>
          </a:stretch>
        </p:blipFill>
        <p:spPr>
          <a:xfrm>
            <a:off x="7809255" y="4500751"/>
            <a:ext cx="2009924" cy="1504382"/>
          </a:xfrm>
          <a:prstGeom prst="rect">
            <a:avLst/>
          </a:prstGeom>
        </p:spPr>
      </p:pic>
      <p:pic>
        <p:nvPicPr>
          <p:cNvPr id="9" name="Grafik 8">
            <a:extLst>
              <a:ext uri="{FF2B5EF4-FFF2-40B4-BE49-F238E27FC236}">
                <a16:creationId xmlns:a16="http://schemas.microsoft.com/office/drawing/2014/main" id="{2D90C415-C6EA-42DF-836E-8E81B2F1412D}"/>
              </a:ext>
            </a:extLst>
          </p:cNvPr>
          <p:cNvPicPr>
            <a:picLocks noChangeAspect="1"/>
          </p:cNvPicPr>
          <p:nvPr/>
        </p:nvPicPr>
        <p:blipFill>
          <a:blip r:embed="rId6"/>
          <a:stretch>
            <a:fillRect/>
          </a:stretch>
        </p:blipFill>
        <p:spPr>
          <a:xfrm>
            <a:off x="6960676" y="1308204"/>
            <a:ext cx="3669224" cy="2029939"/>
          </a:xfrm>
          <a:prstGeom prst="rect">
            <a:avLst/>
          </a:prstGeom>
        </p:spPr>
      </p:pic>
    </p:spTree>
    <p:extLst>
      <p:ext uri="{BB962C8B-B14F-4D97-AF65-F5344CB8AC3E}">
        <p14:creationId xmlns:p14="http://schemas.microsoft.com/office/powerpoint/2010/main" val="5558825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Bebauungsplanverfahren/Baugenehmigungsverfahren Zehntscheune</a:t>
            </a:r>
          </a:p>
        </p:txBody>
      </p:sp>
      <p:sp>
        <p:nvSpPr>
          <p:cNvPr id="3" name="Inhaltsplatzhalter 2"/>
          <p:cNvSpPr>
            <a:spLocks noGrp="1"/>
          </p:cNvSpPr>
          <p:nvPr>
            <p:ph idx="1"/>
          </p:nvPr>
        </p:nvSpPr>
        <p:spPr>
          <a:xfrm>
            <a:off x="1983828" y="1232109"/>
            <a:ext cx="8229600" cy="4297363"/>
          </a:xfrm>
        </p:spPr>
        <p:txBody>
          <a:bodyPr>
            <a:normAutofit fontScale="92500" lnSpcReduction="20000"/>
          </a:bodyPr>
          <a:lstStyle/>
          <a:p>
            <a:r>
              <a:rPr lang="de-DE" dirty="0"/>
              <a:t>Aufstellungsbeschluss 		23.10.2018</a:t>
            </a:r>
          </a:p>
          <a:p>
            <a:r>
              <a:rPr lang="de-DE" dirty="0"/>
              <a:t>Frühzeitige Beteiligung 		12.11.2018 – 12.12. 2018</a:t>
            </a:r>
          </a:p>
          <a:p>
            <a:pPr marL="0" indent="0">
              <a:buNone/>
            </a:pPr>
            <a:r>
              <a:rPr lang="de-DE" dirty="0"/>
              <a:t>Entwurfsbeschluss im GR			26.03.2019</a:t>
            </a:r>
          </a:p>
          <a:p>
            <a:pPr marL="0" indent="0">
              <a:buNone/>
            </a:pPr>
            <a:r>
              <a:rPr lang="de-DE" dirty="0"/>
              <a:t>Öffentliche Auslegung (1 Monat)			April/Mai 2019</a:t>
            </a:r>
          </a:p>
          <a:p>
            <a:pPr marL="0" indent="0">
              <a:buNone/>
            </a:pPr>
            <a:r>
              <a:rPr lang="de-DE" dirty="0"/>
              <a:t>Satzungsbeschluss			</a:t>
            </a:r>
            <a:r>
              <a:rPr lang="de-DE" dirty="0">
                <a:sym typeface="Wingdings" panose="05000000000000000000" pitchFamily="2" charset="2"/>
              </a:rPr>
              <a:t>	Juni 2019</a:t>
            </a:r>
          </a:p>
          <a:p>
            <a:pPr marL="0" indent="0">
              <a:buNone/>
            </a:pPr>
            <a:r>
              <a:rPr lang="de-DE" dirty="0">
                <a:sym typeface="Wingdings" panose="05000000000000000000" pitchFamily="2" charset="2"/>
              </a:rPr>
              <a:t>Inkrafttreten:					Juli 2019</a:t>
            </a:r>
          </a:p>
          <a:p>
            <a:pPr marL="0" indent="0">
              <a:buNone/>
            </a:pPr>
            <a:r>
              <a:rPr lang="de-DE" dirty="0">
                <a:sym typeface="Wingdings" panose="05000000000000000000" pitchFamily="2" charset="2"/>
              </a:rPr>
              <a:t>Baubeginn geplant:		 		Spätjahr 2019</a:t>
            </a:r>
            <a:br>
              <a:rPr lang="de-DE" dirty="0">
                <a:sym typeface="Wingdings" panose="05000000000000000000" pitchFamily="2" charset="2"/>
              </a:rPr>
            </a:br>
            <a:r>
              <a:rPr lang="de-DE" dirty="0">
                <a:sym typeface="Wingdings" panose="05000000000000000000" pitchFamily="2" charset="2"/>
              </a:rPr>
              <a:t>						</a:t>
            </a:r>
            <a:r>
              <a:rPr lang="de-DE" sz="1700" dirty="0">
                <a:sym typeface="Wingdings" panose="05000000000000000000" pitchFamily="2" charset="2"/>
              </a:rPr>
              <a:t>je nach Baugenehmigung</a:t>
            </a:r>
          </a:p>
          <a:p>
            <a:pPr marL="0" indent="0">
              <a:buNone/>
            </a:pPr>
            <a:r>
              <a:rPr lang="de-DE" sz="1700" dirty="0">
                <a:sym typeface="Wingdings" panose="05000000000000000000" pitchFamily="2" charset="2"/>
              </a:rPr>
              <a:t> Gesamtgenehmigung liegt vor</a:t>
            </a:r>
          </a:p>
          <a:p>
            <a:pPr marL="0" indent="0">
              <a:buNone/>
            </a:pPr>
            <a:r>
              <a:rPr lang="de-DE" sz="1700" dirty="0">
                <a:sym typeface="Wingdings" panose="05000000000000000000" pitchFamily="2" charset="2"/>
              </a:rPr>
              <a:t> Alle Baulasten sind unterzeichnet</a:t>
            </a:r>
          </a:p>
          <a:p>
            <a:pPr marL="0" indent="0">
              <a:buNone/>
            </a:pPr>
            <a:r>
              <a:rPr lang="de-DE" sz="1700" dirty="0">
                <a:sym typeface="Wingdings" panose="05000000000000000000" pitchFamily="2" charset="2"/>
              </a:rPr>
              <a:t> 5. Kostenbericht liegt vor</a:t>
            </a:r>
            <a:endParaRPr lang="de-DE" sz="1700" dirty="0"/>
          </a:p>
        </p:txBody>
      </p:sp>
      <p:sp>
        <p:nvSpPr>
          <p:cNvPr id="5" name="Fußzeilenplatzhalter 4">
            <a:extLst>
              <a:ext uri="{FF2B5EF4-FFF2-40B4-BE49-F238E27FC236}">
                <a16:creationId xmlns:a16="http://schemas.microsoft.com/office/drawing/2014/main" id="{AC9C703B-BB48-4113-8F04-F9BCF9703E37}"/>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8461E0AB-1CF0-4039-AF43-6D269F503237}"/>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355C35C9-3D38-4867-851D-D042923E96C9}"/>
              </a:ext>
            </a:extLst>
          </p:cNvPr>
          <p:cNvSpPr>
            <a:spLocks noGrp="1"/>
          </p:cNvSpPr>
          <p:nvPr>
            <p:ph type="sldNum" sz="quarter" idx="4"/>
          </p:nvPr>
        </p:nvSpPr>
        <p:spPr/>
        <p:txBody>
          <a:bodyPr/>
          <a:lstStyle/>
          <a:p>
            <a:fld id="{515FC477-0A05-4F3E-8EE9-E015C9089D56}" type="slidenum">
              <a:rPr lang="de-DE" smtClean="0"/>
              <a:pPr/>
              <a:t>113</a:t>
            </a:fld>
            <a:endParaRPr lang="de-DE" dirty="0"/>
          </a:p>
        </p:txBody>
      </p:sp>
    </p:spTree>
    <p:extLst>
      <p:ext uri="{BB962C8B-B14F-4D97-AF65-F5344CB8AC3E}">
        <p14:creationId xmlns:p14="http://schemas.microsoft.com/office/powerpoint/2010/main" val="27209783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PIT-Kommunal; Datenbank </a:t>
            </a:r>
          </a:p>
        </p:txBody>
      </p:sp>
      <p:sp>
        <p:nvSpPr>
          <p:cNvPr id="3" name="Inhaltsplatzhalter 2"/>
          <p:cNvSpPr>
            <a:spLocks noGrp="1"/>
          </p:cNvSpPr>
          <p:nvPr>
            <p:ph idx="1"/>
          </p:nvPr>
        </p:nvSpPr>
        <p:spPr>
          <a:xfrm>
            <a:off x="1981200" y="1232109"/>
            <a:ext cx="5029200" cy="4297363"/>
          </a:xfrm>
        </p:spPr>
        <p:txBody>
          <a:bodyPr>
            <a:normAutofit/>
          </a:bodyPr>
          <a:lstStyle/>
          <a:p>
            <a:r>
              <a:rPr lang="de-DE" sz="1600" b="1" dirty="0"/>
              <a:t>Ziel:</a:t>
            </a:r>
            <a:r>
              <a:rPr lang="de-DE" sz="1600" dirty="0"/>
              <a:t> Einführung einer einheitlichen 	digitalen Datenbank und Einführung von 	digitalen Arbeitsabläufen</a:t>
            </a:r>
          </a:p>
          <a:p>
            <a:r>
              <a:rPr lang="de-DE" sz="1600" b="1" dirty="0"/>
              <a:t>GR:</a:t>
            </a:r>
            <a:r>
              <a:rPr lang="de-DE" sz="1600" dirty="0"/>
              <a:t>	-</a:t>
            </a:r>
          </a:p>
          <a:p>
            <a:r>
              <a:rPr lang="de-DE" sz="1600" b="1" dirty="0"/>
              <a:t>Haushaltsstelle:</a:t>
            </a:r>
            <a:r>
              <a:rPr lang="de-DE" sz="1600" dirty="0"/>
              <a:t> </a:t>
            </a:r>
          </a:p>
          <a:p>
            <a:r>
              <a:rPr lang="de-DE" sz="1600" b="1" dirty="0"/>
              <a:t>Stand:</a:t>
            </a:r>
            <a:r>
              <a:rPr lang="de-DE" sz="1600" dirty="0"/>
              <a:t> Auf Grund der erforderlichen und umfangreichen Dateneingabe durch die einzelnen Mitarbeiter und der zur zeit hohen Auslastung des Personals, werden 2019 keine weiteren Maßnahmen ergriffen.</a:t>
            </a:r>
            <a:endParaRPr lang="de-DE" sz="1600" b="1" dirty="0"/>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10401" y="2544957"/>
            <a:ext cx="3391397" cy="1613740"/>
          </a:xfrm>
          <a:prstGeom prst="rect">
            <a:avLst/>
          </a:prstGeom>
        </p:spPr>
      </p:pic>
      <p:graphicFrame>
        <p:nvGraphicFramePr>
          <p:cNvPr id="8" name="Diagramm 7"/>
          <p:cNvGraphicFramePr/>
          <p:nvPr>
            <p:extLst/>
          </p:nvPr>
        </p:nvGraphicFramePr>
        <p:xfrm>
          <a:off x="1981200" y="4932344"/>
          <a:ext cx="4114800" cy="299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m 8"/>
          <p:cNvGraphicFramePr/>
          <p:nvPr>
            <p:extLst/>
          </p:nvPr>
        </p:nvGraphicFramePr>
        <p:xfrm>
          <a:off x="1977501" y="5258408"/>
          <a:ext cx="6096000" cy="2798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m 9"/>
          <p:cNvGraphicFramePr/>
          <p:nvPr>
            <p:extLst/>
          </p:nvPr>
        </p:nvGraphicFramePr>
        <p:xfrm>
          <a:off x="1977502" y="5555707"/>
          <a:ext cx="5098741" cy="3029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m 10"/>
          <p:cNvGraphicFramePr/>
          <p:nvPr>
            <p:extLst/>
          </p:nvPr>
        </p:nvGraphicFramePr>
        <p:xfrm>
          <a:off x="1988598" y="5876146"/>
          <a:ext cx="1219200" cy="32982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 name="Fußzeilenplatzhalter 4">
            <a:extLst>
              <a:ext uri="{FF2B5EF4-FFF2-40B4-BE49-F238E27FC236}">
                <a16:creationId xmlns:a16="http://schemas.microsoft.com/office/drawing/2014/main" id="{96A1432F-1E28-4E1B-BEF3-D45B2197E7C7}"/>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9718357D-C363-4CFC-8226-68B17F9C37E3}"/>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51906834-2145-4721-A654-06316E590AB0}"/>
              </a:ext>
            </a:extLst>
          </p:cNvPr>
          <p:cNvSpPr>
            <a:spLocks noGrp="1"/>
          </p:cNvSpPr>
          <p:nvPr>
            <p:ph type="sldNum" sz="quarter" idx="4"/>
          </p:nvPr>
        </p:nvSpPr>
        <p:spPr/>
        <p:txBody>
          <a:bodyPr/>
          <a:lstStyle/>
          <a:p>
            <a:fld id="{515FC477-0A05-4F3E-8EE9-E015C9089D56}" type="slidenum">
              <a:rPr lang="de-DE" smtClean="0"/>
              <a:pPr/>
              <a:t>114</a:t>
            </a:fld>
            <a:endParaRPr lang="de-DE" dirty="0"/>
          </a:p>
        </p:txBody>
      </p:sp>
    </p:spTree>
    <p:extLst>
      <p:ext uri="{BB962C8B-B14F-4D97-AF65-F5344CB8AC3E}">
        <p14:creationId xmlns:p14="http://schemas.microsoft.com/office/powerpoint/2010/main" val="39524835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„Ausbau stationäre Pflegeplätze und betreutes Wohnen für ältere Menschen“ </a:t>
            </a:r>
          </a:p>
        </p:txBody>
      </p:sp>
      <p:sp>
        <p:nvSpPr>
          <p:cNvPr id="3" name="Inhaltsplatzhalter 2"/>
          <p:cNvSpPr>
            <a:spLocks noGrp="1"/>
          </p:cNvSpPr>
          <p:nvPr>
            <p:ph idx="1"/>
          </p:nvPr>
        </p:nvSpPr>
        <p:spPr>
          <a:xfrm>
            <a:off x="1981200" y="1297873"/>
            <a:ext cx="4876800" cy="4908550"/>
          </a:xfrm>
        </p:spPr>
        <p:txBody>
          <a:bodyPr>
            <a:normAutofit fontScale="47500" lnSpcReduction="20000"/>
          </a:bodyPr>
          <a:lstStyle/>
          <a:p>
            <a:r>
              <a:rPr lang="de-DE" b="1" dirty="0"/>
              <a:t>Ziel: </a:t>
            </a:r>
            <a:r>
              <a:rPr lang="de-DE" dirty="0"/>
              <a:t>Bedarfsgerechter Ausbau der Seniorenbetreuung und Pflege in beiden Ortsteilen nach einer Konzeptstudie des Caritasverbands Bruchsal e.V. </a:t>
            </a:r>
          </a:p>
          <a:p>
            <a:r>
              <a:rPr lang="de-DE" b="1" dirty="0"/>
              <a:t>GR: </a:t>
            </a:r>
            <a:r>
              <a:rPr lang="de-DE" dirty="0"/>
              <a:t>Vorstellung der Planungen im GR und Ausschuss</a:t>
            </a:r>
          </a:p>
          <a:p>
            <a:pPr marL="0" indent="0">
              <a:buNone/>
            </a:pPr>
            <a:r>
              <a:rPr lang="de-DE" dirty="0"/>
              <a:t>               Aufstellungsbeschluss Bebauungsplan am 06.02.2018</a:t>
            </a:r>
          </a:p>
          <a:p>
            <a:pPr marL="0" indent="0">
              <a:buNone/>
            </a:pPr>
            <a:r>
              <a:rPr lang="de-DE" dirty="0"/>
              <a:t>               Satzungsbeschluss am 11.12.2018</a:t>
            </a:r>
          </a:p>
          <a:p>
            <a:r>
              <a:rPr lang="de-DE" b="1" dirty="0"/>
              <a:t>Lage:</a:t>
            </a:r>
            <a:r>
              <a:rPr lang="de-DE" dirty="0"/>
              <a:t> </a:t>
            </a:r>
            <a:br>
              <a:rPr lang="de-DE" dirty="0"/>
            </a:br>
            <a:r>
              <a:rPr lang="de-DE" dirty="0"/>
              <a:t>- Kreispflegeplan sieht weiteren Bedarf für Pflegeplätze</a:t>
            </a:r>
            <a:br>
              <a:rPr lang="de-DE" dirty="0"/>
            </a:br>
            <a:r>
              <a:rPr lang="de-DE" dirty="0"/>
              <a:t>- Seniorenhaus St. Elisabeth, OT Karlsdorf mit bisher 54 stationären    </a:t>
            </a:r>
            <a:br>
              <a:rPr lang="de-DE" dirty="0"/>
            </a:br>
            <a:r>
              <a:rPr lang="de-DE" dirty="0"/>
              <a:t>   Pflegeplätzen.  </a:t>
            </a:r>
            <a:br>
              <a:rPr lang="de-DE" dirty="0"/>
            </a:br>
            <a:r>
              <a:rPr lang="de-DE" dirty="0"/>
              <a:t>- in der Erweiterung sind weitere 29 Plätze vorhanden, von denen aufgrund des   </a:t>
            </a:r>
            <a:br>
              <a:rPr lang="de-DE" dirty="0"/>
            </a:br>
            <a:r>
              <a:rPr lang="de-DE" dirty="0"/>
              <a:t>   Fachkräftemangels im März zunächst nur ein Teil belegt werden konnte.</a:t>
            </a:r>
          </a:p>
          <a:p>
            <a:endParaRPr lang="de-DE" dirty="0"/>
          </a:p>
          <a:p>
            <a:r>
              <a:rPr lang="de-DE" b="1" dirty="0" err="1"/>
              <a:t>Durchschnittl</a:t>
            </a:r>
            <a:r>
              <a:rPr lang="de-DE" b="1" dirty="0"/>
              <a:t>. Belegung Pflegeheim 2022</a:t>
            </a:r>
            <a:r>
              <a:rPr lang="de-DE" dirty="0"/>
              <a:t>: 57 Personen in Dauerpflege</a:t>
            </a:r>
          </a:p>
          <a:p>
            <a:r>
              <a:rPr lang="de-DE" b="1" dirty="0"/>
              <a:t>Tagesoase </a:t>
            </a:r>
            <a:r>
              <a:rPr lang="de-DE" dirty="0"/>
              <a:t>(Tagespflege): 12 Plätze mit sehr guter Auslastung (92%)</a:t>
            </a:r>
          </a:p>
          <a:p>
            <a:pPr marL="0" indent="0">
              <a:buNone/>
            </a:pPr>
            <a:br>
              <a:rPr lang="de-DE" dirty="0"/>
            </a:br>
            <a:r>
              <a:rPr lang="de-DE" dirty="0"/>
              <a:t>          In Neuthard später weitere betreute Seniorenwohnungen   </a:t>
            </a:r>
            <a:br>
              <a:rPr lang="de-DE" dirty="0"/>
            </a:br>
            <a:r>
              <a:rPr lang="de-DE" dirty="0"/>
              <a:t>          und Plätze in ambulant betreuten Wohngemeinschaften </a:t>
            </a:r>
            <a:br>
              <a:rPr lang="de-DE" dirty="0"/>
            </a:br>
            <a:r>
              <a:rPr lang="de-DE" dirty="0"/>
              <a:t>          </a:t>
            </a:r>
            <a:r>
              <a:rPr lang="de-DE" dirty="0">
                <a:sym typeface="Wingdings" panose="05000000000000000000" pitchFamily="2" charset="2"/>
              </a:rPr>
              <a:t> </a:t>
            </a:r>
            <a:r>
              <a:rPr lang="de-DE" dirty="0"/>
              <a:t>Städtebauliches Konzept für den Ortsteil Neuthard in Planung</a:t>
            </a:r>
          </a:p>
          <a:p>
            <a:pPr marL="0" indent="0">
              <a:buNone/>
            </a:pPr>
            <a:endParaRPr lang="de-DE" dirty="0"/>
          </a:p>
          <a:p>
            <a:pPr marL="0" indent="0">
              <a:buNone/>
            </a:pPr>
            <a:r>
              <a:rPr lang="de-DE" dirty="0"/>
              <a:t>        </a:t>
            </a:r>
          </a:p>
        </p:txBody>
      </p:sp>
      <p:graphicFrame>
        <p:nvGraphicFramePr>
          <p:cNvPr id="10" name="Diagramm 9"/>
          <p:cNvGraphicFramePr/>
          <p:nvPr>
            <p:extLst/>
          </p:nvPr>
        </p:nvGraphicFramePr>
        <p:xfrm>
          <a:off x="1981200" y="5875599"/>
          <a:ext cx="8222942" cy="41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p:cNvPicPr>
            <a:picLocks noChangeAspect="1"/>
          </p:cNvPicPr>
          <p:nvPr/>
        </p:nvPicPr>
        <p:blipFill>
          <a:blip r:embed="rId7"/>
          <a:stretch>
            <a:fillRect/>
          </a:stretch>
        </p:blipFill>
        <p:spPr>
          <a:xfrm>
            <a:off x="7010400" y="1001338"/>
            <a:ext cx="2806034" cy="2153991"/>
          </a:xfrm>
          <a:prstGeom prst="rect">
            <a:avLst/>
          </a:prstGeom>
        </p:spPr>
      </p:pic>
      <p:pic>
        <p:nvPicPr>
          <p:cNvPr id="8" name="Grafik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010400" y="3117451"/>
            <a:ext cx="2868604" cy="1917685"/>
          </a:xfrm>
          <a:prstGeom prst="rect">
            <a:avLst/>
          </a:prstGeom>
        </p:spPr>
      </p:pic>
      <p:pic>
        <p:nvPicPr>
          <p:cNvPr id="11" name="Grafik 10"/>
          <p:cNvPicPr>
            <a:picLocks noChangeAspect="1"/>
          </p:cNvPicPr>
          <p:nvPr/>
        </p:nvPicPr>
        <p:blipFill>
          <a:blip r:embed="rId9"/>
          <a:stretch>
            <a:fillRect/>
          </a:stretch>
        </p:blipFill>
        <p:spPr>
          <a:xfrm rot="5400000">
            <a:off x="8980898" y="2148779"/>
            <a:ext cx="2688405" cy="1905000"/>
          </a:xfrm>
          <a:prstGeom prst="rect">
            <a:avLst/>
          </a:prstGeom>
        </p:spPr>
      </p:pic>
      <p:sp>
        <p:nvSpPr>
          <p:cNvPr id="5" name="Rechteck 4"/>
          <p:cNvSpPr/>
          <p:nvPr/>
        </p:nvSpPr>
        <p:spPr>
          <a:xfrm>
            <a:off x="6003635" y="2967335"/>
            <a:ext cx="184731" cy="923330"/>
          </a:xfrm>
          <a:prstGeom prst="rect">
            <a:avLst/>
          </a:prstGeom>
          <a:noFill/>
        </p:spPr>
        <p:txBody>
          <a:bodyPr wrap="none" lIns="91440" tIns="45720" rIns="91440" bIns="45720">
            <a:spAutoFit/>
          </a:bodyPr>
          <a:lstStyle/>
          <a:p>
            <a:pPr algn="ctr"/>
            <a:endParaRPr lang="de-DE" sz="5400" b="1" dirty="0">
              <a:ln w="22225">
                <a:solidFill>
                  <a:schemeClr val="accent2"/>
                </a:solidFill>
                <a:prstDash val="solid"/>
              </a:ln>
              <a:solidFill>
                <a:schemeClr val="accent2">
                  <a:lumMod val="40000"/>
                  <a:lumOff val="60000"/>
                </a:schemeClr>
              </a:solidFill>
            </a:endParaRPr>
          </a:p>
        </p:txBody>
      </p:sp>
      <p:sp>
        <p:nvSpPr>
          <p:cNvPr id="6" name="Fußzeilenplatzhalter 5">
            <a:extLst>
              <a:ext uri="{FF2B5EF4-FFF2-40B4-BE49-F238E27FC236}">
                <a16:creationId xmlns:a16="http://schemas.microsoft.com/office/drawing/2014/main" id="{30821F44-ABF6-4004-9AA0-67C86DD62663}"/>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80F8CCFE-2A56-46B1-80BE-AFAF54E205A1}"/>
              </a:ext>
            </a:extLst>
          </p:cNvPr>
          <p:cNvSpPr>
            <a:spLocks noGrp="1"/>
          </p:cNvSpPr>
          <p:nvPr>
            <p:ph type="dt" sz="half" idx="2"/>
          </p:nvPr>
        </p:nvSpPr>
        <p:spPr/>
        <p:txBody>
          <a:bodyPr/>
          <a:lstStyle/>
          <a:p>
            <a:r>
              <a:rPr lang="de-DE"/>
              <a:t>05/03/24</a:t>
            </a:r>
            <a:endParaRPr lang="de-DE" dirty="0"/>
          </a:p>
        </p:txBody>
      </p:sp>
      <p:sp>
        <p:nvSpPr>
          <p:cNvPr id="9" name="Foliennummernplatzhalter 8">
            <a:extLst>
              <a:ext uri="{FF2B5EF4-FFF2-40B4-BE49-F238E27FC236}">
                <a16:creationId xmlns:a16="http://schemas.microsoft.com/office/drawing/2014/main" id="{FAA981A5-07EE-49ED-A16E-D3611FBBEAD5}"/>
              </a:ext>
            </a:extLst>
          </p:cNvPr>
          <p:cNvSpPr>
            <a:spLocks noGrp="1"/>
          </p:cNvSpPr>
          <p:nvPr>
            <p:ph type="sldNum" sz="quarter" idx="4"/>
          </p:nvPr>
        </p:nvSpPr>
        <p:spPr/>
        <p:txBody>
          <a:bodyPr/>
          <a:lstStyle/>
          <a:p>
            <a:fld id="{515FC477-0A05-4F3E-8EE9-E015C9089D56}" type="slidenum">
              <a:rPr lang="de-DE" smtClean="0"/>
              <a:pPr/>
              <a:t>115</a:t>
            </a:fld>
            <a:endParaRPr lang="de-DE" dirty="0"/>
          </a:p>
        </p:txBody>
      </p:sp>
    </p:spTree>
    <p:extLst>
      <p:ext uri="{BB962C8B-B14F-4D97-AF65-F5344CB8AC3E}">
        <p14:creationId xmlns:p14="http://schemas.microsoft.com/office/powerpoint/2010/main" val="24338397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Parkstreifen Alte B35; zweiter Bauabschnitt</a:t>
            </a:r>
          </a:p>
        </p:txBody>
      </p:sp>
      <p:sp>
        <p:nvSpPr>
          <p:cNvPr id="3" name="Inhaltsplatzhalter 2"/>
          <p:cNvSpPr>
            <a:spLocks noGrp="1"/>
          </p:cNvSpPr>
          <p:nvPr>
            <p:ph idx="1"/>
          </p:nvPr>
        </p:nvSpPr>
        <p:spPr/>
        <p:txBody>
          <a:bodyPr>
            <a:normAutofit/>
          </a:bodyPr>
          <a:lstStyle/>
          <a:p>
            <a:r>
              <a:rPr lang="de-DE" b="1" dirty="0"/>
              <a:t>Ziel: </a:t>
            </a:r>
            <a:r>
              <a:rPr lang="de-DE" dirty="0"/>
              <a:t>Angleichung des Parkstreifens und des</a:t>
            </a:r>
          </a:p>
          <a:p>
            <a:pPr marL="0" indent="0">
              <a:buNone/>
            </a:pPr>
            <a:r>
              <a:rPr lang="de-DE" dirty="0"/>
              <a:t>	Gehwegs an den ersten Bauabschnitt.</a:t>
            </a:r>
          </a:p>
          <a:p>
            <a:pPr marL="0" indent="0">
              <a:buNone/>
            </a:pPr>
            <a:r>
              <a:rPr lang="de-DE" dirty="0"/>
              <a:t>	Damit verbunden, Verbesserung der</a:t>
            </a:r>
          </a:p>
          <a:p>
            <a:pPr marL="0" indent="0">
              <a:buNone/>
            </a:pPr>
            <a:r>
              <a:rPr lang="de-DE" dirty="0"/>
              <a:t>	Regenwasserableitung und Sanierung</a:t>
            </a:r>
          </a:p>
          <a:p>
            <a:pPr marL="0" indent="0">
              <a:buNone/>
            </a:pPr>
            <a:r>
              <a:rPr lang="de-DE" dirty="0"/>
              <a:t>	des Abwasserkanals.</a:t>
            </a:r>
          </a:p>
          <a:p>
            <a:r>
              <a:rPr lang="de-DE" b="1" dirty="0"/>
              <a:t>GR: </a:t>
            </a:r>
            <a:r>
              <a:rPr lang="de-DE" dirty="0"/>
              <a:t>25.07.2017 Auftragsvergabe</a:t>
            </a:r>
            <a:endParaRPr lang="de-DE" b="1" dirty="0"/>
          </a:p>
          <a:p>
            <a:r>
              <a:rPr lang="de-DE" b="1" dirty="0"/>
              <a:t>Haushaltstelle: </a:t>
            </a:r>
            <a:r>
              <a:rPr lang="de-DE" dirty="0"/>
              <a:t>2.6300.960000-305; 200.000,00 €</a:t>
            </a:r>
          </a:p>
          <a:p>
            <a:r>
              <a:rPr lang="de-DE" b="1" dirty="0"/>
              <a:t>Stand: </a:t>
            </a:r>
            <a:r>
              <a:rPr lang="de-DE" dirty="0"/>
              <a:t>Eine Regelung mit den Anwohnern zur Höhenregulierung der 	  	   Einfahrten gefunden. Die Arbeiten wurden im 2. Quartal 2018 	   	   fertiggestellt. </a:t>
            </a:r>
          </a:p>
        </p:txBody>
      </p:sp>
      <p:pic>
        <p:nvPicPr>
          <p:cNvPr id="8" name="Grafik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00" y="1332337"/>
            <a:ext cx="2590801" cy="680255"/>
          </a:xfrm>
          <a:prstGeom prst="rect">
            <a:avLst/>
          </a:prstGeom>
        </p:spPr>
      </p:pic>
      <p:graphicFrame>
        <p:nvGraphicFramePr>
          <p:cNvPr id="9" name="Diagramm 8"/>
          <p:cNvGraphicFramePr/>
          <p:nvPr/>
        </p:nvGraphicFramePr>
        <p:xfrm>
          <a:off x="1981200" y="5198478"/>
          <a:ext cx="4724400" cy="661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m 9"/>
          <p:cNvGraphicFramePr/>
          <p:nvPr>
            <p:extLst/>
          </p:nvPr>
        </p:nvGraphicFramePr>
        <p:xfrm>
          <a:off x="1981200" y="5694363"/>
          <a:ext cx="6324600" cy="7495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Grafik 10"/>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597066" y="2195185"/>
            <a:ext cx="2613735" cy="1738890"/>
          </a:xfrm>
          <a:prstGeom prst="rect">
            <a:avLst/>
          </a:prstGeom>
        </p:spPr>
      </p:pic>
      <p:sp>
        <p:nvSpPr>
          <p:cNvPr id="5" name="Fußzeilenplatzhalter 4">
            <a:extLst>
              <a:ext uri="{FF2B5EF4-FFF2-40B4-BE49-F238E27FC236}">
                <a16:creationId xmlns:a16="http://schemas.microsoft.com/office/drawing/2014/main" id="{A1CA518A-F100-463A-BE71-2F1DF9BDFEF1}"/>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A21F06BC-D3AB-4E9B-B5CA-BB00FEA10F14}"/>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394E6D28-91B4-42B6-AECB-E6DD20F82F0F}"/>
              </a:ext>
            </a:extLst>
          </p:cNvPr>
          <p:cNvSpPr>
            <a:spLocks noGrp="1"/>
          </p:cNvSpPr>
          <p:nvPr>
            <p:ph type="sldNum" sz="quarter" idx="4"/>
          </p:nvPr>
        </p:nvSpPr>
        <p:spPr/>
        <p:txBody>
          <a:bodyPr/>
          <a:lstStyle/>
          <a:p>
            <a:fld id="{515FC477-0A05-4F3E-8EE9-E015C9089D56}" type="slidenum">
              <a:rPr lang="de-DE" smtClean="0"/>
              <a:pPr/>
              <a:t>116</a:t>
            </a:fld>
            <a:endParaRPr lang="de-DE" dirty="0"/>
          </a:p>
        </p:txBody>
      </p:sp>
    </p:spTree>
    <p:extLst>
      <p:ext uri="{BB962C8B-B14F-4D97-AF65-F5344CB8AC3E}">
        <p14:creationId xmlns:p14="http://schemas.microsoft.com/office/powerpoint/2010/main" val="6947016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Errichtung von freien WLAN-Hotspots </a:t>
            </a:r>
            <a:br>
              <a:rPr lang="de-DE" dirty="0"/>
            </a:br>
            <a:r>
              <a:rPr lang="de-DE" dirty="0"/>
              <a:t>in Karlsdorf-Neuthard</a:t>
            </a:r>
          </a:p>
        </p:txBody>
      </p:sp>
      <p:sp>
        <p:nvSpPr>
          <p:cNvPr id="3" name="Inhaltsplatzhalter 2"/>
          <p:cNvSpPr>
            <a:spLocks noGrp="1"/>
          </p:cNvSpPr>
          <p:nvPr>
            <p:ph idx="1"/>
          </p:nvPr>
        </p:nvSpPr>
        <p:spPr>
          <a:xfrm>
            <a:off x="1981200" y="1232108"/>
            <a:ext cx="7696200" cy="4087984"/>
          </a:xfrm>
        </p:spPr>
        <p:txBody>
          <a:bodyPr>
            <a:normAutofit fontScale="70000" lnSpcReduction="20000"/>
          </a:bodyPr>
          <a:lstStyle/>
          <a:p>
            <a:r>
              <a:rPr lang="de-DE" b="1" dirty="0"/>
              <a:t>Ziel:</a:t>
            </a:r>
            <a:r>
              <a:rPr lang="de-DE" dirty="0"/>
              <a:t> Installation von freien WLAN-Hotspots in Karlsdorf-Neuthard.</a:t>
            </a:r>
          </a:p>
          <a:p>
            <a:r>
              <a:rPr lang="de-DE" b="1" dirty="0"/>
              <a:t>GR:	</a:t>
            </a:r>
            <a:r>
              <a:rPr lang="de-DE" dirty="0"/>
              <a:t>29.09.2017; Prüfauftrag an die Verwaltung zur Realisierbarkeit</a:t>
            </a:r>
            <a:endParaRPr lang="de-DE" b="1" dirty="0"/>
          </a:p>
          <a:p>
            <a:r>
              <a:rPr lang="de-DE" b="1" dirty="0"/>
              <a:t>Haushaltstelle: </a:t>
            </a:r>
            <a:r>
              <a:rPr lang="de-DE" dirty="0"/>
              <a:t>1.0200.588000 </a:t>
            </a:r>
            <a:endParaRPr lang="de-DE" b="1" dirty="0"/>
          </a:p>
          <a:p>
            <a:r>
              <a:rPr lang="de-DE" b="1" dirty="0"/>
              <a:t>Stand: </a:t>
            </a:r>
            <a:r>
              <a:rPr lang="de-DE" dirty="0"/>
              <a:t>In der GR Sitzung vom 11.12.2018 wurde mehrheitlich beschlossen, den Auftrag zur Einrichtung von WLAN-Hotspots in Karlsdorf-Neuthard, an die Firma </a:t>
            </a:r>
            <a:r>
              <a:rPr lang="de-DE" dirty="0" err="1"/>
              <a:t>smight</a:t>
            </a:r>
            <a:r>
              <a:rPr lang="de-DE" dirty="0"/>
              <a:t> zu vergeben. Zwischenzeitlich wurden an allen Standorten die Hotspots durch ein Partnerunternehmen von </a:t>
            </a:r>
            <a:r>
              <a:rPr lang="de-DE" dirty="0" err="1"/>
              <a:t>smight</a:t>
            </a:r>
            <a:r>
              <a:rPr lang="de-DE" dirty="0"/>
              <a:t> installiert. Mit Ausnahme des Standorts an der Bruchbühlanlage, hier muss noch die Stromversorgung sichergestellt werden, sind alle Hotspots einsatzbereit, aber nicht freigeschaltet. Da die noch fehlende Stromversorgung bei der Bruchbühlhalle zeitnah durch einen Elektrofachbetrieb hergestellt wird, sollte innerhalb der nächsten 2-3 Wochen die Inbetriebnahme aller Standorte möglich sein. Die offizielle Inbetriebnahme soll dann im Rahmen eines Pressetermins erfolgen.</a:t>
            </a:r>
            <a:endParaRPr lang="de-DE" b="1" dirty="0"/>
          </a:p>
        </p:txBody>
      </p:sp>
      <p:graphicFrame>
        <p:nvGraphicFramePr>
          <p:cNvPr id="11" name="Diagramm 10"/>
          <p:cNvGraphicFramePr/>
          <p:nvPr>
            <p:extLst/>
          </p:nvPr>
        </p:nvGraphicFramePr>
        <p:xfrm>
          <a:off x="1981200" y="5696944"/>
          <a:ext cx="3276600" cy="193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m 11"/>
          <p:cNvGraphicFramePr/>
          <p:nvPr>
            <p:extLst/>
          </p:nvPr>
        </p:nvGraphicFramePr>
        <p:xfrm>
          <a:off x="5257800" y="5696944"/>
          <a:ext cx="2514600" cy="2001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m 12"/>
          <p:cNvGraphicFramePr/>
          <p:nvPr>
            <p:extLst/>
          </p:nvPr>
        </p:nvGraphicFramePr>
        <p:xfrm>
          <a:off x="1981200" y="5350695"/>
          <a:ext cx="2057400" cy="3400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agramm 13"/>
          <p:cNvGraphicFramePr/>
          <p:nvPr>
            <p:extLst/>
          </p:nvPr>
        </p:nvGraphicFramePr>
        <p:xfrm>
          <a:off x="1981200" y="5921428"/>
          <a:ext cx="2667000" cy="431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15" name="Gruppieren 14"/>
          <p:cNvGrpSpPr/>
          <p:nvPr/>
        </p:nvGrpSpPr>
        <p:grpSpPr>
          <a:xfrm>
            <a:off x="4495801" y="5914870"/>
            <a:ext cx="1337297" cy="431800"/>
            <a:chOff x="1329387" y="0"/>
            <a:chExt cx="1337297" cy="431800"/>
          </a:xfrm>
        </p:grpSpPr>
        <p:sp>
          <p:nvSpPr>
            <p:cNvPr id="16" name="Chevron 15"/>
            <p:cNvSpPr/>
            <p:nvPr/>
          </p:nvSpPr>
          <p:spPr>
            <a:xfrm>
              <a:off x="1329387" y="0"/>
              <a:ext cx="1337297" cy="43180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txBox="1"/>
            <p:nvPr/>
          </p:nvSpPr>
          <p:spPr>
            <a:xfrm>
              <a:off x="1545286" y="0"/>
              <a:ext cx="905497" cy="431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ctr" defTabSz="889000">
                <a:lnSpc>
                  <a:spcPct val="90000"/>
                </a:lnSpc>
                <a:spcBef>
                  <a:spcPct val="0"/>
                </a:spcBef>
                <a:spcAft>
                  <a:spcPct val="35000"/>
                </a:spcAft>
              </a:pPr>
              <a:r>
                <a:rPr lang="de-DE" sz="2000" dirty="0">
                  <a:latin typeface="Arial" panose="020B0604020202020204" pitchFamily="34" charset="0"/>
                  <a:cs typeface="Arial" panose="020B0604020202020204" pitchFamily="34" charset="0"/>
                </a:rPr>
                <a:t>17.07.</a:t>
              </a:r>
            </a:p>
          </p:txBody>
        </p:sp>
      </p:grpSp>
      <p:grpSp>
        <p:nvGrpSpPr>
          <p:cNvPr id="18" name="Gruppieren 17"/>
          <p:cNvGrpSpPr/>
          <p:nvPr/>
        </p:nvGrpSpPr>
        <p:grpSpPr>
          <a:xfrm>
            <a:off x="5712641" y="5932668"/>
            <a:ext cx="1337297" cy="431800"/>
            <a:chOff x="1329387" y="0"/>
            <a:chExt cx="1337297" cy="431800"/>
          </a:xfrm>
        </p:grpSpPr>
        <p:sp>
          <p:nvSpPr>
            <p:cNvPr id="19" name="Chevron 18"/>
            <p:cNvSpPr/>
            <p:nvPr/>
          </p:nvSpPr>
          <p:spPr>
            <a:xfrm>
              <a:off x="1329387" y="0"/>
              <a:ext cx="1337297" cy="431800"/>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hevron 4"/>
            <p:cNvSpPr txBox="1"/>
            <p:nvPr/>
          </p:nvSpPr>
          <p:spPr>
            <a:xfrm>
              <a:off x="1545286" y="0"/>
              <a:ext cx="905497" cy="431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ctr" defTabSz="889000">
                <a:lnSpc>
                  <a:spcPct val="90000"/>
                </a:lnSpc>
                <a:spcBef>
                  <a:spcPct val="0"/>
                </a:spcBef>
                <a:spcAft>
                  <a:spcPct val="35000"/>
                </a:spcAft>
              </a:pPr>
              <a:r>
                <a:rPr lang="de-DE" sz="2000" dirty="0">
                  <a:latin typeface="Arial" panose="020B0604020202020204" pitchFamily="34" charset="0"/>
                  <a:cs typeface="Arial" panose="020B0604020202020204" pitchFamily="34" charset="0"/>
                </a:rPr>
                <a:t>11.12.</a:t>
              </a:r>
            </a:p>
          </p:txBody>
        </p:sp>
      </p:grpSp>
      <p:grpSp>
        <p:nvGrpSpPr>
          <p:cNvPr id="27" name="Gruppieren 26"/>
          <p:cNvGrpSpPr/>
          <p:nvPr/>
        </p:nvGrpSpPr>
        <p:grpSpPr>
          <a:xfrm>
            <a:off x="6929479" y="5932668"/>
            <a:ext cx="1300122" cy="431800"/>
            <a:chOff x="1329387" y="0"/>
            <a:chExt cx="1337297" cy="431800"/>
          </a:xfrm>
          <a:solidFill>
            <a:schemeClr val="accent3"/>
          </a:solidFill>
        </p:grpSpPr>
        <p:sp>
          <p:nvSpPr>
            <p:cNvPr id="28" name="Chevron 27"/>
            <p:cNvSpPr/>
            <p:nvPr/>
          </p:nvSpPr>
          <p:spPr>
            <a:xfrm>
              <a:off x="1329387" y="0"/>
              <a:ext cx="1337297" cy="431800"/>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Chevron 4"/>
            <p:cNvSpPr txBox="1"/>
            <p:nvPr/>
          </p:nvSpPr>
          <p:spPr>
            <a:xfrm>
              <a:off x="1545286" y="0"/>
              <a:ext cx="905497" cy="4318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algn="ctr" defTabSz="889000">
                <a:lnSpc>
                  <a:spcPct val="90000"/>
                </a:lnSpc>
                <a:spcBef>
                  <a:spcPct val="0"/>
                </a:spcBef>
                <a:spcAft>
                  <a:spcPct val="35000"/>
                </a:spcAft>
              </a:pPr>
              <a:r>
                <a:rPr lang="de-DE" sz="2000" dirty="0">
                  <a:latin typeface="Arial" panose="020B0604020202020204" pitchFamily="34" charset="0"/>
                  <a:cs typeface="Arial" panose="020B0604020202020204" pitchFamily="34" charset="0"/>
                </a:rPr>
                <a:t>2019</a:t>
              </a:r>
            </a:p>
          </p:txBody>
        </p:sp>
      </p:grpSp>
      <p:sp>
        <p:nvSpPr>
          <p:cNvPr id="5" name="Fußzeilenplatzhalter 4">
            <a:extLst>
              <a:ext uri="{FF2B5EF4-FFF2-40B4-BE49-F238E27FC236}">
                <a16:creationId xmlns:a16="http://schemas.microsoft.com/office/drawing/2014/main" id="{61514E75-799E-49E5-B4A5-D9FB47FECC17}"/>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4C6815A0-CDA8-4D98-88DD-F60AF63386A6}"/>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151EEDB6-CCA3-4B8D-9819-23582A04DA60}"/>
              </a:ext>
            </a:extLst>
          </p:cNvPr>
          <p:cNvSpPr>
            <a:spLocks noGrp="1"/>
          </p:cNvSpPr>
          <p:nvPr>
            <p:ph type="sldNum" sz="quarter" idx="4"/>
          </p:nvPr>
        </p:nvSpPr>
        <p:spPr/>
        <p:txBody>
          <a:bodyPr/>
          <a:lstStyle/>
          <a:p>
            <a:fld id="{515FC477-0A05-4F3E-8EE9-E015C9089D56}" type="slidenum">
              <a:rPr lang="de-DE" smtClean="0"/>
              <a:pPr/>
              <a:t>117</a:t>
            </a:fld>
            <a:endParaRPr lang="de-DE" dirty="0"/>
          </a:p>
        </p:txBody>
      </p:sp>
    </p:spTree>
    <p:extLst>
      <p:ext uri="{BB962C8B-B14F-4D97-AF65-F5344CB8AC3E}">
        <p14:creationId xmlns:p14="http://schemas.microsoft.com/office/powerpoint/2010/main" val="7742475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Holzlagerplätze</a:t>
            </a:r>
          </a:p>
        </p:txBody>
      </p:sp>
      <p:sp>
        <p:nvSpPr>
          <p:cNvPr id="3" name="Inhaltsplatzhalter 2"/>
          <p:cNvSpPr>
            <a:spLocks noGrp="1"/>
          </p:cNvSpPr>
          <p:nvPr>
            <p:ph idx="1"/>
          </p:nvPr>
        </p:nvSpPr>
        <p:spPr/>
        <p:txBody>
          <a:bodyPr>
            <a:normAutofit/>
          </a:bodyPr>
          <a:lstStyle/>
          <a:p>
            <a:r>
              <a:rPr lang="de-DE" b="1" dirty="0"/>
              <a:t>Ziel:</a:t>
            </a:r>
            <a:r>
              <a:rPr lang="de-DE" dirty="0"/>
              <a:t> Übersicht über die vorhanden Kapazitäten gewinnen und eine 	zukunftsfähige Regelung für die weitere Nutzung treffen.</a:t>
            </a:r>
          </a:p>
          <a:p>
            <a:r>
              <a:rPr lang="de-DE" b="1" dirty="0"/>
              <a:t>GR: </a:t>
            </a:r>
          </a:p>
          <a:p>
            <a:r>
              <a:rPr lang="de-DE" b="1" dirty="0"/>
              <a:t>Haushaltsstelle:</a:t>
            </a:r>
          </a:p>
          <a:p>
            <a:r>
              <a:rPr lang="de-DE" b="1" dirty="0"/>
              <a:t>Stand: </a:t>
            </a:r>
            <a:r>
              <a:rPr lang="de-DE" dirty="0"/>
              <a:t>Der Gemeinderat hat zusammen mit der Verwaltung die Situation der Holzlagerplätze vor Ort in Augenschein genommen. Resultierend aus der Besichtigungsfahrt werden die Holzlagerplätze durch ein amtliches Vermessungsbüro eingemessen und die Satzung der Holzlagerplätze überarbeitet. Am 06.02. fand eine Informationsveranstaltung mit den Pächtern und Bewerber für die Anpachtung eines Lagerplatzes statt.</a:t>
            </a:r>
          </a:p>
          <a:p>
            <a:pPr marL="0" indent="0">
              <a:buNone/>
            </a:pPr>
            <a:endParaRPr lang="de-DE" dirty="0"/>
          </a:p>
          <a:p>
            <a:pPr marL="0" indent="0">
              <a:buNone/>
            </a:pPr>
            <a:endParaRPr lang="de-DE" b="1" dirty="0"/>
          </a:p>
        </p:txBody>
      </p:sp>
      <p:graphicFrame>
        <p:nvGraphicFramePr>
          <p:cNvPr id="7" name="Diagramm 6"/>
          <p:cNvGraphicFramePr/>
          <p:nvPr>
            <p:extLst/>
          </p:nvPr>
        </p:nvGraphicFramePr>
        <p:xfrm>
          <a:off x="1981200" y="5507278"/>
          <a:ext cx="8001000" cy="661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 7"/>
          <p:cNvGraphicFramePr/>
          <p:nvPr>
            <p:extLst/>
          </p:nvPr>
        </p:nvGraphicFramePr>
        <p:xfrm>
          <a:off x="2133600" y="5659678"/>
          <a:ext cx="7848600" cy="6619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Fußzeilenplatzhalter 4">
            <a:extLst>
              <a:ext uri="{FF2B5EF4-FFF2-40B4-BE49-F238E27FC236}">
                <a16:creationId xmlns:a16="http://schemas.microsoft.com/office/drawing/2014/main" id="{CAE5FF37-F41A-47B2-9606-319854ED6718}"/>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DE2777BE-CAE1-474F-884A-9B2B1E59A2F7}"/>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977CA90D-B840-405D-95E2-573A1BD3C214}"/>
              </a:ext>
            </a:extLst>
          </p:cNvPr>
          <p:cNvSpPr>
            <a:spLocks noGrp="1"/>
          </p:cNvSpPr>
          <p:nvPr>
            <p:ph type="sldNum" sz="quarter" idx="4"/>
          </p:nvPr>
        </p:nvSpPr>
        <p:spPr/>
        <p:txBody>
          <a:bodyPr/>
          <a:lstStyle/>
          <a:p>
            <a:fld id="{515FC477-0A05-4F3E-8EE9-E015C9089D56}" type="slidenum">
              <a:rPr lang="de-DE" smtClean="0"/>
              <a:pPr/>
              <a:t>118</a:t>
            </a:fld>
            <a:endParaRPr lang="de-DE" dirty="0"/>
          </a:p>
        </p:txBody>
      </p:sp>
    </p:spTree>
    <p:extLst>
      <p:ext uri="{BB962C8B-B14F-4D97-AF65-F5344CB8AC3E}">
        <p14:creationId xmlns:p14="http://schemas.microsoft.com/office/powerpoint/2010/main" val="35104865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Klima- und Umweltschutz</a:t>
            </a:r>
          </a:p>
        </p:txBody>
      </p:sp>
      <p:sp>
        <p:nvSpPr>
          <p:cNvPr id="3" name="Inhaltsplatzhalter 2"/>
          <p:cNvSpPr>
            <a:spLocks noGrp="1"/>
          </p:cNvSpPr>
          <p:nvPr>
            <p:ph idx="1"/>
          </p:nvPr>
        </p:nvSpPr>
        <p:spPr>
          <a:xfrm>
            <a:off x="2895601" y="2114552"/>
            <a:ext cx="5564038" cy="1659497"/>
          </a:xfrm>
        </p:spPr>
        <p:txBody>
          <a:bodyPr>
            <a:noAutofit/>
          </a:bodyPr>
          <a:lstStyle/>
          <a:p>
            <a:pPr>
              <a:buFont typeface="+mj-lt"/>
              <a:buAutoNum type="arabicPeriod"/>
            </a:pPr>
            <a:r>
              <a:rPr lang="de-DE" sz="1800" dirty="0"/>
              <a:t>Internationale Kommunale Klimapartnerschaft </a:t>
            </a:r>
          </a:p>
          <a:p>
            <a:pPr>
              <a:buFont typeface="+mj-lt"/>
              <a:buAutoNum type="arabicPeriod"/>
            </a:pPr>
            <a:r>
              <a:rPr lang="de-DE" sz="1800" dirty="0" err="1"/>
              <a:t>SDG´s</a:t>
            </a:r>
            <a:r>
              <a:rPr lang="de-DE" sz="1800" dirty="0"/>
              <a:t> </a:t>
            </a:r>
          </a:p>
          <a:p>
            <a:pPr>
              <a:buFont typeface="+mj-lt"/>
              <a:buAutoNum type="arabicPeriod"/>
            </a:pPr>
            <a:r>
              <a:rPr lang="de-DE" sz="1800" dirty="0"/>
              <a:t>European </a:t>
            </a:r>
            <a:r>
              <a:rPr lang="de-DE" sz="1800" dirty="0" err="1"/>
              <a:t>Energy</a:t>
            </a:r>
            <a:r>
              <a:rPr lang="de-DE" sz="1800" dirty="0"/>
              <a:t> Award</a:t>
            </a:r>
          </a:p>
        </p:txBody>
      </p:sp>
      <p:pic>
        <p:nvPicPr>
          <p:cNvPr id="7" name="Grafik 6"/>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942631" y="3774049"/>
            <a:ext cx="4306739" cy="2356517"/>
          </a:xfrm>
          <a:prstGeom prst="rect">
            <a:avLst/>
          </a:prstGeom>
        </p:spPr>
      </p:pic>
      <p:pic>
        <p:nvPicPr>
          <p:cNvPr id="9" name="Imagem 4">
            <a:extLst>
              <a:ext uri="{FF2B5EF4-FFF2-40B4-BE49-F238E27FC236}">
                <a16:creationId xmlns:a16="http://schemas.microsoft.com/office/drawing/2014/main" id="{CDF78D3C-AFCF-4FF4-895B-40D68EA9A4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67750" y="1029185"/>
            <a:ext cx="889518" cy="752147"/>
          </a:xfrm>
          <a:prstGeom prst="rect">
            <a:avLst/>
          </a:prstGeom>
        </p:spPr>
      </p:pic>
      <p:pic>
        <p:nvPicPr>
          <p:cNvPr id="10" name="Imagem 4">
            <a:extLst>
              <a:ext uri="{FF2B5EF4-FFF2-40B4-BE49-F238E27FC236}">
                <a16:creationId xmlns:a16="http://schemas.microsoft.com/office/drawing/2014/main" id="{87E8633B-713A-4BFE-8E2C-3860A9A7C35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48216" y="2114551"/>
            <a:ext cx="1962585" cy="1659497"/>
          </a:xfrm>
          <a:prstGeom prst="rect">
            <a:avLst/>
          </a:prstGeom>
        </p:spPr>
      </p:pic>
      <p:sp>
        <p:nvSpPr>
          <p:cNvPr id="5" name="Foliennummernplatzhalter 4">
            <a:extLst>
              <a:ext uri="{FF2B5EF4-FFF2-40B4-BE49-F238E27FC236}">
                <a16:creationId xmlns:a16="http://schemas.microsoft.com/office/drawing/2014/main" id="{E61C8F99-6F46-4830-AB0A-7DD3A65B709F}"/>
              </a:ext>
            </a:extLst>
          </p:cNvPr>
          <p:cNvSpPr>
            <a:spLocks noGrp="1"/>
          </p:cNvSpPr>
          <p:nvPr>
            <p:ph type="sldNum" sz="quarter" idx="4"/>
          </p:nvPr>
        </p:nvSpPr>
        <p:spPr/>
        <p:txBody>
          <a:bodyPr/>
          <a:lstStyle/>
          <a:p>
            <a:fld id="{515FC477-0A05-4F3E-8EE9-E015C9089D56}" type="slidenum">
              <a:rPr lang="de-DE" smtClean="0"/>
              <a:pPr/>
              <a:t>119</a:t>
            </a:fld>
            <a:endParaRPr lang="de-DE" dirty="0"/>
          </a:p>
        </p:txBody>
      </p:sp>
    </p:spTree>
    <p:extLst>
      <p:ext uri="{BB962C8B-B14F-4D97-AF65-F5344CB8AC3E}">
        <p14:creationId xmlns:p14="http://schemas.microsoft.com/office/powerpoint/2010/main" val="3945570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EF2F9-4B1E-468A-8724-5B00DC129919}"/>
              </a:ext>
            </a:extLst>
          </p:cNvPr>
          <p:cNvSpPr>
            <a:spLocks noGrp="1"/>
          </p:cNvSpPr>
          <p:nvPr>
            <p:ph type="title"/>
          </p:nvPr>
        </p:nvSpPr>
        <p:spPr/>
        <p:txBody>
          <a:bodyPr>
            <a:normAutofit fontScale="90000"/>
          </a:bodyPr>
          <a:lstStyle/>
          <a:p>
            <a:r>
              <a:rPr lang="de-DE" b="1" dirty="0">
                <a:solidFill>
                  <a:schemeClr val="accent5"/>
                </a:solidFill>
              </a:rPr>
              <a:t>Was bedeutet das?</a:t>
            </a:r>
            <a:br>
              <a:rPr lang="de-DE" dirty="0"/>
            </a:br>
            <a:endParaRPr lang="de-DE" dirty="0"/>
          </a:p>
        </p:txBody>
      </p:sp>
      <p:sp>
        <p:nvSpPr>
          <p:cNvPr id="3" name="Inhaltsplatzhalter 2">
            <a:extLst>
              <a:ext uri="{FF2B5EF4-FFF2-40B4-BE49-F238E27FC236}">
                <a16:creationId xmlns:a16="http://schemas.microsoft.com/office/drawing/2014/main" id="{9BD9E0C9-570A-4B0B-8CEB-ECF806D68412}"/>
              </a:ext>
            </a:extLst>
          </p:cNvPr>
          <p:cNvSpPr>
            <a:spLocks noGrp="1"/>
          </p:cNvSpPr>
          <p:nvPr>
            <p:ph idx="1"/>
          </p:nvPr>
        </p:nvSpPr>
        <p:spPr>
          <a:xfrm>
            <a:off x="838200" y="1406178"/>
            <a:ext cx="10515600" cy="4770785"/>
          </a:xfrm>
        </p:spPr>
        <p:txBody>
          <a:bodyPr>
            <a:normAutofit fontScale="85000" lnSpcReduction="10000"/>
          </a:bodyPr>
          <a:lstStyle/>
          <a:p>
            <a:pPr lvl="0"/>
            <a:r>
              <a:rPr lang="de-DE" sz="3200" dirty="0"/>
              <a:t>Bei der </a:t>
            </a:r>
            <a:r>
              <a:rPr lang="de-DE" sz="3200" b="1" dirty="0"/>
              <a:t>Aufgabenübertragung</a:t>
            </a:r>
            <a:r>
              <a:rPr lang="de-DE" sz="3200" dirty="0"/>
              <a:t> durch den Bund oder das Land muss eine </a:t>
            </a:r>
            <a:r>
              <a:rPr lang="de-DE" sz="3200" b="1" dirty="0"/>
              <a:t>auskömmliche Finanzierung</a:t>
            </a:r>
            <a:r>
              <a:rPr lang="de-DE" sz="3200" dirty="0"/>
              <a:t> erfolgen. </a:t>
            </a:r>
          </a:p>
          <a:p>
            <a:pPr lvl="0"/>
            <a:r>
              <a:rPr lang="de-DE" sz="3200" dirty="0"/>
              <a:t>Kommunen und Landkreise müssen nach dem neuen Kommunalen Haushaltsrecht ihre Abschreibungen erwirtschaften: </a:t>
            </a:r>
            <a:r>
              <a:rPr lang="de-DE" sz="3200" b="1" dirty="0"/>
              <a:t>Generationengerechter Werteverzehr der Infrastruktur</a:t>
            </a:r>
          </a:p>
          <a:p>
            <a:pPr lvl="0"/>
            <a:r>
              <a:rPr lang="de-DE" sz="3200" dirty="0"/>
              <a:t>Für </a:t>
            </a:r>
            <a:r>
              <a:rPr lang="de-DE" sz="3200" b="1" dirty="0"/>
              <a:t>Freiwillige Aufgaben</a:t>
            </a:r>
            <a:r>
              <a:rPr lang="de-DE" sz="3200" dirty="0"/>
              <a:t> im Rahmen der Kommunalen Selbstverwaltung </a:t>
            </a:r>
            <a:r>
              <a:rPr lang="de-DE" sz="3200" b="1" dirty="0"/>
              <a:t>müssen</a:t>
            </a:r>
            <a:r>
              <a:rPr lang="de-DE" sz="3200" dirty="0"/>
              <a:t> über die Abschreibung hinaus </a:t>
            </a:r>
            <a:r>
              <a:rPr lang="de-DE" sz="3200" b="1" dirty="0"/>
              <a:t>Überschüsse erwirtschaftet</a:t>
            </a:r>
            <a:r>
              <a:rPr lang="de-DE" sz="3200" dirty="0"/>
              <a:t> werden.</a:t>
            </a:r>
          </a:p>
          <a:p>
            <a:endParaRPr lang="de-DE" dirty="0"/>
          </a:p>
        </p:txBody>
      </p:sp>
      <p:sp>
        <p:nvSpPr>
          <p:cNvPr id="4" name="Foliennummernplatzhalter 3">
            <a:extLst>
              <a:ext uri="{FF2B5EF4-FFF2-40B4-BE49-F238E27FC236}">
                <a16:creationId xmlns:a16="http://schemas.microsoft.com/office/drawing/2014/main" id="{FE32B990-BD85-47BD-A873-A9FD5EBBD7D5}"/>
              </a:ext>
            </a:extLst>
          </p:cNvPr>
          <p:cNvSpPr>
            <a:spLocks noGrp="1"/>
          </p:cNvSpPr>
          <p:nvPr>
            <p:ph type="sldNum" sz="quarter" idx="12"/>
          </p:nvPr>
        </p:nvSpPr>
        <p:spPr/>
        <p:txBody>
          <a:bodyPr/>
          <a:lstStyle/>
          <a:p>
            <a:fld id="{81C0A6F9-5CFC-46D9-84EB-14DD0719F9C2}" type="slidenum">
              <a:rPr lang="de-DE" smtClean="0"/>
              <a:t>12</a:t>
            </a:fld>
            <a:endParaRPr lang="de-DE"/>
          </a:p>
        </p:txBody>
      </p:sp>
    </p:spTree>
    <p:extLst>
      <p:ext uri="{BB962C8B-B14F-4D97-AF65-F5344CB8AC3E}">
        <p14:creationId xmlns:p14="http://schemas.microsoft.com/office/powerpoint/2010/main" val="77588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1.Internationale Kommunale Klimapartnerschaft</a:t>
            </a:r>
          </a:p>
        </p:txBody>
      </p:sp>
      <p:sp>
        <p:nvSpPr>
          <p:cNvPr id="3" name="Inhaltsplatzhalter 2"/>
          <p:cNvSpPr>
            <a:spLocks noGrp="1"/>
          </p:cNvSpPr>
          <p:nvPr>
            <p:ph idx="1"/>
          </p:nvPr>
        </p:nvSpPr>
        <p:spPr>
          <a:xfrm>
            <a:off x="2012569" y="1227889"/>
            <a:ext cx="4714875" cy="4188245"/>
          </a:xfrm>
        </p:spPr>
        <p:txBody>
          <a:bodyPr>
            <a:noAutofit/>
          </a:bodyPr>
          <a:lstStyle/>
          <a:p>
            <a:r>
              <a:rPr lang="de-DE" sz="1600" b="1" dirty="0"/>
              <a:t>Ziel: </a:t>
            </a:r>
            <a:r>
              <a:rPr lang="de-DE" sz="1400" dirty="0"/>
              <a:t>Formulierung von Zielen zum Klimaschutz auf kommunaler Ebene in Form eines Handlungs-programms.</a:t>
            </a:r>
          </a:p>
          <a:p>
            <a:r>
              <a:rPr lang="de-DE" sz="1600" b="1" dirty="0"/>
              <a:t>GR: </a:t>
            </a:r>
          </a:p>
          <a:p>
            <a:r>
              <a:rPr lang="de-DE" sz="1600" b="1" dirty="0"/>
              <a:t>Haushaltsstelle: </a:t>
            </a:r>
          </a:p>
          <a:p>
            <a:r>
              <a:rPr lang="de-DE" sz="1600" b="1" dirty="0"/>
              <a:t>Kostenschätzung: </a:t>
            </a:r>
          </a:p>
          <a:p>
            <a:r>
              <a:rPr lang="de-DE" sz="1600" b="1" dirty="0"/>
              <a:t>Sachstand:</a:t>
            </a:r>
            <a:r>
              <a:rPr lang="de-DE" sz="1600" dirty="0"/>
              <a:t> </a:t>
            </a:r>
          </a:p>
          <a:p>
            <a:pPr marL="257175" lvl="1" indent="0">
              <a:buNone/>
            </a:pPr>
            <a:r>
              <a:rPr lang="de-DE" sz="1400" dirty="0"/>
              <a:t>+ November 2021: Vorstellung Handlungsprogramm bei Abschluss-Workshop in Berlin</a:t>
            </a:r>
          </a:p>
          <a:p>
            <a:pPr marL="257175" lvl="1" indent="0">
              <a:buNone/>
            </a:pPr>
            <a:r>
              <a:rPr lang="de-DE" sz="1400" dirty="0"/>
              <a:t>+ weiterhin monatlich ein Onlinemeeting</a:t>
            </a:r>
          </a:p>
          <a:p>
            <a:pPr marL="257175" lvl="1" indent="0">
              <a:buNone/>
            </a:pPr>
            <a:r>
              <a:rPr lang="de-DE" sz="1400" dirty="0"/>
              <a:t>+ 2. Entsendephase 24.04.2022 – 07.05.2022</a:t>
            </a:r>
          </a:p>
          <a:p>
            <a:pPr marL="257175" lvl="1" indent="0">
              <a:buNone/>
            </a:pPr>
            <a:r>
              <a:rPr lang="de-DE" sz="1400" dirty="0"/>
              <a:t>+ Abstimmung Projekte 2023</a:t>
            </a:r>
          </a:p>
          <a:p>
            <a:pPr marL="257175" lvl="1" indent="0">
              <a:buNone/>
            </a:pPr>
            <a:r>
              <a:rPr lang="de-DE" sz="1400" dirty="0"/>
              <a:t>+ Teilnahme Stadtradeln 2023</a:t>
            </a:r>
          </a:p>
          <a:p>
            <a:pPr marL="257175" lvl="1" indent="0">
              <a:buNone/>
            </a:pPr>
            <a:r>
              <a:rPr lang="de-DE" sz="1400" dirty="0"/>
              <a:t>+ Teilnahme Stadtradeln 2024</a:t>
            </a:r>
          </a:p>
          <a:p>
            <a:pPr marL="257175" lvl="1" indent="0">
              <a:buNone/>
            </a:pPr>
            <a:endParaRPr lang="de-DE" sz="1400" dirty="0"/>
          </a:p>
        </p:txBody>
      </p:sp>
      <p:pic>
        <p:nvPicPr>
          <p:cNvPr id="6" name="Grafik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24776" y="1795260"/>
            <a:ext cx="2486025" cy="1657350"/>
          </a:xfrm>
          <a:prstGeom prst="rect">
            <a:avLst/>
          </a:prstGeom>
        </p:spPr>
      </p:pic>
      <p:pic>
        <p:nvPicPr>
          <p:cNvPr id="14" name="Imagem 4">
            <a:extLst>
              <a:ext uri="{FF2B5EF4-FFF2-40B4-BE49-F238E27FC236}">
                <a16:creationId xmlns:a16="http://schemas.microsoft.com/office/drawing/2014/main" id="{E93D6B77-F1D6-4D3F-AD04-FA9F1EB6763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67750" y="1029185"/>
            <a:ext cx="889518" cy="752147"/>
          </a:xfrm>
          <a:prstGeom prst="rect">
            <a:avLst/>
          </a:prstGeom>
        </p:spPr>
      </p:pic>
      <p:pic>
        <p:nvPicPr>
          <p:cNvPr id="15" name="Inhaltsplatzhalter 8">
            <a:extLst>
              <a:ext uri="{FF2B5EF4-FFF2-40B4-BE49-F238E27FC236}">
                <a16:creationId xmlns:a16="http://schemas.microsoft.com/office/drawing/2014/main" id="{4F70B3F6-9F5B-49BA-B0FA-593EF9E4271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13280" y="3542993"/>
            <a:ext cx="2497520" cy="1873140"/>
          </a:xfrm>
          <a:prstGeom prst="rect">
            <a:avLst/>
          </a:prstGeom>
        </p:spPr>
      </p:pic>
      <p:sp>
        <p:nvSpPr>
          <p:cNvPr id="5" name="Foliennummernplatzhalter 4">
            <a:extLst>
              <a:ext uri="{FF2B5EF4-FFF2-40B4-BE49-F238E27FC236}">
                <a16:creationId xmlns:a16="http://schemas.microsoft.com/office/drawing/2014/main" id="{7B319CB1-98ED-4BE9-9DE0-A0A181D13716}"/>
              </a:ext>
            </a:extLst>
          </p:cNvPr>
          <p:cNvSpPr>
            <a:spLocks noGrp="1"/>
          </p:cNvSpPr>
          <p:nvPr>
            <p:ph type="sldNum" sz="quarter" idx="4"/>
          </p:nvPr>
        </p:nvSpPr>
        <p:spPr/>
        <p:txBody>
          <a:bodyPr/>
          <a:lstStyle/>
          <a:p>
            <a:fld id="{515FC477-0A05-4F3E-8EE9-E015C9089D56}" type="slidenum">
              <a:rPr lang="de-DE" smtClean="0"/>
              <a:pPr/>
              <a:t>120</a:t>
            </a:fld>
            <a:endParaRPr lang="de-DE" dirty="0"/>
          </a:p>
        </p:txBody>
      </p:sp>
    </p:spTree>
    <p:extLst>
      <p:ext uri="{BB962C8B-B14F-4D97-AF65-F5344CB8AC3E}">
        <p14:creationId xmlns:p14="http://schemas.microsoft.com/office/powerpoint/2010/main" val="21975695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 </a:t>
            </a:r>
            <a:r>
              <a:rPr lang="de-DE" b="1" dirty="0" err="1"/>
              <a:t>S</a:t>
            </a:r>
            <a:r>
              <a:rPr lang="de-DE" dirty="0" err="1"/>
              <a:t>ustainable</a:t>
            </a:r>
            <a:r>
              <a:rPr lang="de-DE" dirty="0"/>
              <a:t> </a:t>
            </a:r>
            <a:r>
              <a:rPr lang="de-DE" b="1" dirty="0"/>
              <a:t>D</a:t>
            </a:r>
            <a:r>
              <a:rPr lang="de-DE" dirty="0"/>
              <a:t>evelopment </a:t>
            </a:r>
            <a:r>
              <a:rPr lang="de-DE" b="1" dirty="0"/>
              <a:t>G</a:t>
            </a:r>
            <a:r>
              <a:rPr lang="de-DE" dirty="0"/>
              <a:t>oals (</a:t>
            </a:r>
            <a:r>
              <a:rPr lang="de-DE" dirty="0" err="1"/>
              <a:t>SDG´s</a:t>
            </a:r>
            <a:r>
              <a:rPr lang="de-DE" dirty="0"/>
              <a:t>)		</a:t>
            </a:r>
          </a:p>
        </p:txBody>
      </p:sp>
      <p:sp>
        <p:nvSpPr>
          <p:cNvPr id="3" name="Inhaltsplatzhalter 2"/>
          <p:cNvSpPr>
            <a:spLocks noGrp="1"/>
          </p:cNvSpPr>
          <p:nvPr>
            <p:ph idx="1"/>
          </p:nvPr>
        </p:nvSpPr>
        <p:spPr>
          <a:xfrm>
            <a:off x="1974960" y="1227888"/>
            <a:ext cx="4743450" cy="5128462"/>
          </a:xfrm>
        </p:spPr>
        <p:txBody>
          <a:bodyPr>
            <a:normAutofit lnSpcReduction="10000"/>
          </a:bodyPr>
          <a:lstStyle/>
          <a:p>
            <a:r>
              <a:rPr lang="de-DE" sz="1600" b="1" dirty="0"/>
              <a:t>Ziel: </a:t>
            </a:r>
            <a:r>
              <a:rPr lang="de-DE" sz="1400" dirty="0"/>
              <a:t>Implementierung der 17 Nachhaltigkeitsziele in das</a:t>
            </a:r>
          </a:p>
          <a:p>
            <a:pPr marL="0" indent="0">
              <a:buNone/>
            </a:pPr>
            <a:r>
              <a:rPr lang="de-DE" sz="1400" dirty="0"/>
              <a:t>                 Entscheidungswesen der Kommune </a:t>
            </a:r>
          </a:p>
          <a:p>
            <a:r>
              <a:rPr lang="de-DE" sz="1700" b="1" dirty="0"/>
              <a:t>GR: </a:t>
            </a:r>
            <a:r>
              <a:rPr lang="de-DE" sz="1500" dirty="0"/>
              <a:t>09.07.19 Abstimmung zur Unterzeichnung der</a:t>
            </a:r>
          </a:p>
          <a:p>
            <a:pPr marL="0" indent="0">
              <a:buNone/>
            </a:pPr>
            <a:r>
              <a:rPr lang="de-DE" sz="1500" dirty="0"/>
              <a:t>                Vereinbarung zur Agenda 2030 als erste</a:t>
            </a:r>
          </a:p>
          <a:p>
            <a:pPr marL="0" indent="0">
              <a:buNone/>
            </a:pPr>
            <a:r>
              <a:rPr lang="de-DE" sz="1500" dirty="0"/>
              <a:t>                Kommune im Landkreis KA</a:t>
            </a:r>
          </a:p>
          <a:p>
            <a:r>
              <a:rPr lang="de-DE" sz="1700" b="1" dirty="0"/>
              <a:t>Haushaltsstelle: </a:t>
            </a:r>
          </a:p>
          <a:p>
            <a:r>
              <a:rPr lang="de-DE" sz="1700" b="1" dirty="0"/>
              <a:t>Kostenschätzung: </a:t>
            </a:r>
          </a:p>
          <a:p>
            <a:r>
              <a:rPr lang="de-DE" sz="1700" b="1" dirty="0"/>
              <a:t>Sachstand: </a:t>
            </a:r>
          </a:p>
          <a:p>
            <a:pPr marL="0" indent="0">
              <a:buNone/>
            </a:pPr>
            <a:r>
              <a:rPr lang="de-DE" sz="1125" dirty="0"/>
              <a:t>      - Mitausrichter der 1. SDG-Konferenz in Bad Schönborn;</a:t>
            </a:r>
          </a:p>
          <a:p>
            <a:pPr marL="0" indent="0">
              <a:buNone/>
            </a:pPr>
            <a:r>
              <a:rPr lang="de-DE" sz="1125" dirty="0"/>
              <a:t>        16.07.19 – 17.07.19</a:t>
            </a:r>
          </a:p>
          <a:p>
            <a:pPr marL="0" indent="0">
              <a:buNone/>
            </a:pPr>
            <a:r>
              <a:rPr lang="de-DE" sz="1125" dirty="0"/>
              <a:t>      - Teilnahme SDG-Konferenz in Brasilien;</a:t>
            </a:r>
          </a:p>
          <a:p>
            <a:pPr marL="0" indent="0">
              <a:buNone/>
            </a:pPr>
            <a:r>
              <a:rPr lang="de-DE" sz="1125" dirty="0"/>
              <a:t>        15.02.20 – 22.02.20</a:t>
            </a:r>
          </a:p>
          <a:p>
            <a:pPr marL="0" indent="0">
              <a:buNone/>
            </a:pPr>
            <a:r>
              <a:rPr lang="de-DE" sz="1125" dirty="0"/>
              <a:t>       - Kennzeichnung SDG´s in Sitzungsvorlagen</a:t>
            </a:r>
          </a:p>
          <a:p>
            <a:pPr marL="0" indent="0">
              <a:buNone/>
            </a:pPr>
            <a:r>
              <a:rPr lang="de-DE" sz="1125" dirty="0"/>
              <a:t>       - Überlegungen zu Implementierung einer SDG-Agentur </a:t>
            </a:r>
          </a:p>
          <a:p>
            <a:pPr marL="0" indent="0">
              <a:buNone/>
            </a:pPr>
            <a:r>
              <a:rPr lang="de-DE" sz="1125" dirty="0"/>
              <a:t>       - Planung für 3. SDG-Konferenz in Brasilien gestartet.</a:t>
            </a:r>
          </a:p>
        </p:txBody>
      </p:sp>
      <p:sp>
        <p:nvSpPr>
          <p:cNvPr id="4" name="Datumsplatzhalter 3"/>
          <p:cNvSpPr>
            <a:spLocks noGrp="1"/>
          </p:cNvSpPr>
          <p:nvPr>
            <p:ph type="dt" sz="half" idx="2"/>
          </p:nvPr>
        </p:nvSpPr>
        <p:spPr/>
        <p:txBody>
          <a:bodyPr/>
          <a:lstStyle/>
          <a:p>
            <a:r>
              <a:rPr lang="de-DE" dirty="0"/>
              <a:t>11/06/24</a:t>
            </a: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80497" y="1817249"/>
            <a:ext cx="1965006" cy="2648786"/>
          </a:xfrm>
          <a:prstGeom prst="rect">
            <a:avLst/>
          </a:prstGeom>
        </p:spPr>
      </p:pic>
      <p:pic>
        <p:nvPicPr>
          <p:cNvPr id="10" name="Grafik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18460" y="4831160"/>
            <a:ext cx="3098580" cy="1525190"/>
          </a:xfrm>
          <a:prstGeom prst="rect">
            <a:avLst/>
          </a:prstGeom>
        </p:spPr>
      </p:pic>
      <p:pic>
        <p:nvPicPr>
          <p:cNvPr id="11" name="Imagem 4">
            <a:extLst>
              <a:ext uri="{FF2B5EF4-FFF2-40B4-BE49-F238E27FC236}">
                <a16:creationId xmlns:a16="http://schemas.microsoft.com/office/drawing/2014/main" id="{134843A4-7B4E-4E91-9DE7-F2056F6E940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667750" y="1029185"/>
            <a:ext cx="889518" cy="752147"/>
          </a:xfrm>
          <a:prstGeom prst="rect">
            <a:avLst/>
          </a:prstGeom>
        </p:spPr>
      </p:pic>
      <p:sp>
        <p:nvSpPr>
          <p:cNvPr id="5" name="Foliennummernplatzhalter 4">
            <a:extLst>
              <a:ext uri="{FF2B5EF4-FFF2-40B4-BE49-F238E27FC236}">
                <a16:creationId xmlns:a16="http://schemas.microsoft.com/office/drawing/2014/main" id="{14D2904F-21A9-4338-8F09-BCD48E5F8663}"/>
              </a:ext>
            </a:extLst>
          </p:cNvPr>
          <p:cNvSpPr>
            <a:spLocks noGrp="1"/>
          </p:cNvSpPr>
          <p:nvPr>
            <p:ph type="sldNum" sz="quarter" idx="4"/>
          </p:nvPr>
        </p:nvSpPr>
        <p:spPr/>
        <p:txBody>
          <a:bodyPr/>
          <a:lstStyle/>
          <a:p>
            <a:fld id="{515FC477-0A05-4F3E-8EE9-E015C9089D56}" type="slidenum">
              <a:rPr lang="de-DE" smtClean="0"/>
              <a:pPr/>
              <a:t>121</a:t>
            </a:fld>
            <a:endParaRPr lang="de-DE" dirty="0"/>
          </a:p>
        </p:txBody>
      </p:sp>
      <p:sp>
        <p:nvSpPr>
          <p:cNvPr id="6" name="Fußzeilenplatzhalter 5">
            <a:extLst>
              <a:ext uri="{FF2B5EF4-FFF2-40B4-BE49-F238E27FC236}">
                <a16:creationId xmlns:a16="http://schemas.microsoft.com/office/drawing/2014/main" id="{648E30A7-3156-4439-8E7D-66A86B6CA11B}"/>
              </a:ext>
            </a:extLst>
          </p:cNvPr>
          <p:cNvSpPr>
            <a:spLocks noGrp="1"/>
          </p:cNvSpPr>
          <p:nvPr>
            <p:ph type="ftr" sz="quarter" idx="3"/>
          </p:nvPr>
        </p:nvSpPr>
        <p:spPr/>
        <p:txBody>
          <a:bodyPr/>
          <a:lstStyle/>
          <a:p>
            <a:r>
              <a:rPr lang="de-DE" dirty="0"/>
              <a:t>Gemeinderatssitzung am 11.06.2024</a:t>
            </a:r>
          </a:p>
        </p:txBody>
      </p:sp>
    </p:spTree>
    <p:extLst>
      <p:ext uri="{BB962C8B-B14F-4D97-AF65-F5344CB8AC3E}">
        <p14:creationId xmlns:p14="http://schemas.microsoft.com/office/powerpoint/2010/main" val="4123050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 European </a:t>
            </a:r>
            <a:r>
              <a:rPr lang="de-DE" dirty="0" err="1"/>
              <a:t>Energy</a:t>
            </a:r>
            <a:r>
              <a:rPr lang="de-DE" dirty="0"/>
              <a:t> Award</a:t>
            </a:r>
          </a:p>
        </p:txBody>
      </p:sp>
      <p:sp>
        <p:nvSpPr>
          <p:cNvPr id="3" name="Inhaltsplatzhalter 2"/>
          <p:cNvSpPr>
            <a:spLocks noGrp="1"/>
          </p:cNvSpPr>
          <p:nvPr>
            <p:ph idx="1"/>
          </p:nvPr>
        </p:nvSpPr>
        <p:spPr/>
        <p:txBody>
          <a:bodyPr>
            <a:noAutofit/>
          </a:bodyPr>
          <a:lstStyle/>
          <a:p>
            <a:r>
              <a:rPr lang="de-DE" sz="1600" b="1" dirty="0"/>
              <a:t>Ziel: </a:t>
            </a:r>
            <a:r>
              <a:rPr lang="de-DE" sz="1400" dirty="0"/>
              <a:t>Zertifizierung der Gemeinde mit dem European Energy Award EEA  </a:t>
            </a:r>
          </a:p>
          <a:p>
            <a:r>
              <a:rPr lang="de-DE" sz="1600" b="1" dirty="0"/>
              <a:t>GR: </a:t>
            </a:r>
            <a:r>
              <a:rPr lang="de-DE" sz="1400" dirty="0"/>
              <a:t>Beschluss zur Teilnahme am EEA 19.11.2019</a:t>
            </a:r>
          </a:p>
          <a:p>
            <a:r>
              <a:rPr lang="de-DE" sz="1600" b="1" dirty="0"/>
              <a:t>Haushaltsstelle: </a:t>
            </a:r>
          </a:p>
          <a:p>
            <a:r>
              <a:rPr lang="de-DE" sz="1600" b="1" dirty="0"/>
              <a:t>Kostenschätzung: </a:t>
            </a:r>
            <a:r>
              <a:rPr lang="de-DE" sz="1400" dirty="0"/>
              <a:t>20.000 EUR </a:t>
            </a:r>
          </a:p>
          <a:p>
            <a:r>
              <a:rPr lang="de-DE" sz="1600" b="1" dirty="0"/>
              <a:t>Sachstand: </a:t>
            </a:r>
          </a:p>
          <a:p>
            <a:pPr marL="0" indent="0">
              <a:buNone/>
            </a:pPr>
            <a:r>
              <a:rPr lang="de-DE" sz="1350" b="1" dirty="0"/>
              <a:t>	</a:t>
            </a:r>
            <a:r>
              <a:rPr lang="de-DE" sz="1400" dirty="0"/>
              <a:t>- Aufstellung eines Energieteams (10.03.201)</a:t>
            </a:r>
          </a:p>
          <a:p>
            <a:pPr marL="0" indent="0">
              <a:buNone/>
            </a:pPr>
            <a:r>
              <a:rPr lang="de-DE" sz="1400" dirty="0"/>
              <a:t>	- Einstellung eins Klimaschutzmanagers (01.08.2021)</a:t>
            </a:r>
          </a:p>
          <a:p>
            <a:pPr marL="0" indent="0">
              <a:buNone/>
            </a:pPr>
            <a:r>
              <a:rPr lang="de-DE" sz="1400" dirty="0"/>
              <a:t>	- Durchführung der IST-Analyse (Abschluss Dezember 2021)</a:t>
            </a:r>
          </a:p>
          <a:p>
            <a:pPr marL="0" indent="0">
              <a:buNone/>
            </a:pPr>
            <a:r>
              <a:rPr lang="de-DE" sz="1400" dirty="0"/>
              <a:t>	- Verabschiedung „Energiepolitisches Arbeitsprogramm (EPAP)“ (GR-Sitzung 22.11.2022)</a:t>
            </a:r>
          </a:p>
          <a:p>
            <a:pPr marL="0" indent="0">
              <a:buNone/>
            </a:pPr>
            <a:r>
              <a:rPr lang="de-DE" sz="1400" dirty="0"/>
              <a:t>	- Externes Audit zur Erstzertifizierung (06.12.2022) </a:t>
            </a:r>
            <a:r>
              <a:rPr lang="de-DE" sz="1400" dirty="0">
                <a:solidFill>
                  <a:srgbClr val="00B050"/>
                </a:solidFill>
              </a:rPr>
              <a:t>erfolgreich</a:t>
            </a:r>
          </a:p>
          <a:p>
            <a:pPr marL="0" indent="0">
              <a:buNone/>
            </a:pPr>
            <a:r>
              <a:rPr lang="de-DE" sz="1400" dirty="0">
                <a:solidFill>
                  <a:srgbClr val="00B050"/>
                </a:solidFill>
              </a:rPr>
              <a:t>	</a:t>
            </a:r>
            <a:r>
              <a:rPr lang="de-DE" sz="1400" dirty="0"/>
              <a:t>- Umsetzung des EPAP</a:t>
            </a:r>
          </a:p>
        </p:txBody>
      </p:sp>
      <p:sp>
        <p:nvSpPr>
          <p:cNvPr id="4" name="Datumsplatzhalter 3"/>
          <p:cNvSpPr>
            <a:spLocks noGrp="1"/>
          </p:cNvSpPr>
          <p:nvPr>
            <p:ph type="dt" sz="half" idx="2"/>
          </p:nvPr>
        </p:nvSpPr>
        <p:spPr/>
        <p:txBody>
          <a:bodyPr/>
          <a:lstStyle/>
          <a:p>
            <a:r>
              <a:rPr lang="de-DE" dirty="0"/>
              <a:t>11/06/24</a:t>
            </a:r>
          </a:p>
        </p:txBody>
      </p:sp>
      <p:pic>
        <p:nvPicPr>
          <p:cNvPr id="8" name="Grafik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53238" y="2171702"/>
            <a:ext cx="2328863" cy="1107281"/>
          </a:xfrm>
          <a:prstGeom prst="rect">
            <a:avLst/>
          </a:prstGeom>
        </p:spPr>
      </p:pic>
      <p:graphicFrame>
        <p:nvGraphicFramePr>
          <p:cNvPr id="10" name="Diagramm 9"/>
          <p:cNvGraphicFramePr/>
          <p:nvPr>
            <p:extLst/>
          </p:nvPr>
        </p:nvGraphicFramePr>
        <p:xfrm>
          <a:off x="5181600" y="5245709"/>
          <a:ext cx="914400" cy="207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a:extLst>
              <a:ext uri="{FF2B5EF4-FFF2-40B4-BE49-F238E27FC236}">
                <a16:creationId xmlns:a16="http://schemas.microsoft.com/office/drawing/2014/main" id="{99C60B04-A826-48E1-AD66-FB0F4A4F5612}"/>
              </a:ext>
            </a:extLst>
          </p:cNvPr>
          <p:cNvSpPr>
            <a:spLocks noGrp="1"/>
          </p:cNvSpPr>
          <p:nvPr>
            <p:ph type="sldNum" sz="quarter" idx="4"/>
          </p:nvPr>
        </p:nvSpPr>
        <p:spPr/>
        <p:txBody>
          <a:bodyPr/>
          <a:lstStyle/>
          <a:p>
            <a:fld id="{515FC477-0A05-4F3E-8EE9-E015C9089D56}" type="slidenum">
              <a:rPr lang="de-DE" smtClean="0"/>
              <a:pPr/>
              <a:t>122</a:t>
            </a:fld>
            <a:endParaRPr lang="de-DE" dirty="0"/>
          </a:p>
        </p:txBody>
      </p:sp>
      <p:sp>
        <p:nvSpPr>
          <p:cNvPr id="6" name="Fußzeilenplatzhalter 5">
            <a:extLst>
              <a:ext uri="{FF2B5EF4-FFF2-40B4-BE49-F238E27FC236}">
                <a16:creationId xmlns:a16="http://schemas.microsoft.com/office/drawing/2014/main" id="{FDA92ECC-C681-4C41-958A-593F700A607C}"/>
              </a:ext>
            </a:extLst>
          </p:cNvPr>
          <p:cNvSpPr>
            <a:spLocks noGrp="1"/>
          </p:cNvSpPr>
          <p:nvPr>
            <p:ph type="ftr" sz="quarter" idx="3"/>
          </p:nvPr>
        </p:nvSpPr>
        <p:spPr/>
        <p:txBody>
          <a:bodyPr/>
          <a:lstStyle/>
          <a:p>
            <a:r>
              <a:rPr lang="de-DE" dirty="0"/>
              <a:t>Gemeinderatssitzung am 11.06.2024</a:t>
            </a:r>
          </a:p>
        </p:txBody>
      </p:sp>
    </p:spTree>
    <p:extLst>
      <p:ext uri="{BB962C8B-B14F-4D97-AF65-F5344CB8AC3E}">
        <p14:creationId xmlns:p14="http://schemas.microsoft.com/office/powerpoint/2010/main" val="15004225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Stadtbahn</a:t>
            </a:r>
          </a:p>
        </p:txBody>
      </p:sp>
      <p:sp>
        <p:nvSpPr>
          <p:cNvPr id="3" name="Inhaltsplatzhalter 2"/>
          <p:cNvSpPr>
            <a:spLocks noGrp="1"/>
          </p:cNvSpPr>
          <p:nvPr>
            <p:ph idx="1"/>
          </p:nvPr>
        </p:nvSpPr>
        <p:spPr>
          <a:xfrm>
            <a:off x="1981200" y="914400"/>
            <a:ext cx="8229600" cy="5562600"/>
          </a:xfrm>
        </p:spPr>
        <p:txBody>
          <a:bodyPr>
            <a:normAutofit lnSpcReduction="10000"/>
          </a:bodyPr>
          <a:lstStyle/>
          <a:p>
            <a:r>
              <a:rPr lang="de-DE" sz="1600" b="1" dirty="0"/>
              <a:t>Ziel: 	</a:t>
            </a:r>
            <a:r>
              <a:rPr lang="de-DE" sz="1600" dirty="0"/>
              <a:t>Anbindung von Karlsdorf-</a:t>
            </a:r>
            <a:r>
              <a:rPr lang="de-DE" sz="1600" dirty="0" err="1"/>
              <a:t>Neuthard</a:t>
            </a:r>
            <a:r>
              <a:rPr lang="de-DE" sz="1600" dirty="0"/>
              <a:t> an die Stadtbahn</a:t>
            </a:r>
          </a:p>
          <a:p>
            <a:r>
              <a:rPr lang="de-DE" sz="1600" b="1" dirty="0"/>
              <a:t>GR: 	</a:t>
            </a:r>
            <a:r>
              <a:rPr lang="de-DE" sz="1600" dirty="0"/>
              <a:t>2012</a:t>
            </a:r>
          </a:p>
          <a:p>
            <a:r>
              <a:rPr lang="de-DE" sz="1600" b="1" dirty="0"/>
              <a:t>Haushaltsstelle: </a:t>
            </a:r>
          </a:p>
          <a:p>
            <a:r>
              <a:rPr lang="de-DE" sz="1600" b="1" dirty="0"/>
              <a:t>Kostenschätzung: offen</a:t>
            </a:r>
          </a:p>
          <a:p>
            <a:r>
              <a:rPr lang="de-DE" sz="1600" b="1" dirty="0"/>
              <a:t>Sachstand: </a:t>
            </a:r>
            <a:r>
              <a:rPr lang="de-DE" sz="1600" dirty="0"/>
              <a:t>	</a:t>
            </a:r>
          </a:p>
          <a:p>
            <a:endParaRPr lang="de-DE" sz="1600" dirty="0"/>
          </a:p>
          <a:p>
            <a:r>
              <a:rPr lang="de-DE" sz="1600" dirty="0"/>
              <a:t>		         </a:t>
            </a:r>
            <a:br>
              <a:rPr lang="de-DE" sz="1600" dirty="0"/>
            </a:br>
            <a:r>
              <a:rPr lang="de-DE" sz="1600" dirty="0"/>
              <a:t>- seit Mitte der 90iger Jahre verfolgt die Gemeinde das Ziel der Anbindung	          </a:t>
            </a:r>
            <a:br>
              <a:rPr lang="de-DE" sz="1600" dirty="0"/>
            </a:br>
            <a:r>
              <a:rPr lang="de-DE" sz="1600" dirty="0"/>
              <a:t>- 1. Standardisierte Bewertung nicht ausreichend (</a:t>
            </a:r>
            <a:r>
              <a:rPr lang="de-DE" sz="1600" dirty="0" err="1"/>
              <a:t>Spöck</a:t>
            </a:r>
            <a:r>
              <a:rPr lang="de-DE" sz="1600" dirty="0"/>
              <a:t>-</a:t>
            </a:r>
            <a:r>
              <a:rPr lang="de-DE" sz="1600" dirty="0" err="1"/>
              <a:t>Neuthard</a:t>
            </a:r>
            <a:r>
              <a:rPr lang="de-DE" sz="1600" dirty="0"/>
              <a:t>-Karlsdorf-Bruchsal)            </a:t>
            </a:r>
            <a:br>
              <a:rPr lang="de-DE" sz="1600" dirty="0"/>
            </a:br>
            <a:r>
              <a:rPr lang="de-DE" sz="1600" dirty="0"/>
              <a:t>- 2. Standard. </a:t>
            </a:r>
            <a:r>
              <a:rPr lang="de-DE" sz="1600" dirty="0" err="1"/>
              <a:t>Bew</a:t>
            </a:r>
            <a:r>
              <a:rPr lang="de-DE" sz="1600" dirty="0"/>
              <a:t>. 2012 noch schlechter (Verlängerung der Strecke bis </a:t>
            </a:r>
            <a:r>
              <a:rPr lang="de-DE" sz="1600" dirty="0" err="1"/>
              <a:t>Waghäusel</a:t>
            </a:r>
            <a:r>
              <a:rPr lang="de-DE" sz="1600" dirty="0"/>
              <a:t>)</a:t>
            </a:r>
          </a:p>
          <a:p>
            <a:r>
              <a:rPr lang="de-DE" sz="1600" dirty="0"/>
              <a:t>- FAZIT: Freihaltetrassen bzw. relevante Grundstücke behalten; Verbesserung Bus</a:t>
            </a:r>
          </a:p>
          <a:p>
            <a:r>
              <a:rPr lang="de-DE" sz="1600" dirty="0"/>
              <a:t>- 2019: Land </a:t>
            </a:r>
            <a:r>
              <a:rPr lang="de-DE" sz="1600" dirty="0" err="1"/>
              <a:t>Ba</a:t>
            </a:r>
            <a:r>
              <a:rPr lang="de-DE" sz="1600" dirty="0"/>
              <a:t>.- </a:t>
            </a:r>
            <a:r>
              <a:rPr lang="de-DE" sz="1600" dirty="0" err="1"/>
              <a:t>Wü</a:t>
            </a:r>
            <a:r>
              <a:rPr lang="de-DE" sz="1600" dirty="0"/>
              <a:t> wünscht die Prüfung der Reaktivierung stillgelegter Gleise</a:t>
            </a:r>
          </a:p>
          <a:p>
            <a:r>
              <a:rPr lang="de-DE" sz="1600" dirty="0"/>
              <a:t>- mit Schreiben vom 17.05.2019 Anfrage an den Landkreis für erneute Prüfung</a:t>
            </a:r>
          </a:p>
          <a:p>
            <a:r>
              <a:rPr lang="de-DE" sz="1400" dirty="0"/>
              <a:t>- VA des Kreistages hat den Prüfungsauftrag um die Stadtbahn erweitert</a:t>
            </a:r>
          </a:p>
          <a:p>
            <a:r>
              <a:rPr lang="de-DE" sz="1400" dirty="0"/>
              <a:t>-  Änderung der Standardisierten Bewertung beschlossen. </a:t>
            </a:r>
          </a:p>
          <a:p>
            <a:r>
              <a:rPr lang="de-DE" sz="1400" dirty="0"/>
              <a:t>-  Ausführungsbestimmungen als Grundlage weiterer Prüfungen stehen noch aus.</a:t>
            </a: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34201" y="1341934"/>
            <a:ext cx="2993029" cy="1994854"/>
          </a:xfrm>
          <a:prstGeom prst="rect">
            <a:avLst/>
          </a:prstGeom>
        </p:spPr>
      </p:pic>
      <p:sp>
        <p:nvSpPr>
          <p:cNvPr id="5" name="Fußzeilenplatzhalter 4">
            <a:extLst>
              <a:ext uri="{FF2B5EF4-FFF2-40B4-BE49-F238E27FC236}">
                <a16:creationId xmlns:a16="http://schemas.microsoft.com/office/drawing/2014/main" id="{8CA4F606-87B7-4654-88BA-C2B8F3DDAC90}"/>
              </a:ext>
            </a:extLst>
          </p:cNvPr>
          <p:cNvSpPr>
            <a:spLocks noGrp="1"/>
          </p:cNvSpPr>
          <p:nvPr>
            <p:ph type="ftr" sz="quarter" idx="3"/>
          </p:nvPr>
        </p:nvSpPr>
        <p:spPr/>
        <p:txBody>
          <a:bodyPr/>
          <a:lstStyle/>
          <a:p>
            <a:r>
              <a:rPr lang="de-DE" dirty="0"/>
              <a:t>Gemeinderatssitzung am 05.03.2024</a:t>
            </a:r>
          </a:p>
        </p:txBody>
      </p:sp>
      <p:sp>
        <p:nvSpPr>
          <p:cNvPr id="8" name="Rechteck 7">
            <a:extLst>
              <a:ext uri="{FF2B5EF4-FFF2-40B4-BE49-F238E27FC236}">
                <a16:creationId xmlns:a16="http://schemas.microsoft.com/office/drawing/2014/main" id="{8CB97ECD-7DCA-46E5-A6ED-0072E167D8DD}"/>
              </a:ext>
            </a:extLst>
          </p:cNvPr>
          <p:cNvSpPr/>
          <p:nvPr/>
        </p:nvSpPr>
        <p:spPr>
          <a:xfrm>
            <a:off x="6781802" y="0"/>
            <a:ext cx="2515432" cy="1569660"/>
          </a:xfrm>
          <a:prstGeom prst="rect">
            <a:avLst/>
          </a:prstGeom>
        </p:spPr>
        <p:txBody>
          <a:bodyPr wrap="none">
            <a:spAutoFit/>
          </a:bodyPr>
          <a:lstStyle/>
          <a:p>
            <a:pPr algn="ctr"/>
            <a:r>
              <a:rPr lang="de-DE" sz="9600" dirty="0">
                <a:ln w="38100"/>
                <a:solidFill>
                  <a:srgbClr val="FF0000"/>
                </a:solidFill>
                <a:effectLst>
                  <a:outerShdw blurRad="38100" dist="19050" dir="2700000" algn="tl" rotWithShape="0">
                    <a:schemeClr val="dk1">
                      <a:alpha val="40000"/>
                    </a:schemeClr>
                  </a:outerShdw>
                </a:effectLst>
              </a:rPr>
              <a:t>ALT</a:t>
            </a:r>
          </a:p>
        </p:txBody>
      </p:sp>
      <p:sp>
        <p:nvSpPr>
          <p:cNvPr id="4" name="Datumsplatzhalter 3">
            <a:extLst>
              <a:ext uri="{FF2B5EF4-FFF2-40B4-BE49-F238E27FC236}">
                <a16:creationId xmlns:a16="http://schemas.microsoft.com/office/drawing/2014/main" id="{265EEE3A-A96B-4C56-A04E-85E91025F0A1}"/>
              </a:ext>
            </a:extLst>
          </p:cNvPr>
          <p:cNvSpPr>
            <a:spLocks noGrp="1"/>
          </p:cNvSpPr>
          <p:nvPr>
            <p:ph type="dt" sz="half" idx="2"/>
          </p:nvPr>
        </p:nvSpPr>
        <p:spPr/>
        <p:txBody>
          <a:bodyPr/>
          <a:lstStyle/>
          <a:p>
            <a:r>
              <a:rPr lang="de-DE"/>
              <a:t>05/03/24</a:t>
            </a:r>
            <a:endParaRPr lang="de-DE" dirty="0"/>
          </a:p>
        </p:txBody>
      </p:sp>
      <p:sp>
        <p:nvSpPr>
          <p:cNvPr id="9" name="Foliennummernplatzhalter 8">
            <a:extLst>
              <a:ext uri="{FF2B5EF4-FFF2-40B4-BE49-F238E27FC236}">
                <a16:creationId xmlns:a16="http://schemas.microsoft.com/office/drawing/2014/main" id="{32CC01E0-26D7-4BC2-BFC1-B2F639CA3211}"/>
              </a:ext>
            </a:extLst>
          </p:cNvPr>
          <p:cNvSpPr>
            <a:spLocks noGrp="1"/>
          </p:cNvSpPr>
          <p:nvPr>
            <p:ph type="sldNum" sz="quarter" idx="4"/>
          </p:nvPr>
        </p:nvSpPr>
        <p:spPr/>
        <p:txBody>
          <a:bodyPr/>
          <a:lstStyle/>
          <a:p>
            <a:fld id="{515FC477-0A05-4F3E-8EE9-E015C9089D56}" type="slidenum">
              <a:rPr lang="de-DE" smtClean="0"/>
              <a:pPr/>
              <a:t>123</a:t>
            </a:fld>
            <a:endParaRPr lang="de-DE" dirty="0"/>
          </a:p>
        </p:txBody>
      </p:sp>
    </p:spTree>
    <p:extLst>
      <p:ext uri="{BB962C8B-B14F-4D97-AF65-F5344CB8AC3E}">
        <p14:creationId xmlns:p14="http://schemas.microsoft.com/office/powerpoint/2010/main" val="35003366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a:extLst>
              <a:ext uri="{FF2B5EF4-FFF2-40B4-BE49-F238E27FC236}">
                <a16:creationId xmlns:a16="http://schemas.microsoft.com/office/drawing/2014/main" id="{EA6A3D9B-8FD5-49DD-A74D-F3C7D874D528}"/>
              </a:ext>
            </a:extLst>
          </p:cNvPr>
          <p:cNvSpPr txBox="1">
            <a:spLocks/>
          </p:cNvSpPr>
          <p:nvPr/>
        </p:nvSpPr>
        <p:spPr>
          <a:xfrm>
            <a:off x="2095500" y="5738814"/>
            <a:ext cx="2133600" cy="273844"/>
          </a:xfrm>
          <a:prstGeom prst="rect">
            <a:avLst/>
          </a:prstGeom>
        </p:spPr>
        <p:txBody>
          <a:bodyPr vert="horz" lIns="0" tIns="34290" rIns="0" bIns="34290" rtlCol="0" anchor="ctr"/>
          <a:lstStyle>
            <a:defPPr>
              <a:defRPr lang="de-DE"/>
            </a:defPPr>
            <a:lvl1pPr marL="0" algn="l" defTabSz="914400" rtl="0" eaLnBrk="1" latinLnBrk="0" hangingPunct="1">
              <a:defRPr kumimoji="0" lang="de-DE" sz="1200" kern="1200">
                <a:solidFill>
                  <a:schemeClr val="tx1">
                    <a:tint val="75000"/>
                  </a:schemeClr>
                </a:solidFill>
                <a:latin typeface="Arial"/>
                <a:ea typeface="+mn-ea"/>
                <a:cs typeface="Arial"/>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a:lstStyle>
          <a:p>
            <a:r>
              <a:rPr lang="de-DE" sz="900" dirty="0"/>
              <a:t>30/11/2022</a:t>
            </a:r>
          </a:p>
        </p:txBody>
      </p:sp>
      <p:sp>
        <p:nvSpPr>
          <p:cNvPr id="2" name="Titel 1"/>
          <p:cNvSpPr>
            <a:spLocks noGrp="1"/>
          </p:cNvSpPr>
          <p:nvPr>
            <p:ph type="title"/>
          </p:nvPr>
        </p:nvSpPr>
        <p:spPr/>
        <p:txBody>
          <a:bodyPr/>
          <a:lstStyle/>
          <a:p>
            <a:r>
              <a:rPr lang="de-DE" dirty="0"/>
              <a:t>Stadtbahn</a:t>
            </a:r>
          </a:p>
        </p:txBody>
      </p:sp>
      <p:sp>
        <p:nvSpPr>
          <p:cNvPr id="3" name="Inhaltsplatzhalter 2"/>
          <p:cNvSpPr>
            <a:spLocks noGrp="1"/>
          </p:cNvSpPr>
          <p:nvPr>
            <p:ph idx="1"/>
          </p:nvPr>
        </p:nvSpPr>
        <p:spPr>
          <a:xfrm>
            <a:off x="3009900" y="1543052"/>
            <a:ext cx="6172200" cy="4081463"/>
          </a:xfrm>
          <a:solidFill>
            <a:schemeClr val="bg1"/>
          </a:solidFill>
        </p:spPr>
        <p:txBody>
          <a:bodyPr>
            <a:normAutofit fontScale="85000" lnSpcReduction="20000"/>
          </a:bodyPr>
          <a:lstStyle/>
          <a:p>
            <a:pPr marL="0" indent="0">
              <a:buNone/>
            </a:pPr>
            <a:r>
              <a:rPr lang="de-DE" sz="1200" b="1" dirty="0"/>
              <a:t>Ziel: 	</a:t>
            </a:r>
            <a:r>
              <a:rPr lang="de-DE" sz="1200" dirty="0"/>
              <a:t>Anbindung von Karlsdorf-</a:t>
            </a:r>
            <a:r>
              <a:rPr lang="de-DE" sz="1200" dirty="0" err="1"/>
              <a:t>Neuthard</a:t>
            </a:r>
            <a:r>
              <a:rPr lang="de-DE" sz="1200" dirty="0"/>
              <a:t> an die Stadtbahn</a:t>
            </a:r>
          </a:p>
          <a:p>
            <a:pPr marL="0" indent="0">
              <a:buNone/>
            </a:pPr>
            <a:r>
              <a:rPr lang="de-DE" sz="1200" b="1" dirty="0"/>
              <a:t>GR: 	</a:t>
            </a:r>
            <a:r>
              <a:rPr lang="de-DE" sz="1200" dirty="0"/>
              <a:t>2012</a:t>
            </a:r>
          </a:p>
          <a:p>
            <a:pPr marL="0" indent="0">
              <a:buNone/>
            </a:pPr>
            <a:r>
              <a:rPr lang="de-DE" sz="1200" b="1" dirty="0"/>
              <a:t>Haushaltsstelle: </a:t>
            </a:r>
          </a:p>
          <a:p>
            <a:pPr marL="0" indent="0">
              <a:buNone/>
            </a:pPr>
            <a:r>
              <a:rPr lang="de-DE" sz="1200" b="1" dirty="0"/>
              <a:t>Kostenschätzung: offen</a:t>
            </a:r>
          </a:p>
          <a:p>
            <a:pPr marL="0" indent="0">
              <a:buNone/>
            </a:pPr>
            <a:r>
              <a:rPr lang="de-DE" sz="1200" b="1" dirty="0"/>
              <a:t>Sachstand: </a:t>
            </a:r>
            <a:r>
              <a:rPr lang="de-DE" sz="1200" dirty="0"/>
              <a:t>	</a:t>
            </a:r>
          </a:p>
          <a:p>
            <a:endParaRPr lang="de-DE" sz="1200" dirty="0"/>
          </a:p>
          <a:p>
            <a:pPr marL="0" indent="0">
              <a:buNone/>
            </a:pPr>
            <a:r>
              <a:rPr lang="de-DE" sz="1200" dirty="0"/>
              <a:t>		         </a:t>
            </a:r>
            <a:br>
              <a:rPr lang="de-DE" sz="1200" dirty="0"/>
            </a:br>
            <a:r>
              <a:rPr lang="de-DE" sz="1200" dirty="0"/>
              <a:t>- seit Mitte der 90iger Jahre verfolgt die Gemeinde das Ziel der Anbindung	          </a:t>
            </a:r>
            <a:br>
              <a:rPr lang="de-DE" sz="1200" dirty="0"/>
            </a:br>
            <a:r>
              <a:rPr lang="de-DE" sz="1200" dirty="0"/>
              <a:t>- 1. Standardisierte Bewertung nicht ausreichend (</a:t>
            </a:r>
            <a:r>
              <a:rPr lang="de-DE" sz="1200" dirty="0" err="1"/>
              <a:t>Spöck</a:t>
            </a:r>
            <a:r>
              <a:rPr lang="de-DE" sz="1200" dirty="0"/>
              <a:t>-</a:t>
            </a:r>
            <a:r>
              <a:rPr lang="de-DE" sz="1200" dirty="0" err="1"/>
              <a:t>Neuthard</a:t>
            </a:r>
            <a:r>
              <a:rPr lang="de-DE" sz="1200" dirty="0"/>
              <a:t>-Karlsdorf-Bruchsal)            </a:t>
            </a:r>
            <a:br>
              <a:rPr lang="de-DE" sz="1200" dirty="0"/>
            </a:br>
            <a:r>
              <a:rPr lang="de-DE" sz="1200" dirty="0"/>
              <a:t>- 2. Standard. </a:t>
            </a:r>
            <a:r>
              <a:rPr lang="de-DE" sz="1200" dirty="0" err="1"/>
              <a:t>Bew</a:t>
            </a:r>
            <a:r>
              <a:rPr lang="de-DE" sz="1200" dirty="0"/>
              <a:t>. 2012 noch schlechter (Verlängerung der Strecke bis </a:t>
            </a:r>
            <a:r>
              <a:rPr lang="de-DE" sz="1200" dirty="0" err="1"/>
              <a:t>Waghäusel</a:t>
            </a:r>
            <a:r>
              <a:rPr lang="de-DE" sz="1200" dirty="0"/>
              <a:t>)</a:t>
            </a:r>
          </a:p>
          <a:p>
            <a:pPr marL="0" indent="0">
              <a:buNone/>
            </a:pPr>
            <a:r>
              <a:rPr lang="de-DE" sz="1200" dirty="0"/>
              <a:t>- FAZIT: Freihaltetrassen bzw. relevante Grundstücke behalten; Verbesserung Bus</a:t>
            </a:r>
          </a:p>
          <a:p>
            <a:pPr marL="0" indent="0">
              <a:buNone/>
            </a:pPr>
            <a:r>
              <a:rPr lang="de-DE" sz="1200" dirty="0"/>
              <a:t>- 2019: Land </a:t>
            </a:r>
            <a:r>
              <a:rPr lang="de-DE" sz="1200" dirty="0" err="1"/>
              <a:t>Ba</a:t>
            </a:r>
            <a:r>
              <a:rPr lang="de-DE" sz="1200" dirty="0"/>
              <a:t>.- </a:t>
            </a:r>
            <a:r>
              <a:rPr lang="de-DE" sz="1200" dirty="0" err="1"/>
              <a:t>Wü</a:t>
            </a:r>
            <a:r>
              <a:rPr lang="de-DE" sz="1200" dirty="0"/>
              <a:t> wünscht die Prüfung der Reaktivierung stillgelegter Gleise</a:t>
            </a:r>
          </a:p>
          <a:p>
            <a:pPr marL="0" indent="0">
              <a:buNone/>
            </a:pPr>
            <a:r>
              <a:rPr lang="de-DE" sz="1200" dirty="0"/>
              <a:t>- mit Schreiben vom 17.05.2019 Anfrage an den Landkreis für erneute Prüfung</a:t>
            </a:r>
          </a:p>
          <a:p>
            <a:pPr marL="0" indent="0">
              <a:buNone/>
            </a:pPr>
            <a:r>
              <a:rPr lang="de-DE" sz="1050" dirty="0"/>
              <a:t>- VA des Kreistages hat den Prüfungsauftrag um die Stadtbahn erweitert</a:t>
            </a:r>
          </a:p>
          <a:p>
            <a:pPr marL="0" indent="0">
              <a:buNone/>
            </a:pPr>
            <a:r>
              <a:rPr lang="de-DE" sz="1050" dirty="0"/>
              <a:t>-  Änderung der Standardisierten Bewertung beschlossen. </a:t>
            </a:r>
          </a:p>
          <a:p>
            <a:pPr marL="0" indent="0">
              <a:buNone/>
            </a:pPr>
            <a:r>
              <a:rPr lang="de-DE" sz="1050" dirty="0"/>
              <a:t>-  Die neuen Vorgaben der standardisierten Bewertung wurden mittlerweile geändert.</a:t>
            </a:r>
          </a:p>
          <a:p>
            <a:pPr marL="0" indent="0">
              <a:buNone/>
            </a:pPr>
            <a:r>
              <a:rPr lang="de-DE" sz="1050" dirty="0"/>
              <a:t>- </a:t>
            </a:r>
            <a:r>
              <a:rPr lang="de-DE" sz="1050" dirty="0">
                <a:solidFill>
                  <a:srgbClr val="FF0000"/>
                </a:solidFill>
              </a:rPr>
              <a:t>Einzelheiten und Details wurden hierzu allerdings noch nicht bekannt</a:t>
            </a:r>
          </a:p>
          <a:p>
            <a:pPr>
              <a:buFontTx/>
              <a:buChar char="-"/>
            </a:pPr>
            <a:r>
              <a:rPr lang="de-DE" sz="1050" dirty="0">
                <a:solidFill>
                  <a:srgbClr val="FF0000"/>
                </a:solidFill>
              </a:rPr>
              <a:t>Kreistag hat im VA am 20.10.2022 den Weg für eine erneute Prüfung frei gemacht</a:t>
            </a:r>
          </a:p>
          <a:p>
            <a:pPr>
              <a:buFontTx/>
              <a:buChar char="-"/>
            </a:pPr>
            <a:r>
              <a:rPr lang="de-DE" sz="1050" dirty="0">
                <a:solidFill>
                  <a:srgbClr val="FF0000"/>
                </a:solidFill>
              </a:rPr>
              <a:t>Auftaktgespräch zur Projektplanung am 24.03.2023</a:t>
            </a:r>
          </a:p>
          <a:p>
            <a:pPr>
              <a:buFontTx/>
              <a:buChar char="-"/>
            </a:pPr>
            <a:r>
              <a:rPr lang="de-DE" sz="1050" b="1" dirty="0">
                <a:solidFill>
                  <a:srgbClr val="FF0000"/>
                </a:solidFill>
              </a:rPr>
              <a:t>Plausibilitätsprüfung der standardisierten Bewertung 2024 schlechter als vorher</a:t>
            </a:r>
          </a:p>
        </p:txBody>
      </p:sp>
      <p:sp>
        <p:nvSpPr>
          <p:cNvPr id="4" name="Datumsplatzhalter 3"/>
          <p:cNvSpPr>
            <a:spLocks noGrp="1"/>
          </p:cNvSpPr>
          <p:nvPr>
            <p:ph type="dt" sz="half" idx="2"/>
          </p:nvPr>
        </p:nvSpPr>
        <p:spPr/>
        <p:txBody>
          <a:bodyPr/>
          <a:lstStyle/>
          <a:p>
            <a:r>
              <a:rPr lang="de-DE"/>
              <a:t>05/03/24</a:t>
            </a:r>
            <a:endParaRPr lang="de-DE" dirty="0"/>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216242" y="1503956"/>
            <a:ext cx="2244772" cy="1496141"/>
          </a:xfrm>
          <a:prstGeom prst="rect">
            <a:avLst/>
          </a:prstGeom>
        </p:spPr>
      </p:pic>
      <p:sp>
        <p:nvSpPr>
          <p:cNvPr id="10" name="Foliennummernplatzhalter 9">
            <a:extLst>
              <a:ext uri="{FF2B5EF4-FFF2-40B4-BE49-F238E27FC236}">
                <a16:creationId xmlns:a16="http://schemas.microsoft.com/office/drawing/2014/main" id="{81C1619B-5ED8-45AA-A60F-F68920B25705}"/>
              </a:ext>
            </a:extLst>
          </p:cNvPr>
          <p:cNvSpPr>
            <a:spLocks noGrp="1"/>
          </p:cNvSpPr>
          <p:nvPr>
            <p:ph type="sldNum" sz="quarter" idx="4"/>
          </p:nvPr>
        </p:nvSpPr>
        <p:spPr/>
        <p:txBody>
          <a:bodyPr/>
          <a:lstStyle/>
          <a:p>
            <a:fld id="{515FC477-0A05-4F3E-8EE9-E015C9089D56}" type="slidenum">
              <a:rPr lang="de-DE" smtClean="0"/>
              <a:pPr/>
              <a:t>124</a:t>
            </a:fld>
            <a:endParaRPr lang="de-DE" dirty="0"/>
          </a:p>
        </p:txBody>
      </p:sp>
      <p:sp>
        <p:nvSpPr>
          <p:cNvPr id="11" name="Fußzeilenplatzhalter 10">
            <a:extLst>
              <a:ext uri="{FF2B5EF4-FFF2-40B4-BE49-F238E27FC236}">
                <a16:creationId xmlns:a16="http://schemas.microsoft.com/office/drawing/2014/main" id="{740E5B86-79EF-4817-8FBD-90213C2FE00B}"/>
              </a:ext>
            </a:extLst>
          </p:cNvPr>
          <p:cNvSpPr>
            <a:spLocks noGrp="1"/>
          </p:cNvSpPr>
          <p:nvPr>
            <p:ph type="ftr" sz="quarter" idx="3"/>
          </p:nvPr>
        </p:nvSpPr>
        <p:spPr/>
        <p:txBody>
          <a:bodyPr/>
          <a:lstStyle/>
          <a:p>
            <a:r>
              <a:rPr lang="de-DE" dirty="0"/>
              <a:t>Gemeinderatssitzung am 05.03.2024</a:t>
            </a:r>
          </a:p>
        </p:txBody>
      </p:sp>
    </p:spTree>
    <p:extLst>
      <p:ext uri="{BB962C8B-B14F-4D97-AF65-F5344CB8AC3E}">
        <p14:creationId xmlns:p14="http://schemas.microsoft.com/office/powerpoint/2010/main" val="3252240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Bebauungspläne/Satzungen für Wohnungsbau</a:t>
            </a:r>
            <a:br>
              <a:rPr lang="de-DE" dirty="0"/>
            </a:br>
            <a:endParaRPr lang="de-DE" dirty="0"/>
          </a:p>
        </p:txBody>
      </p:sp>
      <p:sp>
        <p:nvSpPr>
          <p:cNvPr id="3" name="Inhaltsplatzhalter 2"/>
          <p:cNvSpPr>
            <a:spLocks noGrp="1"/>
          </p:cNvSpPr>
          <p:nvPr>
            <p:ph idx="1"/>
          </p:nvPr>
        </p:nvSpPr>
        <p:spPr/>
        <p:txBody>
          <a:bodyPr>
            <a:normAutofit fontScale="92500" lnSpcReduction="20000"/>
          </a:bodyPr>
          <a:lstStyle/>
          <a:p>
            <a:r>
              <a:rPr lang="de-DE" dirty="0"/>
              <a:t>Bebauungsplanverfahren „Kohlfahrtwiesen West“	</a:t>
            </a:r>
          </a:p>
          <a:p>
            <a:pPr marL="0" indent="0">
              <a:buNone/>
            </a:pPr>
            <a:r>
              <a:rPr lang="de-DE" dirty="0"/>
              <a:t>	Gebietsauswahl:		23.02.2021</a:t>
            </a:r>
            <a:br>
              <a:rPr lang="de-DE" dirty="0"/>
            </a:br>
            <a:r>
              <a:rPr lang="de-DE" dirty="0"/>
              <a:t>        	Aufstellungsbeschluss: 	16.03.202</a:t>
            </a:r>
          </a:p>
          <a:p>
            <a:pPr marL="0" indent="0">
              <a:buNone/>
            </a:pPr>
            <a:r>
              <a:rPr lang="de-DE" dirty="0"/>
              <a:t>	Verfahrensdauer: </a:t>
            </a:r>
          </a:p>
          <a:p>
            <a:pPr lvl="0"/>
            <a:r>
              <a:rPr lang="de-DE" dirty="0"/>
              <a:t>Bebauungsplanverfahren zur Regelung der </a:t>
            </a:r>
            <a:br>
              <a:rPr lang="de-DE" dirty="0"/>
            </a:br>
            <a:r>
              <a:rPr lang="de-DE" dirty="0"/>
              <a:t>Nachverdichtung und der Stellplatzpflicht in </a:t>
            </a:r>
            <a:br>
              <a:rPr lang="de-DE" dirty="0"/>
            </a:br>
            <a:r>
              <a:rPr lang="de-DE" dirty="0"/>
              <a:t>beiden Ortsteilen „Nachverdichtung Karlsdorf I“</a:t>
            </a:r>
          </a:p>
          <a:p>
            <a:pPr marL="0" indent="0">
              <a:buNone/>
            </a:pPr>
            <a:r>
              <a:rPr lang="de-DE" dirty="0"/>
              <a:t>		      „Nachverdichtung Neuthard I“</a:t>
            </a:r>
          </a:p>
          <a:p>
            <a:pPr marL="0" indent="0">
              <a:buNone/>
            </a:pPr>
            <a:r>
              <a:rPr lang="de-DE" dirty="0"/>
              <a:t>     </a:t>
            </a:r>
            <a:r>
              <a:rPr lang="de-DE" u="sng" dirty="0"/>
              <a:t>Ziel:</a:t>
            </a:r>
            <a:r>
              <a:rPr lang="de-DE" dirty="0"/>
              <a:t> Geordnete Nachverdichtung mit höherer</a:t>
            </a:r>
          </a:p>
          <a:p>
            <a:pPr marL="0" indent="0">
              <a:buNone/>
            </a:pPr>
            <a:r>
              <a:rPr lang="de-DE" dirty="0"/>
              <a:t>	Stellplatzpflicht. Künftig keine § 34-Gebiete</a:t>
            </a:r>
          </a:p>
          <a:p>
            <a:pPr marL="0" indent="0">
              <a:buNone/>
            </a:pPr>
            <a:r>
              <a:rPr lang="de-DE" dirty="0"/>
              <a:t>	in Karlsdorf-Neuthard. Regelungen nur durch BP</a:t>
            </a:r>
          </a:p>
        </p:txBody>
      </p:sp>
      <p:grpSp>
        <p:nvGrpSpPr>
          <p:cNvPr id="7" name="Gruppieren 6"/>
          <p:cNvGrpSpPr/>
          <p:nvPr/>
        </p:nvGrpSpPr>
        <p:grpSpPr>
          <a:xfrm>
            <a:off x="1955307" y="5666686"/>
            <a:ext cx="1080938" cy="276225"/>
            <a:chOff x="1808" y="0"/>
            <a:chExt cx="1080938" cy="276225"/>
          </a:xfrm>
        </p:grpSpPr>
        <p:sp>
          <p:nvSpPr>
            <p:cNvPr id="8" name="Chevron 7"/>
            <p:cNvSpPr/>
            <p:nvPr/>
          </p:nvSpPr>
          <p:spPr>
            <a:xfrm>
              <a:off x="1808" y="0"/>
              <a:ext cx="1080938" cy="276225"/>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Chevron 4"/>
            <p:cNvSpPr txBox="1"/>
            <p:nvPr/>
          </p:nvSpPr>
          <p:spPr>
            <a:xfrm>
              <a:off x="139921" y="0"/>
              <a:ext cx="804713" cy="276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009" tIns="22670" rIns="22670" bIns="22670" numCol="1" spcCol="1270" anchor="ctr" anchorCtr="0">
              <a:noAutofit/>
            </a:bodyPr>
            <a:lstStyle/>
            <a:p>
              <a:pPr algn="ctr" defTabSz="755650">
                <a:lnSpc>
                  <a:spcPct val="90000"/>
                </a:lnSpc>
                <a:spcBef>
                  <a:spcPct val="0"/>
                </a:spcBef>
                <a:spcAft>
                  <a:spcPct val="35000"/>
                </a:spcAft>
              </a:pPr>
              <a:r>
                <a:rPr lang="de-DE" sz="1700" b="1" dirty="0">
                  <a:latin typeface="Arial" panose="020B0604020202020204" pitchFamily="34" charset="0"/>
                  <a:cs typeface="Arial" panose="020B0604020202020204" pitchFamily="34" charset="0"/>
                </a:rPr>
                <a:t>2021</a:t>
              </a:r>
            </a:p>
          </p:txBody>
        </p:sp>
      </p:grpSp>
      <p:grpSp>
        <p:nvGrpSpPr>
          <p:cNvPr id="10" name="Gruppieren 9"/>
          <p:cNvGrpSpPr/>
          <p:nvPr/>
        </p:nvGrpSpPr>
        <p:grpSpPr>
          <a:xfrm>
            <a:off x="2932164" y="5666686"/>
            <a:ext cx="1080938" cy="276225"/>
            <a:chOff x="974653" y="0"/>
            <a:chExt cx="1080938" cy="276225"/>
          </a:xfrm>
        </p:grpSpPr>
        <p:sp>
          <p:nvSpPr>
            <p:cNvPr id="11" name="Chevron 10"/>
            <p:cNvSpPr/>
            <p:nvPr/>
          </p:nvSpPr>
          <p:spPr>
            <a:xfrm>
              <a:off x="974653" y="0"/>
              <a:ext cx="1080938" cy="276225"/>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hevron 4"/>
            <p:cNvSpPr txBox="1"/>
            <p:nvPr/>
          </p:nvSpPr>
          <p:spPr>
            <a:xfrm>
              <a:off x="1112766" y="0"/>
              <a:ext cx="804713" cy="276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009" tIns="22670" rIns="22670" bIns="22670" numCol="1" spcCol="1270" anchor="ctr" anchorCtr="0">
              <a:noAutofit/>
            </a:bodyPr>
            <a:lstStyle/>
            <a:p>
              <a:pPr algn="ctr" defTabSz="755650">
                <a:lnSpc>
                  <a:spcPct val="90000"/>
                </a:lnSpc>
                <a:spcBef>
                  <a:spcPct val="0"/>
                </a:spcBef>
                <a:spcAft>
                  <a:spcPct val="35000"/>
                </a:spcAft>
              </a:pPr>
              <a:r>
                <a:rPr lang="de-DE" sz="1700" b="1" dirty="0">
                  <a:latin typeface="Arial" panose="020B0604020202020204" pitchFamily="34" charset="0"/>
                  <a:cs typeface="Arial" panose="020B0604020202020204" pitchFamily="34" charset="0"/>
                </a:rPr>
                <a:t>23.02</a:t>
              </a:r>
            </a:p>
          </p:txBody>
        </p:sp>
      </p:grpSp>
      <p:grpSp>
        <p:nvGrpSpPr>
          <p:cNvPr id="18" name="Gruppieren 17"/>
          <p:cNvGrpSpPr/>
          <p:nvPr/>
        </p:nvGrpSpPr>
        <p:grpSpPr>
          <a:xfrm>
            <a:off x="3909022" y="5666685"/>
            <a:ext cx="1080938" cy="276225"/>
            <a:chOff x="974653" y="0"/>
            <a:chExt cx="1080938" cy="276225"/>
          </a:xfrm>
        </p:grpSpPr>
        <p:sp>
          <p:nvSpPr>
            <p:cNvPr id="19" name="Chevron 18"/>
            <p:cNvSpPr/>
            <p:nvPr/>
          </p:nvSpPr>
          <p:spPr>
            <a:xfrm>
              <a:off x="974653" y="0"/>
              <a:ext cx="1080938" cy="276225"/>
            </a:xfrm>
            <a:prstGeom prst="chevron">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Chevron 4"/>
            <p:cNvSpPr txBox="1"/>
            <p:nvPr/>
          </p:nvSpPr>
          <p:spPr>
            <a:xfrm>
              <a:off x="1112766" y="0"/>
              <a:ext cx="804713" cy="2762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009" tIns="22670" rIns="22670" bIns="22670" numCol="1" spcCol="1270" anchor="ctr" anchorCtr="0">
              <a:noAutofit/>
            </a:bodyPr>
            <a:lstStyle/>
            <a:p>
              <a:pPr algn="ctr" defTabSz="755650">
                <a:lnSpc>
                  <a:spcPct val="90000"/>
                </a:lnSpc>
                <a:spcBef>
                  <a:spcPct val="0"/>
                </a:spcBef>
                <a:spcAft>
                  <a:spcPct val="35000"/>
                </a:spcAft>
              </a:pPr>
              <a:r>
                <a:rPr lang="de-DE" sz="1700" b="1" dirty="0">
                  <a:latin typeface="Arial" panose="020B0604020202020204" pitchFamily="34" charset="0"/>
                  <a:cs typeface="Arial" panose="020B0604020202020204" pitchFamily="34" charset="0"/>
                </a:rPr>
                <a:t>30.03.</a:t>
              </a:r>
            </a:p>
          </p:txBody>
        </p:sp>
      </p:grpSp>
      <p:pic>
        <p:nvPicPr>
          <p:cNvPr id="13" name="Grafik 12"/>
          <p:cNvPicPr>
            <a:picLocks noChangeAspect="1"/>
          </p:cNvPicPr>
          <p:nvPr/>
        </p:nvPicPr>
        <p:blipFill>
          <a:blip r:embed="rId2"/>
          <a:stretch>
            <a:fillRect/>
          </a:stretch>
        </p:blipFill>
        <p:spPr>
          <a:xfrm>
            <a:off x="7772401" y="2030913"/>
            <a:ext cx="2097729" cy="2321114"/>
          </a:xfrm>
          <a:prstGeom prst="rect">
            <a:avLst/>
          </a:prstGeom>
        </p:spPr>
      </p:pic>
      <p:sp>
        <p:nvSpPr>
          <p:cNvPr id="15" name="Rechteck 14"/>
          <p:cNvSpPr/>
          <p:nvPr/>
        </p:nvSpPr>
        <p:spPr>
          <a:xfrm>
            <a:off x="6003634" y="2967335"/>
            <a:ext cx="184730" cy="923330"/>
          </a:xfrm>
          <a:prstGeom prst="rect">
            <a:avLst/>
          </a:prstGeom>
          <a:noFill/>
        </p:spPr>
        <p:txBody>
          <a:bodyPr wrap="none" lIns="91440" tIns="45720" rIns="91440" bIns="45720">
            <a:spAutoFit/>
          </a:bodyPr>
          <a:lstStyle/>
          <a:p>
            <a:pPr algn="ctr"/>
            <a:endParaRPr lang="de-DE" sz="5400" b="1" dirty="0">
              <a:ln w="22225">
                <a:solidFill>
                  <a:schemeClr val="accent2"/>
                </a:solidFill>
                <a:prstDash val="solid"/>
              </a:ln>
              <a:solidFill>
                <a:schemeClr val="accent2">
                  <a:lumMod val="40000"/>
                  <a:lumOff val="60000"/>
                </a:schemeClr>
              </a:solidFill>
            </a:endParaRPr>
          </a:p>
        </p:txBody>
      </p:sp>
      <p:sp>
        <p:nvSpPr>
          <p:cNvPr id="5" name="Fußzeilenplatzhalter 4">
            <a:extLst>
              <a:ext uri="{FF2B5EF4-FFF2-40B4-BE49-F238E27FC236}">
                <a16:creationId xmlns:a16="http://schemas.microsoft.com/office/drawing/2014/main" id="{846692EA-C24C-4770-A627-407A50D49139}"/>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E1783A95-76D2-412A-8122-9AB0547910BA}"/>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AD86F840-0DAE-4314-8639-3A57E1E9EA84}"/>
              </a:ext>
            </a:extLst>
          </p:cNvPr>
          <p:cNvSpPr>
            <a:spLocks noGrp="1"/>
          </p:cNvSpPr>
          <p:nvPr>
            <p:ph type="sldNum" sz="quarter" idx="4"/>
          </p:nvPr>
        </p:nvSpPr>
        <p:spPr/>
        <p:txBody>
          <a:bodyPr/>
          <a:lstStyle/>
          <a:p>
            <a:fld id="{515FC477-0A05-4F3E-8EE9-E015C9089D56}" type="slidenum">
              <a:rPr lang="de-DE" smtClean="0"/>
              <a:pPr/>
              <a:t>125</a:t>
            </a:fld>
            <a:endParaRPr lang="de-DE" dirty="0"/>
          </a:p>
        </p:txBody>
      </p:sp>
    </p:spTree>
    <p:extLst>
      <p:ext uri="{BB962C8B-B14F-4D97-AF65-F5344CB8AC3E}">
        <p14:creationId xmlns:p14="http://schemas.microsoft.com/office/powerpoint/2010/main" val="42086514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967144" y="317708"/>
            <a:ext cx="8229600" cy="914400"/>
          </a:xfrm>
        </p:spPr>
        <p:txBody>
          <a:bodyPr/>
          <a:lstStyle/>
          <a:p>
            <a:r>
              <a:rPr lang="de-DE" dirty="0"/>
              <a:t>Bebauungspläne/Satzungen</a:t>
            </a:r>
          </a:p>
        </p:txBody>
      </p:sp>
      <p:sp>
        <p:nvSpPr>
          <p:cNvPr id="3" name="Inhaltsplatzhalter 2"/>
          <p:cNvSpPr>
            <a:spLocks noGrp="1"/>
          </p:cNvSpPr>
          <p:nvPr>
            <p:ph idx="1"/>
          </p:nvPr>
        </p:nvSpPr>
        <p:spPr>
          <a:xfrm>
            <a:off x="1967144" y="990601"/>
            <a:ext cx="8229600" cy="4297363"/>
          </a:xfrm>
        </p:spPr>
        <p:txBody>
          <a:bodyPr>
            <a:normAutofit fontScale="47500" lnSpcReduction="20000"/>
          </a:bodyPr>
          <a:lstStyle/>
          <a:p>
            <a:pPr marL="0" indent="0">
              <a:buNone/>
            </a:pPr>
            <a:r>
              <a:rPr lang="de-DE" dirty="0"/>
              <a:t>Derzeit laufende Bebauungsplanverfahren</a:t>
            </a:r>
          </a:p>
          <a:p>
            <a:endParaRPr lang="de-DE" dirty="0"/>
          </a:p>
          <a:p>
            <a:pPr marL="0" indent="0">
              <a:buNone/>
            </a:pPr>
            <a:r>
              <a:rPr lang="de-DE" dirty="0"/>
              <a:t> </a:t>
            </a:r>
            <a:r>
              <a:rPr lang="de-DE" dirty="0">
                <a:solidFill>
                  <a:srgbClr val="00B0F0"/>
                </a:solidFill>
                <a:sym typeface="Wingdings" panose="05000000000000000000" pitchFamily="2" charset="2"/>
              </a:rPr>
              <a:t>	</a:t>
            </a:r>
            <a:r>
              <a:rPr lang="de-DE" dirty="0">
                <a:sym typeface="Wingdings" panose="05000000000000000000" pitchFamily="2" charset="2"/>
              </a:rPr>
              <a:t> „Wohnen An der </a:t>
            </a:r>
            <a:r>
              <a:rPr lang="de-DE" dirty="0" err="1">
                <a:sym typeface="Wingdings" panose="05000000000000000000" pitchFamily="2" charset="2"/>
              </a:rPr>
              <a:t>Pfinz</a:t>
            </a:r>
            <a:r>
              <a:rPr lang="de-DE" dirty="0">
                <a:sym typeface="Wingdings" panose="05000000000000000000" pitchFamily="2" charset="2"/>
              </a:rPr>
              <a:t>“ </a:t>
            </a:r>
          </a:p>
          <a:p>
            <a:pPr marL="0" indent="0">
              <a:buNone/>
            </a:pPr>
            <a:r>
              <a:rPr lang="de-DE" dirty="0">
                <a:solidFill>
                  <a:srgbClr val="00B0F0"/>
                </a:solidFill>
                <a:sym typeface="Wingdings" panose="05000000000000000000" pitchFamily="2" charset="2"/>
              </a:rPr>
              <a:t>		in Rechtskraft getreten</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„Kälberweide Nachverdichtung“</a:t>
            </a:r>
          </a:p>
          <a:p>
            <a:pPr marL="0" indent="0">
              <a:buNone/>
            </a:pPr>
            <a:r>
              <a:rPr lang="de-DE" dirty="0">
                <a:solidFill>
                  <a:srgbClr val="00B0F0"/>
                </a:solidFill>
                <a:sym typeface="Wingdings" panose="05000000000000000000" pitchFamily="2" charset="2"/>
              </a:rPr>
              <a:t>		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Spiegelwiesen</a:t>
            </a:r>
          </a:p>
          <a:p>
            <a:pPr marL="0" indent="0">
              <a:buNone/>
            </a:pPr>
            <a:r>
              <a:rPr lang="de-DE" dirty="0">
                <a:solidFill>
                  <a:srgbClr val="00B0F0"/>
                </a:solidFill>
                <a:sym typeface="Wingdings" panose="05000000000000000000" pitchFamily="2" charset="2"/>
              </a:rPr>
              <a:t>		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Nachverdichtung Gartenstr./</a:t>
            </a:r>
            <a:r>
              <a:rPr lang="de-DE" dirty="0" err="1">
                <a:sym typeface="Wingdings" panose="05000000000000000000" pitchFamily="2" charset="2"/>
              </a:rPr>
              <a:t>Hardtstr</a:t>
            </a:r>
            <a:r>
              <a:rPr lang="de-DE" dirty="0">
                <a:sym typeface="Wingdings" panose="05000000000000000000" pitchFamily="2" charset="2"/>
              </a:rPr>
              <a:t>. </a:t>
            </a:r>
            <a:r>
              <a:rPr lang="de-DE" dirty="0" err="1">
                <a:sym typeface="Wingdings" panose="05000000000000000000" pitchFamily="2" charset="2"/>
              </a:rPr>
              <a:t>Büchenauer</a:t>
            </a:r>
            <a:r>
              <a:rPr lang="de-DE" dirty="0">
                <a:sym typeface="Wingdings" panose="05000000000000000000" pitchFamily="2" charset="2"/>
              </a:rPr>
              <a:t> Str.“</a:t>
            </a:r>
          </a:p>
          <a:p>
            <a:pPr marL="0" indent="0">
              <a:buNone/>
            </a:pPr>
            <a:r>
              <a:rPr lang="de-DE" dirty="0">
                <a:solidFill>
                  <a:srgbClr val="00B0F0"/>
                </a:solidFill>
                <a:sym typeface="Wingdings" panose="05000000000000000000" pitchFamily="2" charset="2"/>
              </a:rPr>
              <a:t>		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 </a:t>
            </a:r>
            <a:r>
              <a:rPr lang="de-DE" dirty="0" err="1">
                <a:solidFill>
                  <a:srgbClr val="00B0F0"/>
                </a:solidFill>
                <a:sym typeface="Wingdings" panose="05000000000000000000" pitchFamily="2" charset="2"/>
              </a:rPr>
              <a:t>duch</a:t>
            </a:r>
            <a:r>
              <a:rPr lang="de-DE" dirty="0">
                <a:solidFill>
                  <a:srgbClr val="00B0F0"/>
                </a:solidFill>
                <a:sym typeface="Wingdings" panose="05000000000000000000" pitchFamily="2" charset="2"/>
              </a:rPr>
              <a:t> BP Nachverdichtung Neuthard I“ </a:t>
            </a:r>
            <a:r>
              <a:rPr lang="de-DE" dirty="0" err="1">
                <a:solidFill>
                  <a:srgbClr val="00B0F0"/>
                </a:solidFill>
                <a:sym typeface="Wingdings" panose="05000000000000000000" pitchFamily="2" charset="2"/>
              </a:rPr>
              <a:t>tw</a:t>
            </a:r>
            <a:r>
              <a:rPr lang="de-DE" dirty="0">
                <a:solidFill>
                  <a:srgbClr val="00B0F0"/>
                </a:solidFill>
                <a:sym typeface="Wingdings" panose="05000000000000000000" pitchFamily="2" charset="2"/>
              </a:rPr>
              <a:t>. erledigt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BPV „Kohlfahrtwiesen West</a:t>
            </a:r>
          </a:p>
          <a:p>
            <a:pPr marL="0" indent="0">
              <a:buNone/>
            </a:pPr>
            <a:r>
              <a:rPr lang="de-DE" dirty="0">
                <a:sym typeface="Wingdings" panose="05000000000000000000" pitchFamily="2" charset="2"/>
              </a:rPr>
              <a:t>		Aufestellungsbeschluss16.03.2022</a:t>
            </a:r>
          </a:p>
          <a:p>
            <a:pPr marL="0" indent="0">
              <a:buNone/>
            </a:pPr>
            <a:r>
              <a:rPr lang="de-DE" dirty="0">
                <a:sym typeface="Wingdings" panose="05000000000000000000" pitchFamily="2" charset="2"/>
              </a:rPr>
              <a:t>		</a:t>
            </a:r>
            <a:r>
              <a:rPr lang="de-DE" dirty="0">
                <a:solidFill>
                  <a:srgbClr val="00B0F0"/>
                </a:solidFill>
                <a:sym typeface="Wingdings" panose="05000000000000000000" pitchFamily="2" charset="2"/>
              </a:rPr>
              <a:t>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BPV „</a:t>
            </a:r>
            <a:r>
              <a:rPr lang="de-DE" dirty="0"/>
              <a:t>Untere Allmend - Nachverdichtung Breithauptstraße/ </a:t>
            </a:r>
          </a:p>
          <a:p>
            <a:pPr marL="0" indent="0">
              <a:buNone/>
            </a:pPr>
            <a:r>
              <a:rPr lang="de-DE" dirty="0"/>
              <a:t>	              Sophienstraße 1. Änd.“</a:t>
            </a:r>
          </a:p>
          <a:p>
            <a:pPr marL="0" indent="0">
              <a:buNone/>
            </a:pPr>
            <a:r>
              <a:rPr lang="de-DE" dirty="0"/>
              <a:t>		</a:t>
            </a:r>
            <a:r>
              <a:rPr lang="de-DE" dirty="0">
                <a:solidFill>
                  <a:srgbClr val="00B0F0"/>
                </a:solidFill>
              </a:rPr>
              <a:t>in Rechtskraft getreten</a:t>
            </a:r>
          </a:p>
          <a:p>
            <a:pPr marL="0" indent="0">
              <a:buNone/>
            </a:pPr>
            <a:endParaRPr lang="de-DE" dirty="0">
              <a:solidFill>
                <a:srgbClr val="00B0F0"/>
              </a:solidFill>
              <a:sym typeface="Wingdings" panose="05000000000000000000" pitchFamily="2" charset="2"/>
            </a:endParaRP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Innenorts-</a:t>
            </a:r>
            <a:r>
              <a:rPr lang="de-DE" dirty="0" err="1">
                <a:sym typeface="Wingdings" panose="05000000000000000000" pitchFamily="2" charset="2"/>
              </a:rPr>
              <a:t>BP‘e</a:t>
            </a:r>
            <a:r>
              <a:rPr lang="de-DE" dirty="0">
                <a:sym typeface="Wingdings" panose="05000000000000000000" pitchFamily="2" charset="2"/>
              </a:rPr>
              <a:t> „Nachverdichtung Karlsdorf“ und Nachverdichtung Neuthard</a:t>
            </a:r>
          </a:p>
          <a:p>
            <a:pPr marL="0" indent="0">
              <a:buNone/>
            </a:pPr>
            <a:r>
              <a:rPr lang="de-DE" dirty="0">
                <a:sym typeface="Wingdings" panose="05000000000000000000" pitchFamily="2" charset="2"/>
              </a:rPr>
              <a:t>	     mit örtlichen Bauvorschriften zur Stellplatzregelung: </a:t>
            </a:r>
          </a:p>
          <a:p>
            <a:pPr marL="0" indent="0">
              <a:buNone/>
            </a:pPr>
            <a:r>
              <a:rPr lang="de-DE" dirty="0">
                <a:solidFill>
                  <a:srgbClr val="FF0000"/>
                </a:solidFill>
                <a:sym typeface="Wingdings" panose="05000000000000000000" pitchFamily="2" charset="2"/>
              </a:rPr>
              <a:t>		</a:t>
            </a:r>
            <a:r>
              <a:rPr lang="de-DE" dirty="0">
                <a:solidFill>
                  <a:srgbClr val="00B0F0"/>
                </a:solidFill>
                <a:sym typeface="Wingdings" panose="05000000000000000000" pitchFamily="2" charset="2"/>
              </a:rPr>
              <a:t>in Rechtskraft getreten</a:t>
            </a:r>
          </a:p>
          <a:p>
            <a:pPr marL="0" indent="0">
              <a:buNone/>
            </a:pPr>
            <a:endParaRPr lang="de-DE" dirty="0">
              <a:solidFill>
                <a:srgbClr val="00B0F0"/>
              </a:solidFill>
            </a:endParaRPr>
          </a:p>
          <a:p>
            <a:pPr marL="0" indent="0">
              <a:buNone/>
            </a:pPr>
            <a:endParaRPr lang="de-DE" dirty="0"/>
          </a:p>
        </p:txBody>
      </p:sp>
      <p:pic>
        <p:nvPicPr>
          <p:cNvPr id="5" name="Grafik 4"/>
          <p:cNvPicPr>
            <a:picLocks noChangeAspect="1"/>
          </p:cNvPicPr>
          <p:nvPr/>
        </p:nvPicPr>
        <p:blipFill>
          <a:blip r:embed="rId2"/>
          <a:stretch>
            <a:fillRect/>
          </a:stretch>
        </p:blipFill>
        <p:spPr>
          <a:xfrm>
            <a:off x="6882006" y="1371600"/>
            <a:ext cx="3496431" cy="2438400"/>
          </a:xfrm>
          <a:prstGeom prst="rect">
            <a:avLst/>
          </a:prstGeom>
        </p:spPr>
      </p:pic>
      <p:pic>
        <p:nvPicPr>
          <p:cNvPr id="6" name="Grafik 5"/>
          <p:cNvPicPr>
            <a:picLocks noChangeAspect="1"/>
          </p:cNvPicPr>
          <p:nvPr/>
        </p:nvPicPr>
        <p:blipFill>
          <a:blip r:embed="rId3"/>
          <a:stretch>
            <a:fillRect/>
          </a:stretch>
        </p:blipFill>
        <p:spPr>
          <a:xfrm>
            <a:off x="6890261" y="3984358"/>
            <a:ext cx="3488176" cy="2430257"/>
          </a:xfrm>
          <a:prstGeom prst="rect">
            <a:avLst/>
          </a:prstGeom>
        </p:spPr>
      </p:pic>
      <p:sp>
        <p:nvSpPr>
          <p:cNvPr id="8" name="Fußzeilenplatzhalter 7">
            <a:extLst>
              <a:ext uri="{FF2B5EF4-FFF2-40B4-BE49-F238E27FC236}">
                <a16:creationId xmlns:a16="http://schemas.microsoft.com/office/drawing/2014/main" id="{B38E5297-FDAE-430B-8C33-37D2F8BE1F15}"/>
              </a:ext>
            </a:extLst>
          </p:cNvPr>
          <p:cNvSpPr>
            <a:spLocks noGrp="1"/>
          </p:cNvSpPr>
          <p:nvPr>
            <p:ph type="ftr" sz="quarter" idx="3"/>
          </p:nvPr>
        </p:nvSpPr>
        <p:spPr/>
        <p:txBody>
          <a:bodyPr/>
          <a:lstStyle/>
          <a:p>
            <a:r>
              <a:rPr lang="de-DE" dirty="0"/>
              <a:t>Gemeinderatssitzung am 05.03.2024</a:t>
            </a:r>
          </a:p>
        </p:txBody>
      </p:sp>
      <p:sp>
        <p:nvSpPr>
          <p:cNvPr id="9" name="Rechteck 8">
            <a:extLst>
              <a:ext uri="{FF2B5EF4-FFF2-40B4-BE49-F238E27FC236}">
                <a16:creationId xmlns:a16="http://schemas.microsoft.com/office/drawing/2014/main" id="{4DFB4FD5-8663-4B34-A165-6ADAC4528B63}"/>
              </a:ext>
            </a:extLst>
          </p:cNvPr>
          <p:cNvSpPr/>
          <p:nvPr/>
        </p:nvSpPr>
        <p:spPr>
          <a:xfrm>
            <a:off x="6781802" y="0"/>
            <a:ext cx="2515432" cy="1569660"/>
          </a:xfrm>
          <a:prstGeom prst="rect">
            <a:avLst/>
          </a:prstGeom>
        </p:spPr>
        <p:txBody>
          <a:bodyPr wrap="none">
            <a:spAutoFit/>
          </a:bodyPr>
          <a:lstStyle/>
          <a:p>
            <a:pPr algn="ctr"/>
            <a:r>
              <a:rPr lang="de-DE" sz="9600" dirty="0">
                <a:ln w="38100"/>
                <a:solidFill>
                  <a:srgbClr val="FF0000"/>
                </a:solidFill>
                <a:effectLst>
                  <a:outerShdw blurRad="38100" dist="19050" dir="2700000" algn="tl" rotWithShape="0">
                    <a:schemeClr val="dk1">
                      <a:alpha val="40000"/>
                    </a:schemeClr>
                  </a:outerShdw>
                </a:effectLst>
              </a:rPr>
              <a:t>ALT</a:t>
            </a:r>
          </a:p>
        </p:txBody>
      </p:sp>
      <p:sp>
        <p:nvSpPr>
          <p:cNvPr id="4" name="Datumsplatzhalter 3">
            <a:extLst>
              <a:ext uri="{FF2B5EF4-FFF2-40B4-BE49-F238E27FC236}">
                <a16:creationId xmlns:a16="http://schemas.microsoft.com/office/drawing/2014/main" id="{521069C2-2483-42B8-A1C0-9148D15302A1}"/>
              </a:ext>
            </a:extLst>
          </p:cNvPr>
          <p:cNvSpPr>
            <a:spLocks noGrp="1"/>
          </p:cNvSpPr>
          <p:nvPr>
            <p:ph type="dt" sz="half" idx="2"/>
          </p:nvPr>
        </p:nvSpPr>
        <p:spPr/>
        <p:txBody>
          <a:bodyPr/>
          <a:lstStyle/>
          <a:p>
            <a:r>
              <a:rPr lang="de-DE"/>
              <a:t>05/03/24</a:t>
            </a:r>
            <a:endParaRPr lang="de-DE" dirty="0"/>
          </a:p>
        </p:txBody>
      </p:sp>
      <p:sp>
        <p:nvSpPr>
          <p:cNvPr id="10" name="Foliennummernplatzhalter 9">
            <a:extLst>
              <a:ext uri="{FF2B5EF4-FFF2-40B4-BE49-F238E27FC236}">
                <a16:creationId xmlns:a16="http://schemas.microsoft.com/office/drawing/2014/main" id="{D9F608B0-8774-4176-84CC-98238D753C74}"/>
              </a:ext>
            </a:extLst>
          </p:cNvPr>
          <p:cNvSpPr>
            <a:spLocks noGrp="1"/>
          </p:cNvSpPr>
          <p:nvPr>
            <p:ph type="sldNum" sz="quarter" idx="4"/>
          </p:nvPr>
        </p:nvSpPr>
        <p:spPr/>
        <p:txBody>
          <a:bodyPr/>
          <a:lstStyle/>
          <a:p>
            <a:fld id="{515FC477-0A05-4F3E-8EE9-E015C9089D56}" type="slidenum">
              <a:rPr lang="de-DE" smtClean="0"/>
              <a:pPr/>
              <a:t>126</a:t>
            </a:fld>
            <a:endParaRPr lang="de-DE" dirty="0"/>
          </a:p>
        </p:txBody>
      </p:sp>
    </p:spTree>
    <p:extLst>
      <p:ext uri="{BB962C8B-B14F-4D97-AF65-F5344CB8AC3E}">
        <p14:creationId xmlns:p14="http://schemas.microsoft.com/office/powerpoint/2010/main" val="38078449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99358" y="1095531"/>
            <a:ext cx="6172200" cy="685800"/>
          </a:xfrm>
        </p:spPr>
        <p:txBody>
          <a:bodyPr/>
          <a:lstStyle/>
          <a:p>
            <a:r>
              <a:rPr lang="de-DE" dirty="0"/>
              <a:t>Bebauungspläne/Satzungen</a:t>
            </a:r>
          </a:p>
        </p:txBody>
      </p:sp>
      <p:sp>
        <p:nvSpPr>
          <p:cNvPr id="3" name="Inhaltsplatzhalter 2"/>
          <p:cNvSpPr>
            <a:spLocks noGrp="1"/>
          </p:cNvSpPr>
          <p:nvPr>
            <p:ph idx="1"/>
          </p:nvPr>
        </p:nvSpPr>
        <p:spPr>
          <a:xfrm>
            <a:off x="2018894" y="2041525"/>
            <a:ext cx="7887106" cy="4679950"/>
          </a:xfrm>
        </p:spPr>
        <p:txBody>
          <a:bodyPr>
            <a:normAutofit fontScale="62500" lnSpcReduction="20000"/>
          </a:bodyPr>
          <a:lstStyle/>
          <a:p>
            <a:pPr marL="0" indent="0">
              <a:buNone/>
            </a:pPr>
            <a:r>
              <a:rPr lang="de-DE" dirty="0"/>
              <a:t>Derzeit laufende Bebauungsplanverfahren</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„Wohnen An der </a:t>
            </a:r>
            <a:r>
              <a:rPr lang="de-DE" dirty="0" err="1">
                <a:sym typeface="Wingdings" panose="05000000000000000000" pitchFamily="2" charset="2"/>
              </a:rPr>
              <a:t>Pfinz</a:t>
            </a:r>
            <a:r>
              <a:rPr lang="de-DE" dirty="0">
                <a:sym typeface="Wingdings" panose="05000000000000000000" pitchFamily="2" charset="2"/>
              </a:rPr>
              <a:t>“ </a:t>
            </a:r>
          </a:p>
          <a:p>
            <a:pPr marL="0" indent="0">
              <a:buNone/>
            </a:pPr>
            <a:r>
              <a:rPr lang="de-DE" dirty="0">
                <a:solidFill>
                  <a:srgbClr val="00B0F0"/>
                </a:solidFill>
                <a:sym typeface="Wingdings" panose="05000000000000000000" pitchFamily="2" charset="2"/>
              </a:rPr>
              <a:t>		in Rechtskraft getreten</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„Kälberweide Nachverdichtung“</a:t>
            </a:r>
          </a:p>
          <a:p>
            <a:pPr marL="0" indent="0">
              <a:buNone/>
            </a:pPr>
            <a:r>
              <a:rPr lang="de-DE" dirty="0">
                <a:solidFill>
                  <a:srgbClr val="00B0F0"/>
                </a:solidFill>
                <a:sym typeface="Wingdings" panose="05000000000000000000" pitchFamily="2" charset="2"/>
              </a:rPr>
              <a:t>		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Spiegelwiesen</a:t>
            </a:r>
          </a:p>
          <a:p>
            <a:pPr marL="0" indent="0">
              <a:buNone/>
            </a:pPr>
            <a:r>
              <a:rPr lang="de-DE" dirty="0">
                <a:solidFill>
                  <a:srgbClr val="00B0F0"/>
                </a:solidFill>
                <a:sym typeface="Wingdings" panose="05000000000000000000" pitchFamily="2" charset="2"/>
              </a:rPr>
              <a:t>		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Nachverdichtung Gartenstr./</a:t>
            </a:r>
            <a:r>
              <a:rPr lang="de-DE" dirty="0" err="1">
                <a:sym typeface="Wingdings" panose="05000000000000000000" pitchFamily="2" charset="2"/>
              </a:rPr>
              <a:t>Hardtstr</a:t>
            </a:r>
            <a:r>
              <a:rPr lang="de-DE" dirty="0">
                <a:sym typeface="Wingdings" panose="05000000000000000000" pitchFamily="2" charset="2"/>
              </a:rPr>
              <a:t>. </a:t>
            </a:r>
            <a:r>
              <a:rPr lang="de-DE" dirty="0" err="1">
                <a:sym typeface="Wingdings" panose="05000000000000000000" pitchFamily="2" charset="2"/>
              </a:rPr>
              <a:t>Büchenauer</a:t>
            </a:r>
            <a:r>
              <a:rPr lang="de-DE" dirty="0">
                <a:sym typeface="Wingdings" panose="05000000000000000000" pitchFamily="2" charset="2"/>
              </a:rPr>
              <a:t> Str.“</a:t>
            </a:r>
          </a:p>
          <a:p>
            <a:pPr marL="0" indent="0">
              <a:buNone/>
            </a:pPr>
            <a:r>
              <a:rPr lang="de-DE" dirty="0">
                <a:solidFill>
                  <a:srgbClr val="00B0F0"/>
                </a:solidFill>
                <a:sym typeface="Wingdings" panose="05000000000000000000" pitchFamily="2" charset="2"/>
              </a:rPr>
              <a:t>		Fortgang </a:t>
            </a:r>
            <a:r>
              <a:rPr lang="de-DE" dirty="0" err="1">
                <a:solidFill>
                  <a:srgbClr val="00B0F0"/>
                </a:solidFill>
                <a:sym typeface="Wingdings" panose="05000000000000000000" pitchFamily="2" charset="2"/>
              </a:rPr>
              <a:t>n.b</a:t>
            </a:r>
            <a:r>
              <a:rPr lang="de-DE" dirty="0">
                <a:solidFill>
                  <a:srgbClr val="00B0F0"/>
                </a:solidFill>
                <a:sym typeface="Wingdings" panose="05000000000000000000" pitchFamily="2" charset="2"/>
              </a:rPr>
              <a:t>. (weitgehend durch BP „Innenortsentwicklung  </a:t>
            </a:r>
            <a:r>
              <a:rPr lang="de-DE" dirty="0" err="1">
                <a:solidFill>
                  <a:srgbClr val="00B0F0"/>
                </a:solidFill>
                <a:sym typeface="Wingdings" panose="05000000000000000000" pitchFamily="2" charset="2"/>
              </a:rPr>
              <a:t>NeuthardI</a:t>
            </a:r>
            <a:r>
              <a:rPr lang="de-DE" dirty="0">
                <a:solidFill>
                  <a:srgbClr val="00B0F0"/>
                </a:solidFill>
                <a:sym typeface="Wingdings" panose="05000000000000000000" pitchFamily="2" charset="2"/>
              </a:rPr>
              <a:t>“  erledigt.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Innenorts-</a:t>
            </a:r>
            <a:r>
              <a:rPr lang="de-DE" dirty="0" err="1">
                <a:sym typeface="Wingdings" panose="05000000000000000000" pitchFamily="2" charset="2"/>
              </a:rPr>
              <a:t>BP‘e</a:t>
            </a:r>
            <a:r>
              <a:rPr lang="de-DE" dirty="0">
                <a:sym typeface="Wingdings" panose="05000000000000000000" pitchFamily="2" charset="2"/>
              </a:rPr>
              <a:t> „Nachverdichtung Karlsdorf I“ und „Nachverdichtung Neuthard I“</a:t>
            </a:r>
            <a:br>
              <a:rPr lang="de-DE" dirty="0">
                <a:sym typeface="Wingdings" panose="05000000000000000000" pitchFamily="2" charset="2"/>
              </a:rPr>
            </a:br>
            <a:r>
              <a:rPr lang="de-DE" dirty="0">
                <a:sym typeface="Wingdings" panose="05000000000000000000" pitchFamily="2" charset="2"/>
              </a:rPr>
              <a:t>	     mit örtlichen Bauvorschriften</a:t>
            </a:r>
            <a:endParaRPr lang="de-DE" dirty="0">
              <a:solidFill>
                <a:srgbClr val="FF0000"/>
              </a:solidFill>
              <a:sym typeface="Wingdings" panose="05000000000000000000" pitchFamily="2" charset="2"/>
            </a:endParaRPr>
          </a:p>
          <a:p>
            <a:pPr marL="0" indent="0">
              <a:buNone/>
            </a:pPr>
            <a:r>
              <a:rPr lang="de-DE" dirty="0">
                <a:solidFill>
                  <a:srgbClr val="FF0000"/>
                </a:solidFill>
                <a:sym typeface="Wingdings" panose="05000000000000000000" pitchFamily="2" charset="2"/>
              </a:rPr>
              <a:t>	      	</a:t>
            </a:r>
            <a:r>
              <a:rPr lang="de-DE" dirty="0">
                <a:solidFill>
                  <a:srgbClr val="00B0F0"/>
                </a:solidFill>
                <a:sym typeface="Wingdings" panose="05000000000000000000" pitchFamily="2" charset="2"/>
              </a:rPr>
              <a:t>in Rechtskraft</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 Bebauungsplan „verlängerte Bahnhofstraße“ :Öffentlichkeitsbeteiligung</a:t>
            </a:r>
          </a:p>
          <a:p>
            <a:pPr marL="0" indent="0">
              <a:buNone/>
            </a:pPr>
            <a:r>
              <a:rPr lang="de-DE" dirty="0">
                <a:solidFill>
                  <a:srgbClr val="00B0F0"/>
                </a:solidFill>
                <a:sym typeface="Wingdings" panose="05000000000000000000" pitchFamily="2" charset="2"/>
              </a:rPr>
              <a:t>	    	 </a:t>
            </a:r>
            <a:r>
              <a:rPr lang="de-DE" dirty="0">
                <a:sym typeface="Wingdings" panose="05000000000000000000" pitchFamily="2" charset="2"/>
              </a:rPr>
              <a:t>Ziele: Schaffung von Gesundheitsinfrastruktur, Wohnraum, Gewerberäume für </a:t>
            </a:r>
            <a:br>
              <a:rPr lang="de-DE" dirty="0">
                <a:sym typeface="Wingdings" panose="05000000000000000000" pitchFamily="2" charset="2"/>
              </a:rPr>
            </a:br>
            <a:r>
              <a:rPr lang="de-DE" dirty="0">
                <a:sym typeface="Wingdings" panose="05000000000000000000" pitchFamily="2" charset="2"/>
              </a:rPr>
              <a:t>		           nichtstörende Gewerbe</a:t>
            </a:r>
          </a:p>
          <a:p>
            <a:pPr marL="0" indent="0">
              <a:buNone/>
            </a:pPr>
            <a:r>
              <a:rPr lang="de-DE" dirty="0">
                <a:sym typeface="Wingdings" panose="05000000000000000000" pitchFamily="2" charset="2"/>
              </a:rPr>
              <a:t>		</a:t>
            </a:r>
            <a:r>
              <a:rPr lang="de-DE" dirty="0">
                <a:solidFill>
                  <a:srgbClr val="92D050"/>
                </a:solidFill>
                <a:sym typeface="Wingdings" panose="05000000000000000000" pitchFamily="2" charset="2"/>
              </a:rPr>
              <a:t>Satzungsbeschluss: </a:t>
            </a:r>
            <a:r>
              <a:rPr lang="de-DE" dirty="0" err="1">
                <a:solidFill>
                  <a:srgbClr val="92D050"/>
                </a:solidFill>
                <a:sym typeface="Wingdings" panose="05000000000000000000" pitchFamily="2" charset="2"/>
              </a:rPr>
              <a:t>vsl</a:t>
            </a:r>
            <a:r>
              <a:rPr lang="de-DE" dirty="0">
                <a:solidFill>
                  <a:srgbClr val="92D050"/>
                </a:solidFill>
                <a:sym typeface="Wingdings" panose="05000000000000000000" pitchFamily="2" charset="2"/>
              </a:rPr>
              <a:t>. 11.06.2024</a:t>
            </a:r>
          </a:p>
          <a:p>
            <a:pPr marL="0" indent="0">
              <a:buNone/>
            </a:pPr>
            <a:endParaRPr lang="de-DE" dirty="0">
              <a:solidFill>
                <a:srgbClr val="00B0F0"/>
              </a:solidFill>
            </a:endParaRPr>
          </a:p>
          <a:p>
            <a:pPr marL="0" indent="0">
              <a:buNone/>
            </a:pPr>
            <a:endParaRPr lang="de-DE" dirty="0"/>
          </a:p>
        </p:txBody>
      </p:sp>
      <p:pic>
        <p:nvPicPr>
          <p:cNvPr id="6" name="Grafik 5"/>
          <p:cNvPicPr>
            <a:picLocks noChangeAspect="1"/>
          </p:cNvPicPr>
          <p:nvPr/>
        </p:nvPicPr>
        <p:blipFill>
          <a:blip r:embed="rId2"/>
          <a:stretch>
            <a:fillRect/>
          </a:stretch>
        </p:blipFill>
        <p:spPr>
          <a:xfrm>
            <a:off x="7584729" y="1957792"/>
            <a:ext cx="2616132" cy="1822693"/>
          </a:xfrm>
          <a:prstGeom prst="rect">
            <a:avLst/>
          </a:prstGeom>
        </p:spPr>
      </p:pic>
      <p:sp>
        <p:nvSpPr>
          <p:cNvPr id="7" name="Datumsplatzhalter 3">
            <a:extLst>
              <a:ext uri="{FF2B5EF4-FFF2-40B4-BE49-F238E27FC236}">
                <a16:creationId xmlns:a16="http://schemas.microsoft.com/office/drawing/2014/main" id="{E0E41A42-7820-4D53-B6F1-004E81F71532}"/>
              </a:ext>
            </a:extLst>
          </p:cNvPr>
          <p:cNvSpPr>
            <a:spLocks noGrp="1"/>
          </p:cNvSpPr>
          <p:nvPr>
            <p:ph type="dt" sz="half" idx="2"/>
          </p:nvPr>
        </p:nvSpPr>
        <p:spPr>
          <a:xfrm>
            <a:off x="1932558" y="6356350"/>
            <a:ext cx="2133600" cy="273844"/>
          </a:xfrm>
        </p:spPr>
        <p:txBody>
          <a:bodyPr/>
          <a:lstStyle/>
          <a:p>
            <a:r>
              <a:rPr lang="de-DE"/>
              <a:t>05/03/24</a:t>
            </a:r>
            <a:endParaRPr lang="de-DE" dirty="0"/>
          </a:p>
        </p:txBody>
      </p:sp>
      <p:sp>
        <p:nvSpPr>
          <p:cNvPr id="8" name="Foliennummernplatzhalter 7">
            <a:extLst>
              <a:ext uri="{FF2B5EF4-FFF2-40B4-BE49-F238E27FC236}">
                <a16:creationId xmlns:a16="http://schemas.microsoft.com/office/drawing/2014/main" id="{A79B63D6-826A-4E3E-B0C1-061263B5471D}"/>
              </a:ext>
            </a:extLst>
          </p:cNvPr>
          <p:cNvSpPr>
            <a:spLocks noGrp="1"/>
          </p:cNvSpPr>
          <p:nvPr>
            <p:ph type="sldNum" sz="quarter" idx="4"/>
          </p:nvPr>
        </p:nvSpPr>
        <p:spPr/>
        <p:txBody>
          <a:bodyPr/>
          <a:lstStyle/>
          <a:p>
            <a:fld id="{515FC477-0A05-4F3E-8EE9-E015C9089D56}" type="slidenum">
              <a:rPr lang="de-DE" smtClean="0"/>
              <a:pPr/>
              <a:t>127</a:t>
            </a:fld>
            <a:endParaRPr lang="de-DE" dirty="0"/>
          </a:p>
        </p:txBody>
      </p:sp>
      <p:sp>
        <p:nvSpPr>
          <p:cNvPr id="9" name="Fußzeilenplatzhalter 8">
            <a:extLst>
              <a:ext uri="{FF2B5EF4-FFF2-40B4-BE49-F238E27FC236}">
                <a16:creationId xmlns:a16="http://schemas.microsoft.com/office/drawing/2014/main" id="{4BFA905E-1275-4EA6-B58F-35EB8F61FF01}"/>
              </a:ext>
            </a:extLst>
          </p:cNvPr>
          <p:cNvSpPr>
            <a:spLocks noGrp="1"/>
          </p:cNvSpPr>
          <p:nvPr>
            <p:ph type="ftr" sz="quarter" idx="3"/>
          </p:nvPr>
        </p:nvSpPr>
        <p:spPr/>
        <p:txBody>
          <a:bodyPr/>
          <a:lstStyle/>
          <a:p>
            <a:r>
              <a:rPr lang="de-DE" dirty="0"/>
              <a:t>Gemeinderatssitzung am 05.03.2024</a:t>
            </a:r>
          </a:p>
        </p:txBody>
      </p:sp>
    </p:spTree>
    <p:extLst>
      <p:ext uri="{BB962C8B-B14F-4D97-AF65-F5344CB8AC3E}">
        <p14:creationId xmlns:p14="http://schemas.microsoft.com/office/powerpoint/2010/main" val="21576097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6B8FE6A-CADB-4648-8E18-A7FAB851F1DD}"/>
              </a:ext>
            </a:extLst>
          </p:cNvPr>
          <p:cNvPicPr>
            <a:picLocks noChangeAspect="1"/>
          </p:cNvPicPr>
          <p:nvPr/>
        </p:nvPicPr>
        <p:blipFill>
          <a:blip r:embed="rId2"/>
          <a:stretch>
            <a:fillRect/>
          </a:stretch>
        </p:blipFill>
        <p:spPr>
          <a:xfrm>
            <a:off x="6118710" y="2837387"/>
            <a:ext cx="3857847" cy="3686387"/>
          </a:xfrm>
          <a:prstGeom prst="rect">
            <a:avLst/>
          </a:prstGeom>
        </p:spPr>
      </p:pic>
      <p:sp>
        <p:nvSpPr>
          <p:cNvPr id="2" name="Titel 1"/>
          <p:cNvSpPr>
            <a:spLocks noGrp="1"/>
          </p:cNvSpPr>
          <p:nvPr>
            <p:ph type="title"/>
          </p:nvPr>
        </p:nvSpPr>
        <p:spPr/>
        <p:txBody>
          <a:bodyPr>
            <a:normAutofit fontScale="90000"/>
          </a:bodyPr>
          <a:lstStyle/>
          <a:p>
            <a:r>
              <a:rPr lang="de-DE" dirty="0"/>
              <a:t>Güterverkehrstrasse</a:t>
            </a:r>
            <a:br>
              <a:rPr lang="de-DE" dirty="0"/>
            </a:br>
            <a:endParaRPr lang="de-DE" dirty="0"/>
          </a:p>
        </p:txBody>
      </p:sp>
      <p:sp>
        <p:nvSpPr>
          <p:cNvPr id="3" name="Inhaltsplatzhalter 2"/>
          <p:cNvSpPr>
            <a:spLocks noGrp="1"/>
          </p:cNvSpPr>
          <p:nvPr>
            <p:ph idx="1"/>
          </p:nvPr>
        </p:nvSpPr>
        <p:spPr>
          <a:xfrm>
            <a:off x="1952940" y="914401"/>
            <a:ext cx="8229600" cy="4297363"/>
          </a:xfrm>
        </p:spPr>
        <p:txBody>
          <a:bodyPr/>
          <a:lstStyle/>
          <a:p>
            <a:r>
              <a:rPr lang="de-DE" dirty="0"/>
              <a:t>Enge Begleitung des „Dialogforums Güterverkehrstrasse“</a:t>
            </a:r>
          </a:p>
          <a:p>
            <a:r>
              <a:rPr lang="de-DE" dirty="0"/>
              <a:t>Zusammenarbeit mit der Bürgerinitiative</a:t>
            </a:r>
          </a:p>
          <a:p>
            <a:r>
              <a:rPr lang="de-DE" dirty="0"/>
              <a:t>11. Dialogforum am 04.10.2023</a:t>
            </a:r>
          </a:p>
          <a:p>
            <a:r>
              <a:rPr lang="de-DE" dirty="0"/>
              <a:t>Großes Interesse an Vorort-Veranstaltung am 14.10.2023</a:t>
            </a:r>
          </a:p>
          <a:p>
            <a:r>
              <a:rPr lang="de-DE" dirty="0"/>
              <a:t>Fortschreibung Karlsruher Erklärung 10/2023 </a:t>
            </a:r>
          </a:p>
          <a:p>
            <a:r>
              <a:rPr lang="de-DE" dirty="0"/>
              <a:t>Öffentliche Infoveranstaltung am 23.11.2023</a:t>
            </a:r>
          </a:p>
          <a:p>
            <a:r>
              <a:rPr lang="de-DE" dirty="0">
                <a:solidFill>
                  <a:srgbClr val="FF0000"/>
                </a:solidFill>
              </a:rPr>
              <a:t>letztes Dialogforum am 13.11.2024</a:t>
            </a:r>
          </a:p>
        </p:txBody>
      </p:sp>
      <p:sp>
        <p:nvSpPr>
          <p:cNvPr id="5" name="Fußzeilenplatzhalter 4">
            <a:extLst>
              <a:ext uri="{FF2B5EF4-FFF2-40B4-BE49-F238E27FC236}">
                <a16:creationId xmlns:a16="http://schemas.microsoft.com/office/drawing/2014/main" id="{E82AF553-E1FE-4E44-97B1-43CDF9BDA7F9}"/>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22F84312-F8A2-4262-9B27-9C16E02DA755}"/>
              </a:ext>
            </a:extLst>
          </p:cNvPr>
          <p:cNvSpPr>
            <a:spLocks noGrp="1"/>
          </p:cNvSpPr>
          <p:nvPr>
            <p:ph type="dt" sz="half" idx="2"/>
          </p:nvPr>
        </p:nvSpPr>
        <p:spPr/>
        <p:txBody>
          <a:bodyPr/>
          <a:lstStyle/>
          <a:p>
            <a:r>
              <a:rPr lang="de-DE"/>
              <a:t>05/03/24</a:t>
            </a:r>
            <a:endParaRPr lang="de-DE" dirty="0"/>
          </a:p>
        </p:txBody>
      </p:sp>
      <p:sp>
        <p:nvSpPr>
          <p:cNvPr id="9" name="Foliennummernplatzhalter 8">
            <a:extLst>
              <a:ext uri="{FF2B5EF4-FFF2-40B4-BE49-F238E27FC236}">
                <a16:creationId xmlns:a16="http://schemas.microsoft.com/office/drawing/2014/main" id="{D95D4D77-406E-4148-8FF9-4DB396FFFA6E}"/>
              </a:ext>
            </a:extLst>
          </p:cNvPr>
          <p:cNvSpPr>
            <a:spLocks noGrp="1"/>
          </p:cNvSpPr>
          <p:nvPr>
            <p:ph type="sldNum" sz="quarter" idx="4"/>
          </p:nvPr>
        </p:nvSpPr>
        <p:spPr/>
        <p:txBody>
          <a:bodyPr/>
          <a:lstStyle/>
          <a:p>
            <a:fld id="{515FC477-0A05-4F3E-8EE9-E015C9089D56}" type="slidenum">
              <a:rPr lang="de-DE" smtClean="0"/>
              <a:pPr/>
              <a:t>128</a:t>
            </a:fld>
            <a:endParaRPr lang="de-DE" dirty="0"/>
          </a:p>
        </p:txBody>
      </p:sp>
    </p:spTree>
    <p:extLst>
      <p:ext uri="{BB962C8B-B14F-4D97-AF65-F5344CB8AC3E}">
        <p14:creationId xmlns:p14="http://schemas.microsoft.com/office/powerpoint/2010/main" val="20129162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B1C69-EEC2-4EAF-A963-DA620795C7B6}"/>
              </a:ext>
            </a:extLst>
          </p:cNvPr>
          <p:cNvSpPr>
            <a:spLocks noGrp="1"/>
          </p:cNvSpPr>
          <p:nvPr>
            <p:ph type="title"/>
          </p:nvPr>
        </p:nvSpPr>
        <p:spPr>
          <a:xfrm>
            <a:off x="1981200" y="111125"/>
            <a:ext cx="8229600" cy="914400"/>
          </a:xfrm>
        </p:spPr>
        <p:txBody>
          <a:bodyPr/>
          <a:lstStyle/>
          <a:p>
            <a:r>
              <a:rPr lang="de-DE" dirty="0"/>
              <a:t>BNN – Bericht vom 02. Mai 2023</a:t>
            </a:r>
          </a:p>
        </p:txBody>
      </p:sp>
      <p:pic>
        <p:nvPicPr>
          <p:cNvPr id="7" name="Inhaltsplatzhalter 6">
            <a:extLst>
              <a:ext uri="{FF2B5EF4-FFF2-40B4-BE49-F238E27FC236}">
                <a16:creationId xmlns:a16="http://schemas.microsoft.com/office/drawing/2014/main" id="{E8AD7C61-BB35-44F9-AD0A-E7CE714002B0}"/>
              </a:ext>
            </a:extLst>
          </p:cNvPr>
          <p:cNvPicPr>
            <a:picLocks noGrp="1" noChangeAspect="1"/>
          </p:cNvPicPr>
          <p:nvPr>
            <p:ph idx="1"/>
          </p:nvPr>
        </p:nvPicPr>
        <p:blipFill rotWithShape="1">
          <a:blip r:embed="rId2"/>
          <a:srcRect l="979" t="807" r="3009" b="190"/>
          <a:stretch/>
        </p:blipFill>
        <p:spPr>
          <a:xfrm>
            <a:off x="4343400" y="609600"/>
            <a:ext cx="3429000" cy="6137275"/>
          </a:xfrm>
          <a:prstGeom prst="rect">
            <a:avLst/>
          </a:prstGeom>
        </p:spPr>
      </p:pic>
      <p:sp>
        <p:nvSpPr>
          <p:cNvPr id="4" name="Datumsplatzhalter 3">
            <a:extLst>
              <a:ext uri="{FF2B5EF4-FFF2-40B4-BE49-F238E27FC236}">
                <a16:creationId xmlns:a16="http://schemas.microsoft.com/office/drawing/2014/main" id="{F6563DB4-B790-4275-A4E7-3399CF822343}"/>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B1FA374A-571A-4F37-8E44-6D980D36628F}"/>
              </a:ext>
            </a:extLst>
          </p:cNvPr>
          <p:cNvSpPr>
            <a:spLocks noGrp="1"/>
          </p:cNvSpPr>
          <p:nvPr>
            <p:ph type="sldNum" sz="quarter" idx="4"/>
          </p:nvPr>
        </p:nvSpPr>
        <p:spPr/>
        <p:txBody>
          <a:bodyPr/>
          <a:lstStyle/>
          <a:p>
            <a:fld id="{515FC477-0A05-4F3E-8EE9-E015C9089D56}" type="slidenum">
              <a:rPr lang="de-DE" smtClean="0"/>
              <a:pPr/>
              <a:t>129</a:t>
            </a:fld>
            <a:endParaRPr lang="de-DE" dirty="0"/>
          </a:p>
        </p:txBody>
      </p:sp>
      <p:sp>
        <p:nvSpPr>
          <p:cNvPr id="3" name="Fußzeilenplatzhalter 2">
            <a:extLst>
              <a:ext uri="{FF2B5EF4-FFF2-40B4-BE49-F238E27FC236}">
                <a16:creationId xmlns:a16="http://schemas.microsoft.com/office/drawing/2014/main" id="{9001150F-8DEF-4A57-8F0B-80F422A39354}"/>
              </a:ext>
            </a:extLst>
          </p:cNvPr>
          <p:cNvSpPr>
            <a:spLocks noGrp="1"/>
          </p:cNvSpPr>
          <p:nvPr>
            <p:ph type="ftr" sz="quarter" idx="3"/>
          </p:nvPr>
        </p:nvSpPr>
        <p:spPr/>
        <p:txBody>
          <a:bodyPr/>
          <a:lstStyle/>
          <a:p>
            <a:r>
              <a:rPr lang="de-DE"/>
              <a:t>Gemeinderatssitzung am 05.03.2024</a:t>
            </a:r>
            <a:endParaRPr lang="de-DE" dirty="0"/>
          </a:p>
        </p:txBody>
      </p:sp>
    </p:spTree>
    <p:extLst>
      <p:ext uri="{BB962C8B-B14F-4D97-AF65-F5344CB8AC3E}">
        <p14:creationId xmlns:p14="http://schemas.microsoft.com/office/powerpoint/2010/main" val="2535012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92F4CD-3976-4CE9-9379-3C02E9B37CD7}"/>
              </a:ext>
            </a:extLst>
          </p:cNvPr>
          <p:cNvSpPr>
            <a:spLocks noGrp="1"/>
          </p:cNvSpPr>
          <p:nvPr>
            <p:ph type="title"/>
          </p:nvPr>
        </p:nvSpPr>
        <p:spPr/>
        <p:txBody>
          <a:bodyPr>
            <a:normAutofit fontScale="90000"/>
          </a:bodyPr>
          <a:lstStyle/>
          <a:p>
            <a:r>
              <a:rPr lang="de-DE" b="1" dirty="0">
                <a:solidFill>
                  <a:schemeClr val="accent5"/>
                </a:solidFill>
              </a:rPr>
              <a:t>Aktuelle Beispiele und Ihre Auswirkungen:</a:t>
            </a:r>
            <a:br>
              <a:rPr lang="de-DE" dirty="0"/>
            </a:br>
            <a:endParaRPr lang="de-DE" dirty="0"/>
          </a:p>
        </p:txBody>
      </p:sp>
      <p:sp>
        <p:nvSpPr>
          <p:cNvPr id="3" name="Inhaltsplatzhalter 2">
            <a:extLst>
              <a:ext uri="{FF2B5EF4-FFF2-40B4-BE49-F238E27FC236}">
                <a16:creationId xmlns:a16="http://schemas.microsoft.com/office/drawing/2014/main" id="{338073AB-C93B-4BD0-8D3D-DE1F1E20B23F}"/>
              </a:ext>
            </a:extLst>
          </p:cNvPr>
          <p:cNvSpPr>
            <a:spLocks noGrp="1"/>
          </p:cNvSpPr>
          <p:nvPr>
            <p:ph idx="1"/>
          </p:nvPr>
        </p:nvSpPr>
        <p:spPr>
          <a:xfrm>
            <a:off x="838200" y="1398294"/>
            <a:ext cx="10515600" cy="5140618"/>
          </a:xfrm>
        </p:spPr>
        <p:txBody>
          <a:bodyPr>
            <a:normAutofit fontScale="85000" lnSpcReduction="10000"/>
          </a:bodyPr>
          <a:lstStyle/>
          <a:p>
            <a:pPr marL="0" indent="0">
              <a:buNone/>
            </a:pPr>
            <a:r>
              <a:rPr lang="de-DE" b="1" dirty="0"/>
              <a:t>Bundesteilhabegesetz</a:t>
            </a:r>
            <a:endParaRPr lang="de-DE" dirty="0"/>
          </a:p>
          <a:p>
            <a:pPr marL="0" indent="0">
              <a:buNone/>
            </a:pPr>
            <a:r>
              <a:rPr lang="de-DE" dirty="0"/>
              <a:t>Verabschiedung im Bundestag </a:t>
            </a:r>
            <a:r>
              <a:rPr lang="de-DE" b="1" dirty="0">
                <a:solidFill>
                  <a:srgbClr val="FF0000"/>
                </a:solidFill>
              </a:rPr>
              <a:t>01.12.2016</a:t>
            </a:r>
            <a:r>
              <a:rPr lang="de-DE" dirty="0"/>
              <a:t> mit dem politischen Ziel mehr Teilhabe für Menschen mit Behinderung zu ermöglichen – ohne Geld zu hinterlegen</a:t>
            </a:r>
          </a:p>
          <a:p>
            <a:pPr marL="0" indent="0">
              <a:buNone/>
            </a:pPr>
            <a:r>
              <a:rPr lang="de-DE" dirty="0"/>
              <a:t>Wirtschaftliche Auswirkungen </a:t>
            </a:r>
            <a:r>
              <a:rPr lang="de-DE" b="1" dirty="0">
                <a:solidFill>
                  <a:srgbClr val="FF0000"/>
                </a:solidFill>
              </a:rPr>
              <a:t>2025 ff ca. 30 Mio. EUR </a:t>
            </a:r>
            <a:r>
              <a:rPr lang="de-DE" dirty="0"/>
              <a:t>Mehrbelastung allein für den Landkreis Karlsruhe</a:t>
            </a:r>
          </a:p>
          <a:p>
            <a:pPr marL="0" indent="0">
              <a:buNone/>
            </a:pPr>
            <a:r>
              <a:rPr lang="de-DE" b="1" dirty="0" err="1"/>
              <a:t>Krankenhausversorungsverbesserungsgesetz</a:t>
            </a:r>
            <a:endParaRPr lang="de-DE" dirty="0"/>
          </a:p>
          <a:p>
            <a:pPr marL="0" indent="0">
              <a:buNone/>
            </a:pPr>
            <a:r>
              <a:rPr lang="de-DE" dirty="0"/>
              <a:t>Politisches Ziel </a:t>
            </a:r>
            <a:r>
              <a:rPr lang="de-DE" b="1" dirty="0">
                <a:solidFill>
                  <a:srgbClr val="FF0000"/>
                </a:solidFill>
              </a:rPr>
              <a:t>2024</a:t>
            </a:r>
            <a:r>
              <a:rPr lang="de-DE" dirty="0"/>
              <a:t>: Sicherung der Stationären Versorgung - </a:t>
            </a:r>
            <a:r>
              <a:rPr lang="de-DE" b="1" dirty="0">
                <a:solidFill>
                  <a:srgbClr val="FF0000"/>
                </a:solidFill>
              </a:rPr>
              <a:t>ohne</a:t>
            </a:r>
            <a:r>
              <a:rPr lang="de-DE" dirty="0"/>
              <a:t> dazu </a:t>
            </a:r>
            <a:r>
              <a:rPr lang="de-DE" b="1" dirty="0">
                <a:solidFill>
                  <a:srgbClr val="FF0000"/>
                </a:solidFill>
              </a:rPr>
              <a:t>Geld</a:t>
            </a:r>
            <a:r>
              <a:rPr lang="de-DE" dirty="0"/>
              <a:t> zu hinterlegen</a:t>
            </a:r>
          </a:p>
          <a:p>
            <a:pPr marL="0" indent="0">
              <a:buNone/>
            </a:pPr>
            <a:r>
              <a:rPr lang="de-DE" b="1" dirty="0"/>
              <a:t>Heizungsgesetz</a:t>
            </a:r>
            <a:r>
              <a:rPr lang="de-DE" dirty="0"/>
              <a:t> – Kommunale Wärmeplanung</a:t>
            </a:r>
          </a:p>
          <a:p>
            <a:pPr marL="0" indent="0">
              <a:buNone/>
            </a:pPr>
            <a:r>
              <a:rPr lang="de-DE" b="1" dirty="0">
                <a:solidFill>
                  <a:srgbClr val="FF0000"/>
                </a:solidFill>
              </a:rPr>
              <a:t>2023</a:t>
            </a:r>
            <a:r>
              <a:rPr lang="de-DE" dirty="0"/>
              <a:t> Ideologische Einschränkung der Technologieoffenheit in unserem Land – Gesetz scheitert – </a:t>
            </a:r>
            <a:r>
              <a:rPr lang="de-DE" b="1" dirty="0">
                <a:solidFill>
                  <a:srgbClr val="FF0000"/>
                </a:solidFill>
              </a:rPr>
              <a:t>Kommunale Wärmeplanung</a:t>
            </a:r>
            <a:r>
              <a:rPr lang="de-DE" dirty="0"/>
              <a:t> soll Lösungen bringen</a:t>
            </a:r>
          </a:p>
          <a:p>
            <a:pPr marL="0" indent="0">
              <a:buNone/>
            </a:pPr>
            <a:r>
              <a:rPr lang="de-DE" b="1" dirty="0"/>
              <a:t>Rechtsanspruch auf Ganztagesbetreuung</a:t>
            </a:r>
            <a:endParaRPr lang="de-DE" dirty="0"/>
          </a:p>
          <a:p>
            <a:pPr marL="0" indent="0">
              <a:buNone/>
            </a:pPr>
            <a:r>
              <a:rPr lang="de-DE" dirty="0"/>
              <a:t>- ab 1 Jahr seit</a:t>
            </a:r>
            <a:r>
              <a:rPr lang="de-DE" b="1" dirty="0">
                <a:solidFill>
                  <a:srgbClr val="FF0000"/>
                </a:solidFill>
              </a:rPr>
              <a:t> 01.08.2013 </a:t>
            </a:r>
            <a:r>
              <a:rPr lang="de-DE" dirty="0"/>
              <a:t>– Kommunaler Anteil für Kinderbetreuung in KN von </a:t>
            </a:r>
            <a:r>
              <a:rPr lang="de-DE" b="1" dirty="0">
                <a:solidFill>
                  <a:srgbClr val="FF0000"/>
                </a:solidFill>
              </a:rPr>
              <a:t>2014 rund 1,68 Mio. EUR </a:t>
            </a:r>
            <a:r>
              <a:rPr lang="de-DE" dirty="0"/>
              <a:t>auf rund </a:t>
            </a:r>
            <a:r>
              <a:rPr lang="de-DE" b="1" dirty="0">
                <a:solidFill>
                  <a:srgbClr val="FF0000"/>
                </a:solidFill>
              </a:rPr>
              <a:t>5,43 Mio. EUR in 2025</a:t>
            </a:r>
          </a:p>
          <a:p>
            <a:pPr marL="0" indent="0">
              <a:buNone/>
            </a:pPr>
            <a:r>
              <a:rPr lang="de-DE" dirty="0"/>
              <a:t>- Grundschule ab dem </a:t>
            </a:r>
            <a:r>
              <a:rPr lang="de-DE" b="1" dirty="0">
                <a:solidFill>
                  <a:srgbClr val="FF0000"/>
                </a:solidFill>
              </a:rPr>
              <a:t>2026 (2021 beschlossen)</a:t>
            </a:r>
            <a:r>
              <a:rPr lang="de-DE" dirty="0"/>
              <a:t> – </a:t>
            </a:r>
            <a:r>
              <a:rPr lang="de-DE" b="1" dirty="0">
                <a:solidFill>
                  <a:srgbClr val="FF0000"/>
                </a:solidFill>
              </a:rPr>
              <a:t>ohne Geld </a:t>
            </a:r>
            <a:r>
              <a:rPr lang="de-DE" dirty="0"/>
              <a:t>zu hinterlegen</a:t>
            </a:r>
          </a:p>
        </p:txBody>
      </p:sp>
      <p:sp>
        <p:nvSpPr>
          <p:cNvPr id="4" name="Foliennummernplatzhalter 3">
            <a:extLst>
              <a:ext uri="{FF2B5EF4-FFF2-40B4-BE49-F238E27FC236}">
                <a16:creationId xmlns:a16="http://schemas.microsoft.com/office/drawing/2014/main" id="{C9C30755-A520-4844-AE27-CB25E0038BFF}"/>
              </a:ext>
            </a:extLst>
          </p:cNvPr>
          <p:cNvSpPr>
            <a:spLocks noGrp="1"/>
          </p:cNvSpPr>
          <p:nvPr>
            <p:ph type="sldNum" sz="quarter" idx="12"/>
          </p:nvPr>
        </p:nvSpPr>
        <p:spPr/>
        <p:txBody>
          <a:bodyPr/>
          <a:lstStyle/>
          <a:p>
            <a:fld id="{81C0A6F9-5CFC-46D9-84EB-14DD0719F9C2}" type="slidenum">
              <a:rPr lang="de-DE" smtClean="0"/>
              <a:t>13</a:t>
            </a:fld>
            <a:endParaRPr lang="de-DE"/>
          </a:p>
        </p:txBody>
      </p:sp>
    </p:spTree>
    <p:extLst>
      <p:ext uri="{BB962C8B-B14F-4D97-AF65-F5344CB8AC3E}">
        <p14:creationId xmlns:p14="http://schemas.microsoft.com/office/powerpoint/2010/main" val="15017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0D457-279D-497D-A87A-3451CBCC3D8D}"/>
              </a:ext>
            </a:extLst>
          </p:cNvPr>
          <p:cNvSpPr>
            <a:spLocks noGrp="1"/>
          </p:cNvSpPr>
          <p:nvPr>
            <p:ph type="title"/>
          </p:nvPr>
        </p:nvSpPr>
        <p:spPr/>
        <p:txBody>
          <a:bodyPr>
            <a:normAutofit fontScale="90000"/>
          </a:bodyPr>
          <a:lstStyle/>
          <a:p>
            <a:br>
              <a:rPr lang="de-DE" dirty="0"/>
            </a:br>
            <a:r>
              <a:rPr lang="de-DE" dirty="0"/>
              <a:t>8. Dialogforum Mannheim – Karlsruhe </a:t>
            </a:r>
          </a:p>
        </p:txBody>
      </p:sp>
      <p:pic>
        <p:nvPicPr>
          <p:cNvPr id="7" name="Inhaltsplatzhalter 6">
            <a:extLst>
              <a:ext uri="{FF2B5EF4-FFF2-40B4-BE49-F238E27FC236}">
                <a16:creationId xmlns:a16="http://schemas.microsoft.com/office/drawing/2014/main" id="{96701686-0132-4536-89E3-FA2717918387}"/>
              </a:ext>
            </a:extLst>
          </p:cNvPr>
          <p:cNvPicPr>
            <a:picLocks noGrp="1" noChangeAspect="1"/>
          </p:cNvPicPr>
          <p:nvPr>
            <p:ph idx="1"/>
          </p:nvPr>
        </p:nvPicPr>
        <p:blipFill>
          <a:blip r:embed="rId2"/>
          <a:stretch>
            <a:fillRect/>
          </a:stretch>
        </p:blipFill>
        <p:spPr>
          <a:xfrm>
            <a:off x="1730129" y="1231900"/>
            <a:ext cx="8257349" cy="4559300"/>
          </a:xfrm>
          <a:prstGeom prst="rect">
            <a:avLst/>
          </a:prstGeom>
        </p:spPr>
      </p:pic>
      <p:sp>
        <p:nvSpPr>
          <p:cNvPr id="4" name="Datumsplatzhalter 3">
            <a:extLst>
              <a:ext uri="{FF2B5EF4-FFF2-40B4-BE49-F238E27FC236}">
                <a16:creationId xmlns:a16="http://schemas.microsoft.com/office/drawing/2014/main" id="{CAEA3A0D-C86A-4FB5-9168-C3CBFDEC9D9C}"/>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653024F2-5C4F-4117-AC8B-4A8347777054}"/>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8DB09614-00AA-4518-80BE-F1BC766A06A4}"/>
              </a:ext>
            </a:extLst>
          </p:cNvPr>
          <p:cNvSpPr>
            <a:spLocks noGrp="1"/>
          </p:cNvSpPr>
          <p:nvPr>
            <p:ph type="sldNum" sz="quarter" idx="4"/>
          </p:nvPr>
        </p:nvSpPr>
        <p:spPr/>
        <p:txBody>
          <a:bodyPr/>
          <a:lstStyle/>
          <a:p>
            <a:fld id="{515FC477-0A05-4F3E-8EE9-E015C9089D56}" type="slidenum">
              <a:rPr lang="de-DE" smtClean="0"/>
              <a:pPr/>
              <a:t>130</a:t>
            </a:fld>
            <a:endParaRPr lang="de-DE" dirty="0"/>
          </a:p>
        </p:txBody>
      </p:sp>
    </p:spTree>
    <p:extLst>
      <p:ext uri="{BB962C8B-B14F-4D97-AF65-F5344CB8AC3E}">
        <p14:creationId xmlns:p14="http://schemas.microsoft.com/office/powerpoint/2010/main" val="25060349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F00F3-3469-41E5-B91B-F692F62EA410}"/>
              </a:ext>
            </a:extLst>
          </p:cNvPr>
          <p:cNvSpPr>
            <a:spLocks noGrp="1"/>
          </p:cNvSpPr>
          <p:nvPr>
            <p:ph type="title"/>
          </p:nvPr>
        </p:nvSpPr>
        <p:spPr/>
        <p:txBody>
          <a:bodyPr>
            <a:normAutofit fontScale="90000"/>
          </a:bodyPr>
          <a:lstStyle/>
          <a:p>
            <a:br>
              <a:rPr lang="de-DE" dirty="0"/>
            </a:br>
            <a:r>
              <a:rPr lang="de-DE" dirty="0"/>
              <a:t>11. Workshop Mannheim – Karlsruhe </a:t>
            </a:r>
          </a:p>
        </p:txBody>
      </p:sp>
      <p:pic>
        <p:nvPicPr>
          <p:cNvPr id="7" name="Inhaltsplatzhalter 6">
            <a:extLst>
              <a:ext uri="{FF2B5EF4-FFF2-40B4-BE49-F238E27FC236}">
                <a16:creationId xmlns:a16="http://schemas.microsoft.com/office/drawing/2014/main" id="{60D156FE-372C-4470-86F7-C9B3E58684B8}"/>
              </a:ext>
            </a:extLst>
          </p:cNvPr>
          <p:cNvPicPr>
            <a:picLocks noGrp="1" noChangeAspect="1"/>
          </p:cNvPicPr>
          <p:nvPr>
            <p:ph idx="1"/>
          </p:nvPr>
        </p:nvPicPr>
        <p:blipFill>
          <a:blip r:embed="rId2"/>
          <a:stretch>
            <a:fillRect/>
          </a:stretch>
        </p:blipFill>
        <p:spPr>
          <a:xfrm>
            <a:off x="2109826" y="1231901"/>
            <a:ext cx="7972349" cy="4297363"/>
          </a:xfrm>
          <a:prstGeom prst="rect">
            <a:avLst/>
          </a:prstGeom>
        </p:spPr>
      </p:pic>
      <p:sp>
        <p:nvSpPr>
          <p:cNvPr id="4" name="Datumsplatzhalter 3">
            <a:extLst>
              <a:ext uri="{FF2B5EF4-FFF2-40B4-BE49-F238E27FC236}">
                <a16:creationId xmlns:a16="http://schemas.microsoft.com/office/drawing/2014/main" id="{A6DBB68D-6958-4DF6-B9E8-E48EA3A5E519}"/>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DEEE44C0-7CAC-429B-9E1B-AFCBFDAF0BAD}"/>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78A7A6D2-8192-4F84-8758-EEBA6FBF484E}"/>
              </a:ext>
            </a:extLst>
          </p:cNvPr>
          <p:cNvSpPr>
            <a:spLocks noGrp="1"/>
          </p:cNvSpPr>
          <p:nvPr>
            <p:ph type="sldNum" sz="quarter" idx="4"/>
          </p:nvPr>
        </p:nvSpPr>
        <p:spPr/>
        <p:txBody>
          <a:bodyPr/>
          <a:lstStyle/>
          <a:p>
            <a:fld id="{515FC477-0A05-4F3E-8EE9-E015C9089D56}" type="slidenum">
              <a:rPr lang="de-DE" smtClean="0"/>
              <a:pPr/>
              <a:t>131</a:t>
            </a:fld>
            <a:endParaRPr lang="de-DE" dirty="0"/>
          </a:p>
        </p:txBody>
      </p:sp>
    </p:spTree>
    <p:extLst>
      <p:ext uri="{BB962C8B-B14F-4D97-AF65-F5344CB8AC3E}">
        <p14:creationId xmlns:p14="http://schemas.microsoft.com/office/powerpoint/2010/main" val="26209280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643A7-39AD-43B4-8A41-FB189BB14EA2}"/>
              </a:ext>
            </a:extLst>
          </p:cNvPr>
          <p:cNvSpPr>
            <a:spLocks noGrp="1"/>
          </p:cNvSpPr>
          <p:nvPr>
            <p:ph type="title"/>
          </p:nvPr>
        </p:nvSpPr>
        <p:spPr/>
        <p:txBody>
          <a:bodyPr>
            <a:normAutofit fontScale="90000"/>
          </a:bodyPr>
          <a:lstStyle/>
          <a:p>
            <a:br>
              <a:rPr lang="de-DE" dirty="0"/>
            </a:br>
            <a:r>
              <a:rPr lang="de-DE" dirty="0"/>
              <a:t>8. Dialogforum Mannheim – Karlsruhe</a:t>
            </a:r>
          </a:p>
        </p:txBody>
      </p:sp>
      <p:pic>
        <p:nvPicPr>
          <p:cNvPr id="7" name="Inhaltsplatzhalter 6">
            <a:extLst>
              <a:ext uri="{FF2B5EF4-FFF2-40B4-BE49-F238E27FC236}">
                <a16:creationId xmlns:a16="http://schemas.microsoft.com/office/drawing/2014/main" id="{B0C65E60-A74B-4380-BC44-2235FBA52C25}"/>
              </a:ext>
            </a:extLst>
          </p:cNvPr>
          <p:cNvPicPr>
            <a:picLocks noGrp="1" noChangeAspect="1"/>
          </p:cNvPicPr>
          <p:nvPr>
            <p:ph idx="1"/>
          </p:nvPr>
        </p:nvPicPr>
        <p:blipFill>
          <a:blip r:embed="rId2"/>
          <a:stretch>
            <a:fillRect/>
          </a:stretch>
        </p:blipFill>
        <p:spPr>
          <a:xfrm>
            <a:off x="2069604" y="1231901"/>
            <a:ext cx="8052792" cy="4297363"/>
          </a:xfrm>
          <a:prstGeom prst="rect">
            <a:avLst/>
          </a:prstGeom>
        </p:spPr>
      </p:pic>
      <p:sp>
        <p:nvSpPr>
          <p:cNvPr id="4" name="Datumsplatzhalter 3">
            <a:extLst>
              <a:ext uri="{FF2B5EF4-FFF2-40B4-BE49-F238E27FC236}">
                <a16:creationId xmlns:a16="http://schemas.microsoft.com/office/drawing/2014/main" id="{A3FB1C83-4E6D-4E93-B258-3AD5F8021BB0}"/>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A9335FFC-0534-4815-8742-A826E77CE5FC}"/>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9CAA9E74-3AF1-45BE-9240-2117A24E7941}"/>
              </a:ext>
            </a:extLst>
          </p:cNvPr>
          <p:cNvSpPr>
            <a:spLocks noGrp="1"/>
          </p:cNvSpPr>
          <p:nvPr>
            <p:ph type="sldNum" sz="quarter" idx="4"/>
          </p:nvPr>
        </p:nvSpPr>
        <p:spPr/>
        <p:txBody>
          <a:bodyPr/>
          <a:lstStyle/>
          <a:p>
            <a:fld id="{515FC477-0A05-4F3E-8EE9-E015C9089D56}" type="slidenum">
              <a:rPr lang="de-DE" smtClean="0"/>
              <a:pPr/>
              <a:t>132</a:t>
            </a:fld>
            <a:endParaRPr lang="de-DE" dirty="0"/>
          </a:p>
        </p:txBody>
      </p:sp>
    </p:spTree>
    <p:extLst>
      <p:ext uri="{BB962C8B-B14F-4D97-AF65-F5344CB8AC3E}">
        <p14:creationId xmlns:p14="http://schemas.microsoft.com/office/powerpoint/2010/main" val="25485098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D3339A-C2DA-4E6E-AAC4-693BE17AD7A9}"/>
              </a:ext>
            </a:extLst>
          </p:cNvPr>
          <p:cNvSpPr>
            <a:spLocks noGrp="1"/>
          </p:cNvSpPr>
          <p:nvPr>
            <p:ph type="title"/>
          </p:nvPr>
        </p:nvSpPr>
        <p:spPr/>
        <p:txBody>
          <a:bodyPr>
            <a:normAutofit fontScale="90000"/>
          </a:bodyPr>
          <a:lstStyle/>
          <a:p>
            <a:br>
              <a:rPr lang="de-DE" dirty="0"/>
            </a:br>
            <a:r>
              <a:rPr lang="de-DE" dirty="0"/>
              <a:t>8. Dialogforum Mannheim – Karlsruhe</a:t>
            </a:r>
          </a:p>
        </p:txBody>
      </p:sp>
      <p:pic>
        <p:nvPicPr>
          <p:cNvPr id="7" name="Inhaltsplatzhalter 6">
            <a:extLst>
              <a:ext uri="{FF2B5EF4-FFF2-40B4-BE49-F238E27FC236}">
                <a16:creationId xmlns:a16="http://schemas.microsoft.com/office/drawing/2014/main" id="{BC0A2F20-BC82-4705-864D-CAF95EA94481}"/>
              </a:ext>
            </a:extLst>
          </p:cNvPr>
          <p:cNvPicPr>
            <a:picLocks noGrp="1" noChangeAspect="1"/>
          </p:cNvPicPr>
          <p:nvPr>
            <p:ph idx="1"/>
          </p:nvPr>
        </p:nvPicPr>
        <p:blipFill>
          <a:blip r:embed="rId2"/>
          <a:stretch>
            <a:fillRect/>
          </a:stretch>
        </p:blipFill>
        <p:spPr>
          <a:xfrm>
            <a:off x="2133600" y="1232109"/>
            <a:ext cx="7868648" cy="4297363"/>
          </a:xfrm>
          <a:prstGeom prst="rect">
            <a:avLst/>
          </a:prstGeom>
        </p:spPr>
      </p:pic>
      <p:sp>
        <p:nvSpPr>
          <p:cNvPr id="4" name="Datumsplatzhalter 3">
            <a:extLst>
              <a:ext uri="{FF2B5EF4-FFF2-40B4-BE49-F238E27FC236}">
                <a16:creationId xmlns:a16="http://schemas.microsoft.com/office/drawing/2014/main" id="{518EB0B8-585D-4340-8A8F-ED794A9BCE9D}"/>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CE84B712-B5EB-421F-8E61-CA9DD4AAC365}"/>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1CA857CE-E5F2-43AB-AC57-1177C4904962}"/>
              </a:ext>
            </a:extLst>
          </p:cNvPr>
          <p:cNvSpPr>
            <a:spLocks noGrp="1"/>
          </p:cNvSpPr>
          <p:nvPr>
            <p:ph type="sldNum" sz="quarter" idx="4"/>
          </p:nvPr>
        </p:nvSpPr>
        <p:spPr/>
        <p:txBody>
          <a:bodyPr/>
          <a:lstStyle/>
          <a:p>
            <a:fld id="{515FC477-0A05-4F3E-8EE9-E015C9089D56}" type="slidenum">
              <a:rPr lang="de-DE" smtClean="0"/>
              <a:pPr/>
              <a:t>133</a:t>
            </a:fld>
            <a:endParaRPr lang="de-DE" dirty="0"/>
          </a:p>
        </p:txBody>
      </p:sp>
    </p:spTree>
    <p:extLst>
      <p:ext uri="{BB962C8B-B14F-4D97-AF65-F5344CB8AC3E}">
        <p14:creationId xmlns:p14="http://schemas.microsoft.com/office/powerpoint/2010/main" val="16321188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615FC-600B-4DD3-B197-2D60A88A532C}"/>
              </a:ext>
            </a:extLst>
          </p:cNvPr>
          <p:cNvSpPr>
            <a:spLocks noGrp="1"/>
          </p:cNvSpPr>
          <p:nvPr>
            <p:ph type="title"/>
          </p:nvPr>
        </p:nvSpPr>
        <p:spPr/>
        <p:txBody>
          <a:bodyPr>
            <a:normAutofit fontScale="90000"/>
          </a:bodyPr>
          <a:lstStyle/>
          <a:p>
            <a:br>
              <a:rPr lang="de-DE" dirty="0"/>
            </a:br>
            <a:r>
              <a:rPr lang="de-DE" dirty="0"/>
              <a:t>8. Dialogforum Mannheim – Karlsruhe</a:t>
            </a:r>
          </a:p>
        </p:txBody>
      </p:sp>
      <p:sp>
        <p:nvSpPr>
          <p:cNvPr id="3" name="Inhaltsplatzhalter 2">
            <a:extLst>
              <a:ext uri="{FF2B5EF4-FFF2-40B4-BE49-F238E27FC236}">
                <a16:creationId xmlns:a16="http://schemas.microsoft.com/office/drawing/2014/main" id="{47595289-4AD6-4BC0-A7F5-71E855B96229}"/>
              </a:ext>
            </a:extLst>
          </p:cNvPr>
          <p:cNvSpPr>
            <a:spLocks noGrp="1"/>
          </p:cNvSpPr>
          <p:nvPr>
            <p:ph idx="1"/>
          </p:nvPr>
        </p:nvSpPr>
        <p:spPr/>
        <p:txBody>
          <a:bodyPr/>
          <a:lstStyle/>
          <a:p>
            <a:br>
              <a:rPr lang="de-DE" dirty="0"/>
            </a:br>
            <a:endParaRPr lang="de-DE" dirty="0"/>
          </a:p>
        </p:txBody>
      </p:sp>
      <p:sp>
        <p:nvSpPr>
          <p:cNvPr id="4" name="Datumsplatzhalter 3">
            <a:extLst>
              <a:ext uri="{FF2B5EF4-FFF2-40B4-BE49-F238E27FC236}">
                <a16:creationId xmlns:a16="http://schemas.microsoft.com/office/drawing/2014/main" id="{9C1A1136-3607-40BA-AED6-FC33C946078F}"/>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BCB3F53C-109B-4C74-9C0A-64D275A9C0E0}"/>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41FFD2F1-4B5B-467E-9D09-3391BC99DFFC}"/>
              </a:ext>
            </a:extLst>
          </p:cNvPr>
          <p:cNvSpPr>
            <a:spLocks noGrp="1"/>
          </p:cNvSpPr>
          <p:nvPr>
            <p:ph type="sldNum" sz="quarter" idx="4"/>
          </p:nvPr>
        </p:nvSpPr>
        <p:spPr/>
        <p:txBody>
          <a:bodyPr/>
          <a:lstStyle/>
          <a:p>
            <a:fld id="{515FC477-0A05-4F3E-8EE9-E015C9089D56}" type="slidenum">
              <a:rPr lang="de-DE" smtClean="0"/>
              <a:pPr/>
              <a:t>134</a:t>
            </a:fld>
            <a:endParaRPr lang="de-DE" dirty="0"/>
          </a:p>
        </p:txBody>
      </p:sp>
      <p:pic>
        <p:nvPicPr>
          <p:cNvPr id="7" name="Grafik 6">
            <a:extLst>
              <a:ext uri="{FF2B5EF4-FFF2-40B4-BE49-F238E27FC236}">
                <a16:creationId xmlns:a16="http://schemas.microsoft.com/office/drawing/2014/main" id="{765C505B-1AC4-4035-9CC3-130D2AAE42EF}"/>
              </a:ext>
            </a:extLst>
          </p:cNvPr>
          <p:cNvPicPr>
            <a:picLocks noChangeAspect="1"/>
          </p:cNvPicPr>
          <p:nvPr/>
        </p:nvPicPr>
        <p:blipFill>
          <a:blip r:embed="rId2"/>
          <a:stretch>
            <a:fillRect/>
          </a:stretch>
        </p:blipFill>
        <p:spPr>
          <a:xfrm>
            <a:off x="1524000" y="1328530"/>
            <a:ext cx="9144000" cy="4918107"/>
          </a:xfrm>
          <a:prstGeom prst="rect">
            <a:avLst/>
          </a:prstGeom>
        </p:spPr>
      </p:pic>
    </p:spTree>
    <p:extLst>
      <p:ext uri="{BB962C8B-B14F-4D97-AF65-F5344CB8AC3E}">
        <p14:creationId xmlns:p14="http://schemas.microsoft.com/office/powerpoint/2010/main" val="210942735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B0393-F664-46BA-9031-472847E1A762}"/>
              </a:ext>
            </a:extLst>
          </p:cNvPr>
          <p:cNvSpPr>
            <a:spLocks noGrp="1"/>
          </p:cNvSpPr>
          <p:nvPr>
            <p:ph type="title"/>
          </p:nvPr>
        </p:nvSpPr>
        <p:spPr/>
        <p:txBody>
          <a:bodyPr>
            <a:normAutofit fontScale="90000"/>
          </a:bodyPr>
          <a:lstStyle/>
          <a:p>
            <a:br>
              <a:rPr lang="de-DE" dirty="0"/>
            </a:br>
            <a:r>
              <a:rPr lang="de-DE" dirty="0"/>
              <a:t>11. Workshop Mannheim – Karlsruhe </a:t>
            </a:r>
          </a:p>
        </p:txBody>
      </p:sp>
      <p:pic>
        <p:nvPicPr>
          <p:cNvPr id="7" name="Inhaltsplatzhalter 6">
            <a:extLst>
              <a:ext uri="{FF2B5EF4-FFF2-40B4-BE49-F238E27FC236}">
                <a16:creationId xmlns:a16="http://schemas.microsoft.com/office/drawing/2014/main" id="{119D198E-948E-4EE7-8830-A9438C05117C}"/>
              </a:ext>
            </a:extLst>
          </p:cNvPr>
          <p:cNvPicPr>
            <a:picLocks noGrp="1" noChangeAspect="1"/>
          </p:cNvPicPr>
          <p:nvPr>
            <p:ph idx="1"/>
          </p:nvPr>
        </p:nvPicPr>
        <p:blipFill>
          <a:blip r:embed="rId2"/>
          <a:stretch>
            <a:fillRect/>
          </a:stretch>
        </p:blipFill>
        <p:spPr>
          <a:xfrm>
            <a:off x="2146619" y="1231901"/>
            <a:ext cx="7898762" cy="4297363"/>
          </a:xfrm>
          <a:prstGeom prst="rect">
            <a:avLst/>
          </a:prstGeom>
        </p:spPr>
      </p:pic>
      <p:sp>
        <p:nvSpPr>
          <p:cNvPr id="4" name="Datumsplatzhalter 3">
            <a:extLst>
              <a:ext uri="{FF2B5EF4-FFF2-40B4-BE49-F238E27FC236}">
                <a16:creationId xmlns:a16="http://schemas.microsoft.com/office/drawing/2014/main" id="{FAD7F36A-6E83-4CD9-A995-95874808C9C2}"/>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0567CF64-6A98-4B29-A1B4-5DA7492D64BD}"/>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18621DB3-2EB9-4CB1-AF77-8F87882DC8F5}"/>
              </a:ext>
            </a:extLst>
          </p:cNvPr>
          <p:cNvSpPr>
            <a:spLocks noGrp="1"/>
          </p:cNvSpPr>
          <p:nvPr>
            <p:ph type="sldNum" sz="quarter" idx="4"/>
          </p:nvPr>
        </p:nvSpPr>
        <p:spPr/>
        <p:txBody>
          <a:bodyPr/>
          <a:lstStyle/>
          <a:p>
            <a:fld id="{515FC477-0A05-4F3E-8EE9-E015C9089D56}" type="slidenum">
              <a:rPr lang="de-DE" smtClean="0"/>
              <a:pPr/>
              <a:t>135</a:t>
            </a:fld>
            <a:endParaRPr lang="de-DE" dirty="0"/>
          </a:p>
        </p:txBody>
      </p:sp>
    </p:spTree>
    <p:extLst>
      <p:ext uri="{BB962C8B-B14F-4D97-AF65-F5344CB8AC3E}">
        <p14:creationId xmlns:p14="http://schemas.microsoft.com/office/powerpoint/2010/main" val="32467119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F8937-91A5-42C7-848A-60FA140543D1}"/>
              </a:ext>
            </a:extLst>
          </p:cNvPr>
          <p:cNvSpPr>
            <a:spLocks noGrp="1"/>
          </p:cNvSpPr>
          <p:nvPr>
            <p:ph type="title"/>
          </p:nvPr>
        </p:nvSpPr>
        <p:spPr/>
        <p:txBody>
          <a:bodyPr>
            <a:normAutofit fontScale="90000"/>
          </a:bodyPr>
          <a:lstStyle/>
          <a:p>
            <a:br>
              <a:rPr lang="de-DE" dirty="0"/>
            </a:br>
            <a:r>
              <a:rPr lang="de-DE" dirty="0"/>
              <a:t>11. Workshop Mannheim – Karlsruhe </a:t>
            </a:r>
          </a:p>
        </p:txBody>
      </p:sp>
      <p:pic>
        <p:nvPicPr>
          <p:cNvPr id="7" name="Inhaltsplatzhalter 6">
            <a:extLst>
              <a:ext uri="{FF2B5EF4-FFF2-40B4-BE49-F238E27FC236}">
                <a16:creationId xmlns:a16="http://schemas.microsoft.com/office/drawing/2014/main" id="{4BFB8EE9-AC57-4FA7-8646-6081059404AD}"/>
              </a:ext>
            </a:extLst>
          </p:cNvPr>
          <p:cNvPicPr>
            <a:picLocks noGrp="1" noChangeAspect="1"/>
          </p:cNvPicPr>
          <p:nvPr>
            <p:ph idx="1"/>
          </p:nvPr>
        </p:nvPicPr>
        <p:blipFill>
          <a:blip r:embed="rId2"/>
          <a:stretch>
            <a:fillRect/>
          </a:stretch>
        </p:blipFill>
        <p:spPr>
          <a:xfrm>
            <a:off x="1615731" y="1231900"/>
            <a:ext cx="9040202" cy="4864100"/>
          </a:xfrm>
          <a:prstGeom prst="rect">
            <a:avLst/>
          </a:prstGeom>
        </p:spPr>
      </p:pic>
      <p:sp>
        <p:nvSpPr>
          <p:cNvPr id="4" name="Datumsplatzhalter 3">
            <a:extLst>
              <a:ext uri="{FF2B5EF4-FFF2-40B4-BE49-F238E27FC236}">
                <a16:creationId xmlns:a16="http://schemas.microsoft.com/office/drawing/2014/main" id="{903D8D6D-3302-490A-840E-0E7CF7D6D75E}"/>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26C03DF3-1DDC-4300-A675-ACE98EE51007}"/>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6494F27D-BB04-4CEF-ADEB-19FB7EC8E3AC}"/>
              </a:ext>
            </a:extLst>
          </p:cNvPr>
          <p:cNvSpPr>
            <a:spLocks noGrp="1"/>
          </p:cNvSpPr>
          <p:nvPr>
            <p:ph type="sldNum" sz="quarter" idx="4"/>
          </p:nvPr>
        </p:nvSpPr>
        <p:spPr/>
        <p:txBody>
          <a:bodyPr/>
          <a:lstStyle/>
          <a:p>
            <a:fld id="{515FC477-0A05-4F3E-8EE9-E015C9089D56}" type="slidenum">
              <a:rPr lang="de-DE" smtClean="0"/>
              <a:pPr/>
              <a:t>136</a:t>
            </a:fld>
            <a:endParaRPr lang="de-DE" dirty="0"/>
          </a:p>
        </p:txBody>
      </p:sp>
    </p:spTree>
    <p:extLst>
      <p:ext uri="{BB962C8B-B14F-4D97-AF65-F5344CB8AC3E}">
        <p14:creationId xmlns:p14="http://schemas.microsoft.com/office/powerpoint/2010/main" val="22360712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DA8B9C-8A3F-43A4-B6C3-09023B166E6E}"/>
              </a:ext>
            </a:extLst>
          </p:cNvPr>
          <p:cNvSpPr>
            <a:spLocks noGrp="1"/>
          </p:cNvSpPr>
          <p:nvPr>
            <p:ph type="title"/>
          </p:nvPr>
        </p:nvSpPr>
        <p:spPr/>
        <p:txBody>
          <a:bodyPr>
            <a:normAutofit fontScale="90000"/>
          </a:bodyPr>
          <a:lstStyle/>
          <a:p>
            <a:br>
              <a:rPr lang="de-DE" dirty="0"/>
            </a:br>
            <a:r>
              <a:rPr lang="de-DE" dirty="0"/>
              <a:t>9. Dialogforum Mannheim – Karlsruhe</a:t>
            </a:r>
          </a:p>
        </p:txBody>
      </p:sp>
      <p:pic>
        <p:nvPicPr>
          <p:cNvPr id="7" name="Inhaltsplatzhalter 6">
            <a:extLst>
              <a:ext uri="{FF2B5EF4-FFF2-40B4-BE49-F238E27FC236}">
                <a16:creationId xmlns:a16="http://schemas.microsoft.com/office/drawing/2014/main" id="{30DFF563-2ED9-448E-977E-F4ABA6D52065}"/>
              </a:ext>
            </a:extLst>
          </p:cNvPr>
          <p:cNvPicPr>
            <a:picLocks noGrp="1" noChangeAspect="1"/>
          </p:cNvPicPr>
          <p:nvPr>
            <p:ph idx="1"/>
          </p:nvPr>
        </p:nvPicPr>
        <p:blipFill>
          <a:blip r:embed="rId2"/>
          <a:stretch>
            <a:fillRect/>
          </a:stretch>
        </p:blipFill>
        <p:spPr>
          <a:xfrm>
            <a:off x="2070916" y="1231901"/>
            <a:ext cx="8050168" cy="4297363"/>
          </a:xfrm>
          <a:prstGeom prst="rect">
            <a:avLst/>
          </a:prstGeom>
        </p:spPr>
      </p:pic>
      <p:sp>
        <p:nvSpPr>
          <p:cNvPr id="4" name="Datumsplatzhalter 3">
            <a:extLst>
              <a:ext uri="{FF2B5EF4-FFF2-40B4-BE49-F238E27FC236}">
                <a16:creationId xmlns:a16="http://schemas.microsoft.com/office/drawing/2014/main" id="{B1B565D3-0E49-49B3-B78A-AFD803D1D7A2}"/>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C3E41023-91C6-4117-A21A-EF84050CE29D}"/>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7CF2420E-0126-4563-9333-37B58D80C936}"/>
              </a:ext>
            </a:extLst>
          </p:cNvPr>
          <p:cNvSpPr>
            <a:spLocks noGrp="1"/>
          </p:cNvSpPr>
          <p:nvPr>
            <p:ph type="sldNum" sz="quarter" idx="4"/>
          </p:nvPr>
        </p:nvSpPr>
        <p:spPr/>
        <p:txBody>
          <a:bodyPr/>
          <a:lstStyle/>
          <a:p>
            <a:fld id="{515FC477-0A05-4F3E-8EE9-E015C9089D56}" type="slidenum">
              <a:rPr lang="de-DE" smtClean="0"/>
              <a:pPr/>
              <a:t>137</a:t>
            </a:fld>
            <a:endParaRPr lang="de-DE" dirty="0"/>
          </a:p>
        </p:txBody>
      </p:sp>
    </p:spTree>
    <p:extLst>
      <p:ext uri="{BB962C8B-B14F-4D97-AF65-F5344CB8AC3E}">
        <p14:creationId xmlns:p14="http://schemas.microsoft.com/office/powerpoint/2010/main" val="338370067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96C88-2A3C-40AA-BDED-782C5823ECB2}"/>
              </a:ext>
            </a:extLst>
          </p:cNvPr>
          <p:cNvSpPr>
            <a:spLocks noGrp="1"/>
          </p:cNvSpPr>
          <p:nvPr>
            <p:ph type="title"/>
          </p:nvPr>
        </p:nvSpPr>
        <p:spPr/>
        <p:txBody>
          <a:bodyPr>
            <a:normAutofit fontScale="90000"/>
          </a:bodyPr>
          <a:lstStyle/>
          <a:p>
            <a:br>
              <a:rPr lang="de-DE" dirty="0"/>
            </a:br>
            <a:r>
              <a:rPr lang="de-DE" dirty="0"/>
              <a:t>14. Workshop Mannheim – Karlsruhe </a:t>
            </a:r>
          </a:p>
        </p:txBody>
      </p:sp>
      <p:pic>
        <p:nvPicPr>
          <p:cNvPr id="7" name="Inhaltsplatzhalter 6">
            <a:extLst>
              <a:ext uri="{FF2B5EF4-FFF2-40B4-BE49-F238E27FC236}">
                <a16:creationId xmlns:a16="http://schemas.microsoft.com/office/drawing/2014/main" id="{3809F6CF-7DC7-433D-BA8F-821D701E84DA}"/>
              </a:ext>
            </a:extLst>
          </p:cNvPr>
          <p:cNvPicPr>
            <a:picLocks noGrp="1" noChangeAspect="1"/>
          </p:cNvPicPr>
          <p:nvPr>
            <p:ph idx="1"/>
          </p:nvPr>
        </p:nvPicPr>
        <p:blipFill>
          <a:blip r:embed="rId2"/>
          <a:stretch>
            <a:fillRect/>
          </a:stretch>
        </p:blipFill>
        <p:spPr>
          <a:xfrm>
            <a:off x="1752601" y="1447800"/>
            <a:ext cx="8347231" cy="4483100"/>
          </a:xfrm>
          <a:prstGeom prst="rect">
            <a:avLst/>
          </a:prstGeom>
        </p:spPr>
      </p:pic>
      <p:sp>
        <p:nvSpPr>
          <p:cNvPr id="4" name="Datumsplatzhalter 3">
            <a:extLst>
              <a:ext uri="{FF2B5EF4-FFF2-40B4-BE49-F238E27FC236}">
                <a16:creationId xmlns:a16="http://schemas.microsoft.com/office/drawing/2014/main" id="{354ED33E-4811-4B0E-88FD-8D5C9E41281F}"/>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F1BC3764-8365-4D21-9158-9C9079F504EB}"/>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2069FAA3-E38C-4AF2-8E29-511E25C27B32}"/>
              </a:ext>
            </a:extLst>
          </p:cNvPr>
          <p:cNvSpPr>
            <a:spLocks noGrp="1"/>
          </p:cNvSpPr>
          <p:nvPr>
            <p:ph type="sldNum" sz="quarter" idx="4"/>
          </p:nvPr>
        </p:nvSpPr>
        <p:spPr/>
        <p:txBody>
          <a:bodyPr/>
          <a:lstStyle/>
          <a:p>
            <a:fld id="{515FC477-0A05-4F3E-8EE9-E015C9089D56}" type="slidenum">
              <a:rPr lang="de-DE" smtClean="0"/>
              <a:pPr/>
              <a:t>138</a:t>
            </a:fld>
            <a:endParaRPr lang="de-DE" dirty="0"/>
          </a:p>
        </p:txBody>
      </p:sp>
    </p:spTree>
    <p:extLst>
      <p:ext uri="{BB962C8B-B14F-4D97-AF65-F5344CB8AC3E}">
        <p14:creationId xmlns:p14="http://schemas.microsoft.com/office/powerpoint/2010/main" val="39086805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de-DE" dirty="0"/>
            </a:br>
            <a:r>
              <a:rPr lang="de-DE" dirty="0"/>
              <a:t>9. Dialogforum Mannheim – Karlsruhe </a:t>
            </a:r>
          </a:p>
        </p:txBody>
      </p:sp>
      <p:sp>
        <p:nvSpPr>
          <p:cNvPr id="4" name="Datumsplatzhalter 3"/>
          <p:cNvSpPr>
            <a:spLocks noGrp="1"/>
          </p:cNvSpPr>
          <p:nvPr>
            <p:ph type="dt" sz="half" idx="2"/>
          </p:nvPr>
        </p:nvSpPr>
        <p:spPr/>
        <p:txBody>
          <a:bodyPr/>
          <a:lstStyle/>
          <a:p>
            <a:r>
              <a:rPr lang="de-DE"/>
              <a:t>05/03/24</a:t>
            </a:r>
            <a:endParaRPr lang="de-DE" dirty="0"/>
          </a:p>
        </p:txBody>
      </p:sp>
      <p:sp>
        <p:nvSpPr>
          <p:cNvPr id="5" name="Fußzeilenplatzhalter 4"/>
          <p:cNvSpPr>
            <a:spLocks noGrp="1"/>
          </p:cNvSpPr>
          <p:nvPr>
            <p:ph type="ftr" sz="quarter" idx="3"/>
          </p:nvPr>
        </p:nvSpPr>
        <p:spPr/>
        <p:txBody>
          <a:bodyPr/>
          <a:lstStyle/>
          <a:p>
            <a:r>
              <a:rPr lang="de-DE"/>
              <a:t>Gemeinderatssitzung am 05.03.2024</a:t>
            </a:r>
            <a:endParaRPr lang="de-DE" dirty="0"/>
          </a:p>
        </p:txBody>
      </p:sp>
      <p:sp>
        <p:nvSpPr>
          <p:cNvPr id="6" name="Foliennummernplatzhalter 5"/>
          <p:cNvSpPr>
            <a:spLocks noGrp="1"/>
          </p:cNvSpPr>
          <p:nvPr>
            <p:ph type="sldNum" sz="quarter" idx="4"/>
          </p:nvPr>
        </p:nvSpPr>
        <p:spPr/>
        <p:txBody>
          <a:bodyPr/>
          <a:lstStyle/>
          <a:p>
            <a:endParaRPr lang="de-DE" dirty="0"/>
          </a:p>
        </p:txBody>
      </p:sp>
      <p:pic>
        <p:nvPicPr>
          <p:cNvPr id="3" name="Inhaltsplatzhalter 2">
            <a:extLst>
              <a:ext uri="{FF2B5EF4-FFF2-40B4-BE49-F238E27FC236}">
                <a16:creationId xmlns:a16="http://schemas.microsoft.com/office/drawing/2014/main" id="{1120DE0B-D930-4AEB-91FD-B6FAEC112C46}"/>
              </a:ext>
            </a:extLst>
          </p:cNvPr>
          <p:cNvPicPr>
            <a:picLocks noGrp="1" noChangeAspect="1"/>
          </p:cNvPicPr>
          <p:nvPr>
            <p:ph idx="1"/>
          </p:nvPr>
        </p:nvPicPr>
        <p:blipFill>
          <a:blip r:embed="rId2"/>
          <a:stretch>
            <a:fillRect/>
          </a:stretch>
        </p:blipFill>
        <p:spPr>
          <a:xfrm>
            <a:off x="2237681" y="1231901"/>
            <a:ext cx="7716639" cy="4297363"/>
          </a:xfrm>
          <a:prstGeom prst="rect">
            <a:avLst/>
          </a:prstGeom>
        </p:spPr>
      </p:pic>
    </p:spTree>
    <p:extLst>
      <p:ext uri="{BB962C8B-B14F-4D97-AF65-F5344CB8AC3E}">
        <p14:creationId xmlns:p14="http://schemas.microsoft.com/office/powerpoint/2010/main" val="1010755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5342C0-1262-43D4-BACC-FDE367DC97C5}"/>
              </a:ext>
            </a:extLst>
          </p:cNvPr>
          <p:cNvSpPr>
            <a:spLocks noGrp="1"/>
          </p:cNvSpPr>
          <p:nvPr>
            <p:ph type="title"/>
          </p:nvPr>
        </p:nvSpPr>
        <p:spPr/>
        <p:txBody>
          <a:bodyPr>
            <a:normAutofit fontScale="90000"/>
          </a:bodyPr>
          <a:lstStyle/>
          <a:p>
            <a:r>
              <a:rPr lang="de-DE" dirty="0"/>
              <a:t>Fehlentwicklung des Konnexitätsprinzips </a:t>
            </a:r>
            <a:br>
              <a:rPr lang="de-DE" dirty="0"/>
            </a:br>
            <a:r>
              <a:rPr lang="de-DE" dirty="0"/>
              <a:t>am Beispiel der Kinderbetreuung in Karlsdorf-Neuthard</a:t>
            </a:r>
          </a:p>
        </p:txBody>
      </p:sp>
      <p:sp>
        <p:nvSpPr>
          <p:cNvPr id="4" name="Fußzeilenplatzhalter 3">
            <a:extLst>
              <a:ext uri="{FF2B5EF4-FFF2-40B4-BE49-F238E27FC236}">
                <a16:creationId xmlns:a16="http://schemas.microsoft.com/office/drawing/2014/main" id="{70BB0672-356E-41DD-9828-D3383DA28185}"/>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7762C2F0-2C41-42A8-A18F-D1296BF513C8}"/>
              </a:ext>
            </a:extLst>
          </p:cNvPr>
          <p:cNvSpPr>
            <a:spLocks noGrp="1"/>
          </p:cNvSpPr>
          <p:nvPr>
            <p:ph type="sldNum" sz="quarter" idx="4"/>
          </p:nvPr>
        </p:nvSpPr>
        <p:spPr/>
        <p:txBody>
          <a:bodyPr/>
          <a:lstStyle/>
          <a:p>
            <a:fld id="{515FC477-0A05-4F3E-8EE9-E015C9089D56}" type="slidenum">
              <a:rPr lang="de-DE" smtClean="0"/>
              <a:pPr/>
              <a:t>14</a:t>
            </a:fld>
            <a:endParaRPr lang="de-DE" dirty="0"/>
          </a:p>
        </p:txBody>
      </p:sp>
      <p:graphicFrame>
        <p:nvGraphicFramePr>
          <p:cNvPr id="9" name="Inhaltsplatzhalter 8">
            <a:extLst>
              <a:ext uri="{FF2B5EF4-FFF2-40B4-BE49-F238E27FC236}">
                <a16:creationId xmlns:a16="http://schemas.microsoft.com/office/drawing/2014/main" id="{6F52B891-6125-4926-B3E9-84F29A2FD242}"/>
              </a:ext>
            </a:extLst>
          </p:cNvPr>
          <p:cNvGraphicFramePr>
            <a:graphicFrameLocks noGrp="1"/>
          </p:cNvGraphicFramePr>
          <p:nvPr>
            <p:ph idx="1"/>
            <p:extLst>
              <p:ext uri="{D42A27DB-BD31-4B8C-83A1-F6EECF244321}">
                <p14:modId xmlns:p14="http://schemas.microsoft.com/office/powerpoint/2010/main" val="1391498701"/>
              </p:ext>
            </p:extLst>
          </p:nvPr>
        </p:nvGraphicFramePr>
        <p:xfrm>
          <a:off x="609600" y="1524000"/>
          <a:ext cx="98298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96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series"/>
        </p:bldSub>
      </p:bldGraphic>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2FF9B-6D71-4F82-BB8E-79A35D4C9CEE}"/>
              </a:ext>
            </a:extLst>
          </p:cNvPr>
          <p:cNvSpPr>
            <a:spLocks noGrp="1"/>
          </p:cNvSpPr>
          <p:nvPr>
            <p:ph type="title"/>
          </p:nvPr>
        </p:nvSpPr>
        <p:spPr/>
        <p:txBody>
          <a:bodyPr>
            <a:normAutofit fontScale="90000"/>
          </a:bodyPr>
          <a:lstStyle/>
          <a:p>
            <a:br>
              <a:rPr lang="de-DE" dirty="0"/>
            </a:br>
            <a:r>
              <a:rPr lang="de-DE" dirty="0"/>
              <a:t>9. Dialogforum Mannheim – Karlsruhe</a:t>
            </a:r>
          </a:p>
        </p:txBody>
      </p:sp>
      <p:sp>
        <p:nvSpPr>
          <p:cNvPr id="3" name="Inhaltsplatzhalter 2">
            <a:extLst>
              <a:ext uri="{FF2B5EF4-FFF2-40B4-BE49-F238E27FC236}">
                <a16:creationId xmlns:a16="http://schemas.microsoft.com/office/drawing/2014/main" id="{EDA3E01E-EAA8-49FA-A829-8633FCDA0FFC}"/>
              </a:ext>
            </a:extLst>
          </p:cNvPr>
          <p:cNvSpPr>
            <a:spLocks noGrp="1"/>
          </p:cNvSpPr>
          <p:nvPr>
            <p:ph idx="1"/>
          </p:nvPr>
        </p:nvSpPr>
        <p:spPr/>
        <p:txBody>
          <a:bodyPr/>
          <a:lstStyle/>
          <a:p>
            <a:pPr marL="0" indent="0">
              <a:buNone/>
            </a:pPr>
            <a:br>
              <a:rPr lang="de-DE" dirty="0"/>
            </a:br>
            <a:endParaRPr lang="de-DE" dirty="0"/>
          </a:p>
        </p:txBody>
      </p:sp>
      <p:sp>
        <p:nvSpPr>
          <p:cNvPr id="4" name="Datumsplatzhalter 3">
            <a:extLst>
              <a:ext uri="{FF2B5EF4-FFF2-40B4-BE49-F238E27FC236}">
                <a16:creationId xmlns:a16="http://schemas.microsoft.com/office/drawing/2014/main" id="{7C1E3224-F661-41F7-AE37-BB5741AB9ED7}"/>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C8B73E0D-72BF-4213-9954-FBCF64180859}"/>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13A4E3BD-56F0-45A9-959F-36D3DE7A0ABA}"/>
              </a:ext>
            </a:extLst>
          </p:cNvPr>
          <p:cNvSpPr>
            <a:spLocks noGrp="1"/>
          </p:cNvSpPr>
          <p:nvPr>
            <p:ph type="sldNum" sz="quarter" idx="4"/>
          </p:nvPr>
        </p:nvSpPr>
        <p:spPr/>
        <p:txBody>
          <a:bodyPr/>
          <a:lstStyle/>
          <a:p>
            <a:fld id="{515FC477-0A05-4F3E-8EE9-E015C9089D56}" type="slidenum">
              <a:rPr lang="de-DE" smtClean="0"/>
              <a:pPr/>
              <a:t>140</a:t>
            </a:fld>
            <a:endParaRPr lang="de-DE" dirty="0"/>
          </a:p>
        </p:txBody>
      </p:sp>
      <p:pic>
        <p:nvPicPr>
          <p:cNvPr id="7" name="Grafik 6">
            <a:extLst>
              <a:ext uri="{FF2B5EF4-FFF2-40B4-BE49-F238E27FC236}">
                <a16:creationId xmlns:a16="http://schemas.microsoft.com/office/drawing/2014/main" id="{C42BB132-B410-4CE5-B0E2-701D45BB24FE}"/>
              </a:ext>
            </a:extLst>
          </p:cNvPr>
          <p:cNvPicPr>
            <a:picLocks noChangeAspect="1"/>
          </p:cNvPicPr>
          <p:nvPr/>
        </p:nvPicPr>
        <p:blipFill>
          <a:blip r:embed="rId2"/>
          <a:stretch>
            <a:fillRect/>
          </a:stretch>
        </p:blipFill>
        <p:spPr>
          <a:xfrm>
            <a:off x="1524000" y="1447801"/>
            <a:ext cx="9144000" cy="4840377"/>
          </a:xfrm>
          <a:prstGeom prst="rect">
            <a:avLst/>
          </a:prstGeom>
        </p:spPr>
      </p:pic>
    </p:spTree>
    <p:extLst>
      <p:ext uri="{BB962C8B-B14F-4D97-AF65-F5344CB8AC3E}">
        <p14:creationId xmlns:p14="http://schemas.microsoft.com/office/powerpoint/2010/main" val="11479817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543BC-4C67-43F9-8135-E160D3CEC580}"/>
              </a:ext>
            </a:extLst>
          </p:cNvPr>
          <p:cNvSpPr>
            <a:spLocks noGrp="1"/>
          </p:cNvSpPr>
          <p:nvPr>
            <p:ph type="title"/>
          </p:nvPr>
        </p:nvSpPr>
        <p:spPr/>
        <p:txBody>
          <a:bodyPr>
            <a:normAutofit fontScale="90000"/>
          </a:bodyPr>
          <a:lstStyle/>
          <a:p>
            <a:br>
              <a:rPr lang="de-DE" dirty="0"/>
            </a:br>
            <a:r>
              <a:rPr lang="de-DE" dirty="0"/>
              <a:t>11. Workshop Mannheim – Karlsruhe </a:t>
            </a:r>
          </a:p>
        </p:txBody>
      </p:sp>
      <p:pic>
        <p:nvPicPr>
          <p:cNvPr id="7" name="Inhaltsplatzhalter 6">
            <a:extLst>
              <a:ext uri="{FF2B5EF4-FFF2-40B4-BE49-F238E27FC236}">
                <a16:creationId xmlns:a16="http://schemas.microsoft.com/office/drawing/2014/main" id="{992A8360-D7B0-42EC-BF50-47338D34252B}"/>
              </a:ext>
            </a:extLst>
          </p:cNvPr>
          <p:cNvPicPr>
            <a:picLocks noGrp="1" noChangeAspect="1"/>
          </p:cNvPicPr>
          <p:nvPr>
            <p:ph idx="1"/>
          </p:nvPr>
        </p:nvPicPr>
        <p:blipFill>
          <a:blip r:embed="rId2"/>
          <a:stretch>
            <a:fillRect/>
          </a:stretch>
        </p:blipFill>
        <p:spPr>
          <a:xfrm>
            <a:off x="1603160" y="1231900"/>
            <a:ext cx="9064841" cy="4863710"/>
          </a:xfrm>
          <a:prstGeom prst="rect">
            <a:avLst/>
          </a:prstGeom>
        </p:spPr>
      </p:pic>
      <p:sp>
        <p:nvSpPr>
          <p:cNvPr id="4" name="Datumsplatzhalter 3">
            <a:extLst>
              <a:ext uri="{FF2B5EF4-FFF2-40B4-BE49-F238E27FC236}">
                <a16:creationId xmlns:a16="http://schemas.microsoft.com/office/drawing/2014/main" id="{F192A0F0-36E1-4CFD-B233-E03155EC40F0}"/>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92FD6559-9984-4EF1-85E7-0B2683BF5BC3}"/>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A26F9F47-FEC7-490A-92DC-5974C206333E}"/>
              </a:ext>
            </a:extLst>
          </p:cNvPr>
          <p:cNvSpPr>
            <a:spLocks noGrp="1"/>
          </p:cNvSpPr>
          <p:nvPr>
            <p:ph type="sldNum" sz="quarter" idx="4"/>
          </p:nvPr>
        </p:nvSpPr>
        <p:spPr/>
        <p:txBody>
          <a:bodyPr/>
          <a:lstStyle/>
          <a:p>
            <a:fld id="{515FC477-0A05-4F3E-8EE9-E015C9089D56}" type="slidenum">
              <a:rPr lang="de-DE" smtClean="0"/>
              <a:pPr/>
              <a:t>141</a:t>
            </a:fld>
            <a:endParaRPr lang="de-DE" dirty="0"/>
          </a:p>
        </p:txBody>
      </p:sp>
    </p:spTree>
    <p:extLst>
      <p:ext uri="{BB962C8B-B14F-4D97-AF65-F5344CB8AC3E}">
        <p14:creationId xmlns:p14="http://schemas.microsoft.com/office/powerpoint/2010/main" val="41523350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5CDA1-7A5E-441A-BC04-9A350B9D858A}"/>
              </a:ext>
            </a:extLst>
          </p:cNvPr>
          <p:cNvSpPr>
            <a:spLocks noGrp="1"/>
          </p:cNvSpPr>
          <p:nvPr>
            <p:ph type="title"/>
          </p:nvPr>
        </p:nvSpPr>
        <p:spPr/>
        <p:txBody>
          <a:bodyPr>
            <a:normAutofit fontScale="90000"/>
          </a:bodyPr>
          <a:lstStyle/>
          <a:p>
            <a:br>
              <a:rPr lang="de-DE" dirty="0"/>
            </a:br>
            <a:r>
              <a:rPr lang="de-DE" dirty="0"/>
              <a:t>9. Dialogforum Mannheim – Karlsruhe</a:t>
            </a:r>
          </a:p>
        </p:txBody>
      </p:sp>
      <p:sp>
        <p:nvSpPr>
          <p:cNvPr id="3" name="Inhaltsplatzhalter 2">
            <a:extLst>
              <a:ext uri="{FF2B5EF4-FFF2-40B4-BE49-F238E27FC236}">
                <a16:creationId xmlns:a16="http://schemas.microsoft.com/office/drawing/2014/main" id="{2AAD727F-A486-4DEE-A93A-0ADC66E3D102}"/>
              </a:ext>
            </a:extLst>
          </p:cNvPr>
          <p:cNvSpPr>
            <a:spLocks noGrp="1"/>
          </p:cNvSpPr>
          <p:nvPr>
            <p:ph idx="1"/>
          </p:nvPr>
        </p:nvSpPr>
        <p:spPr/>
        <p:txBody>
          <a:bodyPr/>
          <a:lstStyle/>
          <a:p>
            <a:br>
              <a:rPr lang="de-DE" dirty="0"/>
            </a:br>
            <a:endParaRPr lang="de-DE" dirty="0"/>
          </a:p>
        </p:txBody>
      </p:sp>
      <p:sp>
        <p:nvSpPr>
          <p:cNvPr id="4" name="Datumsplatzhalter 3">
            <a:extLst>
              <a:ext uri="{FF2B5EF4-FFF2-40B4-BE49-F238E27FC236}">
                <a16:creationId xmlns:a16="http://schemas.microsoft.com/office/drawing/2014/main" id="{AD4FB6C8-50D8-4267-9D39-0B9676AA2D42}"/>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60752D7C-14A0-4A96-8441-1B06BA865D9B}"/>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8549AEE5-B323-473D-B74D-8B73D5D8F9B3}"/>
              </a:ext>
            </a:extLst>
          </p:cNvPr>
          <p:cNvSpPr>
            <a:spLocks noGrp="1"/>
          </p:cNvSpPr>
          <p:nvPr>
            <p:ph type="sldNum" sz="quarter" idx="4"/>
          </p:nvPr>
        </p:nvSpPr>
        <p:spPr/>
        <p:txBody>
          <a:bodyPr/>
          <a:lstStyle/>
          <a:p>
            <a:fld id="{515FC477-0A05-4F3E-8EE9-E015C9089D56}" type="slidenum">
              <a:rPr lang="de-DE" smtClean="0"/>
              <a:pPr/>
              <a:t>142</a:t>
            </a:fld>
            <a:endParaRPr lang="de-DE" dirty="0"/>
          </a:p>
        </p:txBody>
      </p:sp>
      <p:pic>
        <p:nvPicPr>
          <p:cNvPr id="8" name="Grafik 7">
            <a:extLst>
              <a:ext uri="{FF2B5EF4-FFF2-40B4-BE49-F238E27FC236}">
                <a16:creationId xmlns:a16="http://schemas.microsoft.com/office/drawing/2014/main" id="{CDDE8BB8-BE39-41B1-9E3A-8BB77CF6C613}"/>
              </a:ext>
            </a:extLst>
          </p:cNvPr>
          <p:cNvPicPr>
            <a:picLocks noChangeAspect="1"/>
          </p:cNvPicPr>
          <p:nvPr/>
        </p:nvPicPr>
        <p:blipFill>
          <a:blip r:embed="rId2"/>
          <a:stretch>
            <a:fillRect/>
          </a:stretch>
        </p:blipFill>
        <p:spPr>
          <a:xfrm>
            <a:off x="1524000" y="1353929"/>
            <a:ext cx="9144000" cy="4906420"/>
          </a:xfrm>
          <a:prstGeom prst="rect">
            <a:avLst/>
          </a:prstGeom>
        </p:spPr>
      </p:pic>
    </p:spTree>
    <p:extLst>
      <p:ext uri="{BB962C8B-B14F-4D97-AF65-F5344CB8AC3E}">
        <p14:creationId xmlns:p14="http://schemas.microsoft.com/office/powerpoint/2010/main" val="19534027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0BA3F13E-EB16-4859-839A-CEE798E53CBB}"/>
              </a:ext>
            </a:extLst>
          </p:cNvPr>
          <p:cNvSpPr>
            <a:spLocks noGrp="1"/>
          </p:cNvSpPr>
          <p:nvPr>
            <p:ph type="dt" sz="half" idx="2"/>
          </p:nvPr>
        </p:nvSpPr>
        <p:spPr/>
        <p:txBody>
          <a:bodyPr/>
          <a:lstStyle/>
          <a:p>
            <a:r>
              <a:rPr lang="de-DE"/>
              <a:t>05/03/24</a:t>
            </a:r>
            <a:endParaRPr lang="de-DE" dirty="0"/>
          </a:p>
        </p:txBody>
      </p:sp>
      <p:sp>
        <p:nvSpPr>
          <p:cNvPr id="5" name="Fußzeilenplatzhalter 4">
            <a:extLst>
              <a:ext uri="{FF2B5EF4-FFF2-40B4-BE49-F238E27FC236}">
                <a16:creationId xmlns:a16="http://schemas.microsoft.com/office/drawing/2014/main" id="{38B0CBFE-CBFA-497A-8DF8-5E7AB9B516E8}"/>
              </a:ext>
            </a:extLst>
          </p:cNvPr>
          <p:cNvSpPr>
            <a:spLocks noGrp="1"/>
          </p:cNvSpPr>
          <p:nvPr>
            <p:ph type="ftr" sz="quarter" idx="3"/>
          </p:nvPr>
        </p:nvSpPr>
        <p:spPr/>
        <p:txBody>
          <a:bodyPr/>
          <a:lstStyle/>
          <a:p>
            <a:r>
              <a:rPr lang="de-DE"/>
              <a:t>Gemeinderatssitzung am 05.03.2024</a:t>
            </a:r>
            <a:endParaRPr lang="de-DE" dirty="0"/>
          </a:p>
        </p:txBody>
      </p:sp>
      <p:sp>
        <p:nvSpPr>
          <p:cNvPr id="6" name="Foliennummernplatzhalter 5">
            <a:extLst>
              <a:ext uri="{FF2B5EF4-FFF2-40B4-BE49-F238E27FC236}">
                <a16:creationId xmlns:a16="http://schemas.microsoft.com/office/drawing/2014/main" id="{35A58353-42B8-4673-B8EB-AB09B2DC0DC7}"/>
              </a:ext>
            </a:extLst>
          </p:cNvPr>
          <p:cNvSpPr>
            <a:spLocks noGrp="1"/>
          </p:cNvSpPr>
          <p:nvPr>
            <p:ph type="sldNum" sz="quarter" idx="4"/>
          </p:nvPr>
        </p:nvSpPr>
        <p:spPr/>
        <p:txBody>
          <a:bodyPr/>
          <a:lstStyle/>
          <a:p>
            <a:fld id="{515FC477-0A05-4F3E-8EE9-E015C9089D56}" type="slidenum">
              <a:rPr lang="de-DE" smtClean="0"/>
              <a:pPr/>
              <a:t>143</a:t>
            </a:fld>
            <a:endParaRPr lang="de-DE" dirty="0"/>
          </a:p>
        </p:txBody>
      </p:sp>
      <p:pic>
        <p:nvPicPr>
          <p:cNvPr id="11" name="Inhaltsplatzhalter 10">
            <a:extLst>
              <a:ext uri="{FF2B5EF4-FFF2-40B4-BE49-F238E27FC236}">
                <a16:creationId xmlns:a16="http://schemas.microsoft.com/office/drawing/2014/main" id="{1A4927D9-9A7D-4148-8FAC-B190B35DD715}"/>
              </a:ext>
            </a:extLst>
          </p:cNvPr>
          <p:cNvPicPr>
            <a:picLocks noGrp="1" noChangeAspect="1"/>
          </p:cNvPicPr>
          <p:nvPr>
            <p:ph idx="1"/>
          </p:nvPr>
        </p:nvPicPr>
        <p:blipFill rotWithShape="1">
          <a:blip r:embed="rId2"/>
          <a:srcRect l="20370" r="23148"/>
          <a:stretch/>
        </p:blipFill>
        <p:spPr>
          <a:xfrm>
            <a:off x="3657600" y="123826"/>
            <a:ext cx="4648200" cy="2226759"/>
          </a:xfrm>
          <a:prstGeom prst="rect">
            <a:avLst/>
          </a:prstGeom>
        </p:spPr>
      </p:pic>
      <p:pic>
        <p:nvPicPr>
          <p:cNvPr id="12" name="Grafik 11">
            <a:extLst>
              <a:ext uri="{FF2B5EF4-FFF2-40B4-BE49-F238E27FC236}">
                <a16:creationId xmlns:a16="http://schemas.microsoft.com/office/drawing/2014/main" id="{D0AE4BC9-3D03-4240-B5FB-A2C7D3215062}"/>
              </a:ext>
            </a:extLst>
          </p:cNvPr>
          <p:cNvPicPr>
            <a:picLocks noChangeAspect="1"/>
          </p:cNvPicPr>
          <p:nvPr/>
        </p:nvPicPr>
        <p:blipFill>
          <a:blip r:embed="rId3"/>
          <a:stretch>
            <a:fillRect/>
          </a:stretch>
        </p:blipFill>
        <p:spPr>
          <a:xfrm>
            <a:off x="1524000" y="2350584"/>
            <a:ext cx="9144000" cy="2568388"/>
          </a:xfrm>
          <a:prstGeom prst="rect">
            <a:avLst/>
          </a:prstGeom>
        </p:spPr>
      </p:pic>
    </p:spTree>
    <p:extLst>
      <p:ext uri="{BB962C8B-B14F-4D97-AF65-F5344CB8AC3E}">
        <p14:creationId xmlns:p14="http://schemas.microsoft.com/office/powerpoint/2010/main" val="29587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Lärmaktionsplanung</a:t>
            </a:r>
          </a:p>
        </p:txBody>
      </p:sp>
      <p:sp>
        <p:nvSpPr>
          <p:cNvPr id="3" name="Inhaltsplatzhalter 2"/>
          <p:cNvSpPr>
            <a:spLocks noGrp="1"/>
          </p:cNvSpPr>
          <p:nvPr>
            <p:ph idx="1"/>
          </p:nvPr>
        </p:nvSpPr>
        <p:spPr>
          <a:xfrm>
            <a:off x="1981200" y="1232108"/>
            <a:ext cx="8229600" cy="4559092"/>
          </a:xfrm>
        </p:spPr>
        <p:txBody>
          <a:bodyPr>
            <a:normAutofit lnSpcReduction="10000"/>
          </a:bodyPr>
          <a:lstStyle/>
          <a:p>
            <a:r>
              <a:rPr lang="de-DE" dirty="0"/>
              <a:t>2. Runde ist abgeschlossen</a:t>
            </a:r>
          </a:p>
          <a:p>
            <a:r>
              <a:rPr lang="de-DE" dirty="0"/>
              <a:t>3. Runde ist abgeschlossen</a:t>
            </a:r>
          </a:p>
          <a:p>
            <a:pPr marL="0" indent="0">
              <a:buNone/>
            </a:pPr>
            <a:r>
              <a:rPr lang="de-DE" dirty="0"/>
              <a:t>Untersucht wurden alle Bundes-Land- und erstmals auch die Kreisstraßen. </a:t>
            </a:r>
          </a:p>
          <a:p>
            <a:pPr marL="0" indent="0">
              <a:buNone/>
            </a:pPr>
            <a:r>
              <a:rPr lang="de-DE" dirty="0"/>
              <a:t>Ziel: Vermeidung von gesundheitskritischen Zuständen beim Verkehrslärm</a:t>
            </a:r>
          </a:p>
          <a:p>
            <a:pPr marL="0" indent="0">
              <a:buNone/>
            </a:pPr>
            <a:endParaRPr lang="de-DE" dirty="0"/>
          </a:p>
          <a:p>
            <a:pPr marL="0" indent="0">
              <a:buNone/>
            </a:pPr>
            <a:r>
              <a:rPr lang="de-DE" dirty="0"/>
              <a:t>Umsetzung der 30 km/h-Beschilderung</a:t>
            </a:r>
          </a:p>
          <a:p>
            <a:pPr marL="0" indent="0">
              <a:buNone/>
            </a:pPr>
            <a:r>
              <a:rPr lang="de-DE" dirty="0"/>
              <a:t>In Gange (verkehrsrechtliche Anordnung)</a:t>
            </a:r>
          </a:p>
          <a:p>
            <a:pPr marL="0" indent="0">
              <a:buNone/>
            </a:pPr>
            <a:r>
              <a:rPr lang="de-DE" dirty="0"/>
              <a:t>Zusätzlich Verkehrsversuch 40 km/h</a:t>
            </a:r>
          </a:p>
        </p:txBody>
      </p:sp>
      <p:sp>
        <p:nvSpPr>
          <p:cNvPr id="5" name="Fußzeilenplatzhalter 4">
            <a:extLst>
              <a:ext uri="{FF2B5EF4-FFF2-40B4-BE49-F238E27FC236}">
                <a16:creationId xmlns:a16="http://schemas.microsoft.com/office/drawing/2014/main" id="{A27A564C-FDFE-432B-9059-CEB74221DEC8}"/>
              </a:ext>
            </a:extLst>
          </p:cNvPr>
          <p:cNvSpPr>
            <a:spLocks noGrp="1"/>
          </p:cNvSpPr>
          <p:nvPr>
            <p:ph type="ftr" sz="quarter" idx="3"/>
          </p:nvPr>
        </p:nvSpPr>
        <p:spPr/>
        <p:txBody>
          <a:bodyPr/>
          <a:lstStyle/>
          <a:p>
            <a:r>
              <a:rPr lang="de-DE"/>
              <a:t>Gemeinderatssitzung am 05.03.2024</a:t>
            </a:r>
            <a:endParaRPr lang="de-DE" dirty="0"/>
          </a:p>
        </p:txBody>
      </p:sp>
      <p:sp>
        <p:nvSpPr>
          <p:cNvPr id="4" name="Datumsplatzhalter 3">
            <a:extLst>
              <a:ext uri="{FF2B5EF4-FFF2-40B4-BE49-F238E27FC236}">
                <a16:creationId xmlns:a16="http://schemas.microsoft.com/office/drawing/2014/main" id="{A6C36A8A-D739-45A0-BD61-2B9A604E409D}"/>
              </a:ext>
            </a:extLst>
          </p:cNvPr>
          <p:cNvSpPr>
            <a:spLocks noGrp="1"/>
          </p:cNvSpPr>
          <p:nvPr>
            <p:ph type="dt" sz="half" idx="2"/>
          </p:nvPr>
        </p:nvSpPr>
        <p:spPr/>
        <p:txBody>
          <a:bodyPr/>
          <a:lstStyle/>
          <a:p>
            <a:r>
              <a:rPr lang="de-DE"/>
              <a:t>05/03/24</a:t>
            </a:r>
            <a:endParaRPr lang="de-DE" dirty="0"/>
          </a:p>
        </p:txBody>
      </p:sp>
      <p:sp>
        <p:nvSpPr>
          <p:cNvPr id="8" name="Foliennummernplatzhalter 7">
            <a:extLst>
              <a:ext uri="{FF2B5EF4-FFF2-40B4-BE49-F238E27FC236}">
                <a16:creationId xmlns:a16="http://schemas.microsoft.com/office/drawing/2014/main" id="{3351959D-5B4F-4266-9F1F-1C87A2D2F62D}"/>
              </a:ext>
            </a:extLst>
          </p:cNvPr>
          <p:cNvSpPr>
            <a:spLocks noGrp="1"/>
          </p:cNvSpPr>
          <p:nvPr>
            <p:ph type="sldNum" sz="quarter" idx="4"/>
          </p:nvPr>
        </p:nvSpPr>
        <p:spPr/>
        <p:txBody>
          <a:bodyPr/>
          <a:lstStyle/>
          <a:p>
            <a:fld id="{515FC477-0A05-4F3E-8EE9-E015C9089D56}" type="slidenum">
              <a:rPr lang="de-DE" smtClean="0"/>
              <a:pPr/>
              <a:t>144</a:t>
            </a:fld>
            <a:endParaRPr lang="de-DE" dirty="0"/>
          </a:p>
        </p:txBody>
      </p:sp>
    </p:spTree>
    <p:extLst>
      <p:ext uri="{BB962C8B-B14F-4D97-AF65-F5344CB8AC3E}">
        <p14:creationId xmlns:p14="http://schemas.microsoft.com/office/powerpoint/2010/main" val="4138305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Lärmaktionsplanung</a:t>
            </a:r>
          </a:p>
        </p:txBody>
      </p:sp>
      <p:sp>
        <p:nvSpPr>
          <p:cNvPr id="3" name="Inhaltsplatzhalter 2"/>
          <p:cNvSpPr>
            <a:spLocks noGrp="1"/>
          </p:cNvSpPr>
          <p:nvPr>
            <p:ph idx="1"/>
          </p:nvPr>
        </p:nvSpPr>
        <p:spPr>
          <a:xfrm>
            <a:off x="1981200" y="1311948"/>
            <a:ext cx="7239000" cy="4314668"/>
          </a:xfrm>
        </p:spPr>
        <p:txBody>
          <a:bodyPr>
            <a:normAutofit fontScale="62500" lnSpcReduction="20000"/>
          </a:bodyPr>
          <a:lstStyle/>
          <a:p>
            <a:pPr marL="0" indent="0">
              <a:buNone/>
            </a:pPr>
            <a:r>
              <a:rPr lang="de-DE" dirty="0"/>
              <a:t>3. Runde ist abgeschlossen: 27.09.2022</a:t>
            </a:r>
          </a:p>
          <a:p>
            <a:pPr marL="0" indent="0">
              <a:buNone/>
            </a:pPr>
            <a:r>
              <a:rPr lang="de-DE" dirty="0"/>
              <a:t>Untersucht wurden erstmals auch die Kreisstraßen. </a:t>
            </a:r>
          </a:p>
          <a:p>
            <a:pPr marL="0" indent="0">
              <a:buNone/>
            </a:pPr>
            <a:r>
              <a:rPr lang="de-DE" dirty="0"/>
              <a:t>Ziel: Vermeidung von gesundheitskritischem Verkehrslärm</a:t>
            </a:r>
          </a:p>
          <a:p>
            <a:pPr marL="0" indent="0">
              <a:buNone/>
            </a:pPr>
            <a:endParaRPr lang="de-DE" dirty="0"/>
          </a:p>
          <a:p>
            <a:pPr marL="0" indent="0">
              <a:buNone/>
            </a:pPr>
            <a:r>
              <a:rPr lang="de-DE" dirty="0"/>
              <a:t>GR-Beschluss am 27.09.2022:</a:t>
            </a:r>
            <a:br>
              <a:rPr lang="de-DE" dirty="0"/>
            </a:br>
            <a:r>
              <a:rPr lang="de-DE" dirty="0">
                <a:sym typeface="Wingdings" panose="05000000000000000000" pitchFamily="2" charset="2"/>
              </a:rPr>
              <a:t> </a:t>
            </a:r>
            <a:r>
              <a:rPr lang="de-DE" dirty="0"/>
              <a:t>In Karlsdorf-Neuthard Ausweisung weiterer 30km/h-Zonen</a:t>
            </a:r>
          </a:p>
          <a:p>
            <a:pPr>
              <a:buFont typeface="Wingdings" panose="05000000000000000000" pitchFamily="2" charset="2"/>
              <a:buChar char="à"/>
            </a:pPr>
            <a:r>
              <a:rPr lang="de-DE" dirty="0">
                <a:sym typeface="Wingdings" panose="05000000000000000000" pitchFamily="2" charset="2"/>
              </a:rPr>
              <a:t>Lückenschlüsse zwischen den einzelnen 30km/h-Zonen</a:t>
            </a:r>
          </a:p>
          <a:p>
            <a:pPr>
              <a:buFont typeface="Wingdings" panose="05000000000000000000" pitchFamily="2" charset="2"/>
              <a:buChar char="à"/>
            </a:pPr>
            <a:r>
              <a:rPr lang="de-DE" dirty="0"/>
              <a:t>Beantragung von Verkehrsversuchen für Tempo 40</a:t>
            </a:r>
          </a:p>
          <a:p>
            <a:pPr>
              <a:buFont typeface="Wingdings" panose="05000000000000000000" pitchFamily="2" charset="2"/>
              <a:buChar char="à"/>
            </a:pPr>
            <a:r>
              <a:rPr lang="de-DE" dirty="0"/>
              <a:t>Forderung nach nächtlicher Höchstgeschwindigkeit </a:t>
            </a:r>
            <a:br>
              <a:rPr lang="de-DE" dirty="0"/>
            </a:br>
            <a:r>
              <a:rPr lang="de-DE" dirty="0"/>
              <a:t>100 km/h auf BAB 5 (22.00 Uhr bis 06.00 Uhr)</a:t>
            </a:r>
          </a:p>
          <a:p>
            <a:pPr>
              <a:buFont typeface="Wingdings" panose="05000000000000000000" pitchFamily="2" charset="2"/>
              <a:buChar char="à"/>
            </a:pPr>
            <a:endParaRPr lang="de-DE" dirty="0"/>
          </a:p>
          <a:p>
            <a:pPr marL="0" indent="0">
              <a:buNone/>
            </a:pPr>
            <a:r>
              <a:rPr lang="de-DE" dirty="0"/>
              <a:t>Künftig: flächenhafte Höchstgeschwindigkeit in Karlsdorf-Neuthard:</a:t>
            </a:r>
          </a:p>
          <a:p>
            <a:pPr marL="0" indent="0">
              <a:buNone/>
            </a:pPr>
            <a:r>
              <a:rPr lang="de-DE" dirty="0"/>
              <a:t>30/40 km/h; Verkehrsversuch genehmigt</a:t>
            </a:r>
          </a:p>
          <a:p>
            <a:pPr marL="0" indent="0">
              <a:buNone/>
            </a:pPr>
            <a:r>
              <a:rPr lang="de-DE" dirty="0"/>
              <a:t>Beschilderung wird in Kürze abgeschlossen sein</a:t>
            </a:r>
          </a:p>
          <a:p>
            <a:pPr marL="0" indent="0">
              <a:buNone/>
            </a:pPr>
            <a:endParaRPr lang="de-DE" dirty="0"/>
          </a:p>
          <a:p>
            <a:pPr marL="0" indent="0">
              <a:buNone/>
            </a:pPr>
            <a:r>
              <a:rPr lang="de-DE" dirty="0"/>
              <a:t>4. Runde der Lärmaktionsplanung soll 2024 stattfinden</a:t>
            </a:r>
          </a:p>
        </p:txBody>
      </p:sp>
      <p:pic>
        <p:nvPicPr>
          <p:cNvPr id="5" name="Grafik 4">
            <a:extLst>
              <a:ext uri="{FF2B5EF4-FFF2-40B4-BE49-F238E27FC236}">
                <a16:creationId xmlns:a16="http://schemas.microsoft.com/office/drawing/2014/main" id="{F1CC22B8-9999-42E1-805D-899E5023D867}"/>
              </a:ext>
            </a:extLst>
          </p:cNvPr>
          <p:cNvPicPr>
            <a:picLocks noChangeAspect="1"/>
          </p:cNvPicPr>
          <p:nvPr/>
        </p:nvPicPr>
        <p:blipFill>
          <a:blip r:embed="rId2"/>
          <a:stretch>
            <a:fillRect/>
          </a:stretch>
        </p:blipFill>
        <p:spPr>
          <a:xfrm>
            <a:off x="6780041" y="1311948"/>
            <a:ext cx="2802089" cy="2541204"/>
          </a:xfrm>
          <a:prstGeom prst="rect">
            <a:avLst/>
          </a:prstGeom>
        </p:spPr>
      </p:pic>
      <p:pic>
        <p:nvPicPr>
          <p:cNvPr id="8" name="Grafik 7">
            <a:extLst>
              <a:ext uri="{FF2B5EF4-FFF2-40B4-BE49-F238E27FC236}">
                <a16:creationId xmlns:a16="http://schemas.microsoft.com/office/drawing/2014/main" id="{94D6550A-7A68-49F1-A08C-2BE44848CC04}"/>
              </a:ext>
            </a:extLst>
          </p:cNvPr>
          <p:cNvPicPr>
            <a:picLocks noChangeAspect="1"/>
          </p:cNvPicPr>
          <p:nvPr/>
        </p:nvPicPr>
        <p:blipFill>
          <a:blip r:embed="rId3"/>
          <a:stretch>
            <a:fillRect/>
          </a:stretch>
        </p:blipFill>
        <p:spPr>
          <a:xfrm>
            <a:off x="6780040" y="3853152"/>
            <a:ext cx="1485900" cy="1713470"/>
          </a:xfrm>
          <a:prstGeom prst="rect">
            <a:avLst/>
          </a:prstGeom>
        </p:spPr>
      </p:pic>
      <p:pic>
        <p:nvPicPr>
          <p:cNvPr id="9" name="Grafik 8">
            <a:extLst>
              <a:ext uri="{FF2B5EF4-FFF2-40B4-BE49-F238E27FC236}">
                <a16:creationId xmlns:a16="http://schemas.microsoft.com/office/drawing/2014/main" id="{5B5CFFF0-FF23-4A9B-9FE6-A4201C8BADDF}"/>
              </a:ext>
            </a:extLst>
          </p:cNvPr>
          <p:cNvPicPr>
            <a:picLocks noChangeAspect="1"/>
          </p:cNvPicPr>
          <p:nvPr/>
        </p:nvPicPr>
        <p:blipFill>
          <a:blip r:embed="rId4"/>
          <a:stretch>
            <a:fillRect/>
          </a:stretch>
        </p:blipFill>
        <p:spPr>
          <a:xfrm>
            <a:off x="8287640" y="3879898"/>
            <a:ext cx="1554815" cy="1713470"/>
          </a:xfrm>
          <a:prstGeom prst="rect">
            <a:avLst/>
          </a:prstGeom>
        </p:spPr>
      </p:pic>
      <p:sp>
        <p:nvSpPr>
          <p:cNvPr id="10" name="Datumsplatzhalter 3">
            <a:extLst>
              <a:ext uri="{FF2B5EF4-FFF2-40B4-BE49-F238E27FC236}">
                <a16:creationId xmlns:a16="http://schemas.microsoft.com/office/drawing/2014/main" id="{72EEAFFF-4055-4BB2-8B9B-845B4F7BA5B4}"/>
              </a:ext>
            </a:extLst>
          </p:cNvPr>
          <p:cNvSpPr>
            <a:spLocks noGrp="1"/>
          </p:cNvSpPr>
          <p:nvPr>
            <p:ph type="dt" sz="half" idx="2"/>
          </p:nvPr>
        </p:nvSpPr>
        <p:spPr>
          <a:xfrm>
            <a:off x="1981200" y="5624514"/>
            <a:ext cx="2133600" cy="273844"/>
          </a:xfrm>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F6837C2B-5637-43B3-8A3F-D79CFE6B6E1C}"/>
              </a:ext>
            </a:extLst>
          </p:cNvPr>
          <p:cNvSpPr>
            <a:spLocks noGrp="1"/>
          </p:cNvSpPr>
          <p:nvPr>
            <p:ph type="sldNum" sz="quarter" idx="4"/>
          </p:nvPr>
        </p:nvSpPr>
        <p:spPr/>
        <p:txBody>
          <a:bodyPr/>
          <a:lstStyle/>
          <a:p>
            <a:fld id="{515FC477-0A05-4F3E-8EE9-E015C9089D56}" type="slidenum">
              <a:rPr lang="de-DE" smtClean="0"/>
              <a:pPr/>
              <a:t>145</a:t>
            </a:fld>
            <a:endParaRPr lang="de-DE" dirty="0"/>
          </a:p>
        </p:txBody>
      </p:sp>
      <p:sp>
        <p:nvSpPr>
          <p:cNvPr id="7" name="Fußzeilenplatzhalter 6">
            <a:extLst>
              <a:ext uri="{FF2B5EF4-FFF2-40B4-BE49-F238E27FC236}">
                <a16:creationId xmlns:a16="http://schemas.microsoft.com/office/drawing/2014/main" id="{A03EA85A-D715-4097-97AF-0ED360687D44}"/>
              </a:ext>
            </a:extLst>
          </p:cNvPr>
          <p:cNvSpPr>
            <a:spLocks noGrp="1"/>
          </p:cNvSpPr>
          <p:nvPr>
            <p:ph type="ftr" sz="quarter" idx="3"/>
          </p:nvPr>
        </p:nvSpPr>
        <p:spPr/>
        <p:txBody>
          <a:bodyPr/>
          <a:lstStyle/>
          <a:p>
            <a:r>
              <a:rPr lang="de-DE"/>
              <a:t>Gemeinderatssitzung am 05.03.2024</a:t>
            </a:r>
            <a:endParaRPr lang="de-DE" dirty="0"/>
          </a:p>
        </p:txBody>
      </p:sp>
    </p:spTree>
    <p:extLst>
      <p:ext uri="{BB962C8B-B14F-4D97-AF65-F5344CB8AC3E}">
        <p14:creationId xmlns:p14="http://schemas.microsoft.com/office/powerpoint/2010/main" val="174553238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76C88-222E-497D-847F-861DF3050D80}"/>
              </a:ext>
            </a:extLst>
          </p:cNvPr>
          <p:cNvSpPr>
            <a:spLocks noGrp="1"/>
          </p:cNvSpPr>
          <p:nvPr>
            <p:ph type="title"/>
          </p:nvPr>
        </p:nvSpPr>
        <p:spPr/>
        <p:txBody>
          <a:bodyPr/>
          <a:lstStyle/>
          <a:p>
            <a:r>
              <a:rPr lang="de-DE" dirty="0"/>
              <a:t>Radverkehrskonzept			</a:t>
            </a:r>
          </a:p>
        </p:txBody>
      </p:sp>
      <p:sp>
        <p:nvSpPr>
          <p:cNvPr id="9" name="Inhaltsplatzhalter 8">
            <a:extLst>
              <a:ext uri="{FF2B5EF4-FFF2-40B4-BE49-F238E27FC236}">
                <a16:creationId xmlns:a16="http://schemas.microsoft.com/office/drawing/2014/main" id="{CDB06F97-69D3-4277-BCFA-3D35BAD141CC}"/>
              </a:ext>
            </a:extLst>
          </p:cNvPr>
          <p:cNvSpPr>
            <a:spLocks noGrp="1"/>
          </p:cNvSpPr>
          <p:nvPr>
            <p:ph idx="1"/>
          </p:nvPr>
        </p:nvSpPr>
        <p:spPr/>
        <p:txBody>
          <a:bodyPr>
            <a:normAutofit fontScale="70000" lnSpcReduction="20000"/>
          </a:bodyPr>
          <a:lstStyle/>
          <a:p>
            <a:pPr marL="0" indent="0">
              <a:buNone/>
            </a:pPr>
            <a:r>
              <a:rPr lang="de-DE" b="1" dirty="0"/>
              <a:t>Ziel: </a:t>
            </a:r>
            <a:r>
              <a:rPr lang="de-DE" dirty="0"/>
              <a:t>Radfahren noch attraktiver machen</a:t>
            </a:r>
          </a:p>
          <a:p>
            <a:pPr marL="0" indent="0">
              <a:buNone/>
            </a:pPr>
            <a:endParaRPr lang="de-DE" b="1" dirty="0"/>
          </a:p>
          <a:p>
            <a:pPr marL="0" indent="0">
              <a:buNone/>
            </a:pPr>
            <a:r>
              <a:rPr lang="de-DE" b="1" dirty="0"/>
              <a:t>08.12.2020:</a:t>
            </a:r>
            <a:r>
              <a:rPr lang="de-DE" dirty="0"/>
              <a:t>	Beauftragung Fachbüro </a:t>
            </a:r>
            <a:r>
              <a:rPr lang="de-DE" dirty="0" err="1"/>
              <a:t>var</a:t>
            </a:r>
            <a:r>
              <a:rPr lang="de-DE" dirty="0"/>
              <a:t>+,</a:t>
            </a:r>
            <a:br>
              <a:rPr lang="de-DE" dirty="0"/>
            </a:br>
            <a:r>
              <a:rPr lang="de-DE" dirty="0"/>
              <a:t>		Öffentlichkeitsbeteiligung</a:t>
            </a:r>
          </a:p>
          <a:p>
            <a:pPr marL="0" indent="0">
              <a:buNone/>
            </a:pPr>
            <a:r>
              <a:rPr lang="de-DE" b="1" dirty="0"/>
              <a:t>26.06.2021:</a:t>
            </a:r>
            <a:r>
              <a:rPr lang="de-DE" dirty="0"/>
              <a:t>	Vorstellung und Freigabe Netzplan</a:t>
            </a:r>
          </a:p>
          <a:p>
            <a:pPr marL="0" indent="0">
              <a:buNone/>
            </a:pPr>
            <a:r>
              <a:rPr lang="de-DE" b="1" dirty="0"/>
              <a:t>28.09.2022:</a:t>
            </a:r>
            <a:r>
              <a:rPr lang="de-DE" dirty="0"/>
              <a:t>	Vorstellung Maßnahmenkonzept </a:t>
            </a:r>
            <a:br>
              <a:rPr lang="de-DE" dirty="0"/>
            </a:br>
            <a:r>
              <a:rPr lang="de-DE" dirty="0"/>
              <a:t>		in einer Einwohnerversammlung</a:t>
            </a:r>
          </a:p>
          <a:p>
            <a:pPr marL="0" indent="0">
              <a:buNone/>
            </a:pPr>
            <a:r>
              <a:rPr lang="de-DE" b="1" dirty="0"/>
              <a:t>Mögliche Maßnahmen: </a:t>
            </a:r>
          </a:p>
          <a:p>
            <a:pPr marL="0" indent="0">
              <a:buNone/>
            </a:pPr>
            <a:r>
              <a:rPr lang="de-DE" dirty="0"/>
              <a:t>		Fahrradstraßen, </a:t>
            </a:r>
            <a:r>
              <a:rPr lang="de-DE" dirty="0" err="1"/>
              <a:t>Sharrows</a:t>
            </a:r>
            <a:r>
              <a:rPr lang="de-DE" dirty="0"/>
              <a:t>,</a:t>
            </a:r>
          </a:p>
          <a:p>
            <a:pPr marL="0" indent="0">
              <a:buNone/>
            </a:pPr>
            <a:r>
              <a:rPr lang="de-DE" dirty="0"/>
              <a:t>		Abstellmöglichkeiten für Fahrräder, </a:t>
            </a:r>
          </a:p>
          <a:p>
            <a:pPr marL="0" indent="0">
              <a:buNone/>
            </a:pPr>
            <a:r>
              <a:rPr lang="de-DE" dirty="0"/>
              <a:t>		Wegweisung, Lückenschlüsse</a:t>
            </a:r>
          </a:p>
          <a:p>
            <a:pPr marL="0" indent="0">
              <a:buNone/>
            </a:pPr>
            <a:r>
              <a:rPr lang="de-DE" b="1" dirty="0"/>
              <a:t>GR 04.04.2023:</a:t>
            </a:r>
            <a:r>
              <a:rPr lang="de-DE" dirty="0"/>
              <a:t>	 Festlegung von Einzelmaßnahmen:</a:t>
            </a:r>
            <a:br>
              <a:rPr lang="de-DE" i="1" dirty="0"/>
            </a:br>
            <a:r>
              <a:rPr lang="de-DE" i="1" dirty="0"/>
              <a:t>		- Planung Radweg entlang Ostendstraße</a:t>
            </a:r>
          </a:p>
          <a:p>
            <a:pPr marL="0" indent="0">
              <a:buNone/>
            </a:pPr>
            <a:r>
              <a:rPr lang="de-DE" i="1" dirty="0"/>
              <a:t>		- Planung </a:t>
            </a:r>
            <a:r>
              <a:rPr lang="de-DE" i="1" dirty="0" err="1"/>
              <a:t>Querungshilfe</a:t>
            </a:r>
            <a:r>
              <a:rPr lang="de-DE" i="1" dirty="0"/>
              <a:t> </a:t>
            </a:r>
            <a:r>
              <a:rPr lang="de-DE" i="1" dirty="0" err="1"/>
              <a:t>Pfinzstr</a:t>
            </a:r>
            <a:r>
              <a:rPr lang="de-DE" i="1" dirty="0"/>
              <a:t>./</a:t>
            </a:r>
            <a:r>
              <a:rPr lang="de-DE" i="1" dirty="0" err="1"/>
              <a:t>Spöcker</a:t>
            </a:r>
            <a:r>
              <a:rPr lang="de-DE" i="1" dirty="0"/>
              <a:t> Str. </a:t>
            </a:r>
          </a:p>
        </p:txBody>
      </p:sp>
      <p:pic>
        <p:nvPicPr>
          <p:cNvPr id="10" name="Grafik 9">
            <a:extLst>
              <a:ext uri="{FF2B5EF4-FFF2-40B4-BE49-F238E27FC236}">
                <a16:creationId xmlns:a16="http://schemas.microsoft.com/office/drawing/2014/main" id="{6583556C-A92E-4238-BDA8-8A89CC8D9998}"/>
              </a:ext>
            </a:extLst>
          </p:cNvPr>
          <p:cNvPicPr>
            <a:picLocks noChangeAspect="1"/>
          </p:cNvPicPr>
          <p:nvPr/>
        </p:nvPicPr>
        <p:blipFill>
          <a:blip r:embed="rId2"/>
          <a:stretch>
            <a:fillRect/>
          </a:stretch>
        </p:blipFill>
        <p:spPr>
          <a:xfrm>
            <a:off x="7543801" y="1711077"/>
            <a:ext cx="2779207" cy="2032554"/>
          </a:xfrm>
          <a:prstGeom prst="rect">
            <a:avLst/>
          </a:prstGeom>
        </p:spPr>
      </p:pic>
      <p:pic>
        <p:nvPicPr>
          <p:cNvPr id="11" name="Grafik 10">
            <a:extLst>
              <a:ext uri="{FF2B5EF4-FFF2-40B4-BE49-F238E27FC236}">
                <a16:creationId xmlns:a16="http://schemas.microsoft.com/office/drawing/2014/main" id="{165E00CB-C787-4A62-9D12-EC60D5950E90}"/>
              </a:ext>
            </a:extLst>
          </p:cNvPr>
          <p:cNvPicPr>
            <a:picLocks noChangeAspect="1"/>
          </p:cNvPicPr>
          <p:nvPr/>
        </p:nvPicPr>
        <p:blipFill>
          <a:blip r:embed="rId3"/>
          <a:stretch>
            <a:fillRect/>
          </a:stretch>
        </p:blipFill>
        <p:spPr>
          <a:xfrm>
            <a:off x="7543801" y="3866391"/>
            <a:ext cx="1960959" cy="1336868"/>
          </a:xfrm>
          <a:prstGeom prst="rect">
            <a:avLst/>
          </a:prstGeom>
        </p:spPr>
      </p:pic>
      <p:pic>
        <p:nvPicPr>
          <p:cNvPr id="12" name="Grafik 11">
            <a:extLst>
              <a:ext uri="{FF2B5EF4-FFF2-40B4-BE49-F238E27FC236}">
                <a16:creationId xmlns:a16="http://schemas.microsoft.com/office/drawing/2014/main" id="{67C581E0-EC84-467E-BA29-D390E903E443}"/>
              </a:ext>
            </a:extLst>
          </p:cNvPr>
          <p:cNvPicPr>
            <a:picLocks noChangeAspect="1"/>
          </p:cNvPicPr>
          <p:nvPr/>
        </p:nvPicPr>
        <p:blipFill>
          <a:blip r:embed="rId4"/>
          <a:stretch>
            <a:fillRect/>
          </a:stretch>
        </p:blipFill>
        <p:spPr>
          <a:xfrm>
            <a:off x="9504760" y="3866391"/>
            <a:ext cx="953547" cy="1521134"/>
          </a:xfrm>
          <a:prstGeom prst="rect">
            <a:avLst/>
          </a:prstGeom>
        </p:spPr>
      </p:pic>
      <p:sp>
        <p:nvSpPr>
          <p:cNvPr id="3" name="Foliennummernplatzhalter 2">
            <a:extLst>
              <a:ext uri="{FF2B5EF4-FFF2-40B4-BE49-F238E27FC236}">
                <a16:creationId xmlns:a16="http://schemas.microsoft.com/office/drawing/2014/main" id="{935F12C2-A987-451B-AE8C-FC57CBAB6DB1}"/>
              </a:ext>
            </a:extLst>
          </p:cNvPr>
          <p:cNvSpPr>
            <a:spLocks noGrp="1"/>
          </p:cNvSpPr>
          <p:nvPr>
            <p:ph type="sldNum" sz="quarter" idx="4"/>
          </p:nvPr>
        </p:nvSpPr>
        <p:spPr/>
        <p:txBody>
          <a:bodyPr/>
          <a:lstStyle/>
          <a:p>
            <a:fld id="{515FC477-0A05-4F3E-8EE9-E015C9089D56}" type="slidenum">
              <a:rPr lang="de-DE" smtClean="0"/>
              <a:pPr/>
              <a:t>146</a:t>
            </a:fld>
            <a:endParaRPr lang="de-DE" dirty="0"/>
          </a:p>
        </p:txBody>
      </p:sp>
    </p:spTree>
    <p:extLst>
      <p:ext uri="{BB962C8B-B14F-4D97-AF65-F5344CB8AC3E}">
        <p14:creationId xmlns:p14="http://schemas.microsoft.com/office/powerpoint/2010/main" val="335635599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Darüber hinaus hat sich die Verwaltung mit folgenden Themen beschäftigt: </a:t>
            </a:r>
          </a:p>
        </p:txBody>
      </p:sp>
      <p:sp>
        <p:nvSpPr>
          <p:cNvPr id="3" name="Inhaltsplatzhalter 2"/>
          <p:cNvSpPr>
            <a:spLocks noGrp="1"/>
          </p:cNvSpPr>
          <p:nvPr>
            <p:ph idx="1"/>
          </p:nvPr>
        </p:nvSpPr>
        <p:spPr/>
        <p:txBody>
          <a:bodyPr>
            <a:normAutofit/>
          </a:bodyPr>
          <a:lstStyle/>
          <a:p>
            <a:r>
              <a:rPr lang="de-DE" dirty="0"/>
              <a:t>Kaufverhandlungen Lagerhalle Vereine </a:t>
            </a:r>
            <a:r>
              <a:rPr lang="de-DE" sz="1200" dirty="0">
                <a:solidFill>
                  <a:srgbClr val="FF0000"/>
                </a:solidFill>
              </a:rPr>
              <a:t>abgeschlossen es folgt Belegungskonzept</a:t>
            </a:r>
          </a:p>
          <a:p>
            <a:r>
              <a:rPr lang="de-DE" dirty="0"/>
              <a:t>Renovierung von Wohnungen des Kommunalen Wohnungsbaus </a:t>
            </a:r>
            <a:r>
              <a:rPr lang="de-DE" sz="1350" dirty="0">
                <a:solidFill>
                  <a:srgbClr val="92D050"/>
                </a:solidFill>
              </a:rPr>
              <a:t>laufend</a:t>
            </a:r>
          </a:p>
          <a:p>
            <a:r>
              <a:rPr lang="de-DE" dirty="0"/>
              <a:t>Ökologisches Konzept Grünanlagen</a:t>
            </a:r>
          </a:p>
          <a:p>
            <a:r>
              <a:rPr lang="de-DE" dirty="0"/>
              <a:t>Gewerbeansiedlung „Im Brühl“</a:t>
            </a:r>
          </a:p>
          <a:p>
            <a:r>
              <a:rPr lang="de-DE" dirty="0"/>
              <a:t>Bezahlbarer Wohnraum: </a:t>
            </a:r>
            <a:r>
              <a:rPr lang="de-DE" sz="1275" dirty="0">
                <a:solidFill>
                  <a:srgbClr val="FF0000"/>
                </a:solidFill>
              </a:rPr>
              <a:t>abgeschlossen</a:t>
            </a:r>
            <a:r>
              <a:rPr lang="de-DE" sz="1275" dirty="0"/>
              <a:t> (Kauf von 14 Wohnungen im Wohngebiet „Wohnen an der </a:t>
            </a:r>
            <a:r>
              <a:rPr lang="de-DE" sz="1275" dirty="0" err="1"/>
              <a:t>Pfinz</a:t>
            </a:r>
            <a:r>
              <a:rPr lang="de-DE" sz="1275" dirty="0"/>
              <a:t>“)</a:t>
            </a:r>
          </a:p>
          <a:p>
            <a:r>
              <a:rPr lang="de-DE" dirty="0"/>
              <a:t>Radverkehrskonzept </a:t>
            </a:r>
            <a:r>
              <a:rPr lang="de-DE" sz="1200" dirty="0">
                <a:solidFill>
                  <a:srgbClr val="92D050"/>
                </a:solidFill>
              </a:rPr>
              <a:t>in Umsetzung</a:t>
            </a:r>
          </a:p>
          <a:p>
            <a:r>
              <a:rPr lang="de-DE" dirty="0"/>
              <a:t>Vergaberecht</a:t>
            </a:r>
          </a:p>
          <a:p>
            <a:r>
              <a:rPr lang="de-DE" dirty="0"/>
              <a:t>Kommunal- und Europawahlen </a:t>
            </a:r>
            <a:r>
              <a:rPr lang="de-DE" sz="1100" dirty="0">
                <a:solidFill>
                  <a:srgbClr val="FF0000"/>
                </a:solidFill>
              </a:rPr>
              <a:t>abgeschlossen seit 10.06.2024</a:t>
            </a:r>
          </a:p>
          <a:p>
            <a:pPr marL="0" indent="0">
              <a:buNone/>
            </a:pPr>
            <a:r>
              <a:rPr lang="de-DE" dirty="0"/>
              <a:t>und vieles mehr!</a:t>
            </a:r>
          </a:p>
          <a:p>
            <a:endParaRPr lang="de-DE" dirty="0"/>
          </a:p>
          <a:p>
            <a:pPr marL="0" indent="0">
              <a:buNone/>
            </a:pPr>
            <a:endParaRPr lang="de-DE" dirty="0"/>
          </a:p>
          <a:p>
            <a:endParaRPr lang="de-DE" dirty="0"/>
          </a:p>
        </p:txBody>
      </p:sp>
      <p:sp>
        <p:nvSpPr>
          <p:cNvPr id="5" name="Rechteck 4"/>
          <p:cNvSpPr/>
          <p:nvPr/>
        </p:nvSpPr>
        <p:spPr>
          <a:xfrm>
            <a:off x="6026719" y="3082753"/>
            <a:ext cx="138564" cy="692497"/>
          </a:xfrm>
          <a:prstGeom prst="rect">
            <a:avLst/>
          </a:prstGeom>
          <a:noFill/>
        </p:spPr>
        <p:txBody>
          <a:bodyPr wrap="none" lIns="68580" tIns="34290" rIns="68580" bIns="34290">
            <a:spAutoFit/>
          </a:bodyPr>
          <a:lstStyle/>
          <a:p>
            <a:pPr algn="ctr"/>
            <a:endParaRPr lang="de-DE" sz="4050" b="1" dirty="0">
              <a:ln w="22225">
                <a:solidFill>
                  <a:schemeClr val="accent2"/>
                </a:solidFill>
                <a:prstDash val="solid"/>
              </a:ln>
              <a:solidFill>
                <a:schemeClr val="accent2">
                  <a:lumMod val="40000"/>
                  <a:lumOff val="60000"/>
                </a:schemeClr>
              </a:solidFill>
            </a:endParaRPr>
          </a:p>
        </p:txBody>
      </p:sp>
      <p:sp>
        <p:nvSpPr>
          <p:cNvPr id="6" name="Foliennummernplatzhalter 5">
            <a:extLst>
              <a:ext uri="{FF2B5EF4-FFF2-40B4-BE49-F238E27FC236}">
                <a16:creationId xmlns:a16="http://schemas.microsoft.com/office/drawing/2014/main" id="{DB3BEBA2-4C62-4088-B5BD-50B5A9BDF83B}"/>
              </a:ext>
            </a:extLst>
          </p:cNvPr>
          <p:cNvSpPr>
            <a:spLocks noGrp="1"/>
          </p:cNvSpPr>
          <p:nvPr>
            <p:ph type="sldNum" sz="quarter" idx="4"/>
          </p:nvPr>
        </p:nvSpPr>
        <p:spPr/>
        <p:txBody>
          <a:bodyPr/>
          <a:lstStyle/>
          <a:p>
            <a:fld id="{515FC477-0A05-4F3E-8EE9-E015C9089D56}" type="slidenum">
              <a:rPr lang="de-DE" smtClean="0"/>
              <a:pPr/>
              <a:t>147</a:t>
            </a:fld>
            <a:endParaRPr lang="de-DE" dirty="0"/>
          </a:p>
        </p:txBody>
      </p:sp>
    </p:spTree>
    <p:extLst>
      <p:ext uri="{BB962C8B-B14F-4D97-AF65-F5344CB8AC3E}">
        <p14:creationId xmlns:p14="http://schemas.microsoft.com/office/powerpoint/2010/main" val="1697949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D92CE-EF41-4FF6-AB3A-0E8E92D419C4}"/>
              </a:ext>
            </a:extLst>
          </p:cNvPr>
          <p:cNvSpPr>
            <a:spLocks noGrp="1"/>
          </p:cNvSpPr>
          <p:nvPr>
            <p:ph type="title"/>
          </p:nvPr>
        </p:nvSpPr>
        <p:spPr>
          <a:xfrm>
            <a:off x="4095750" y="2514600"/>
            <a:ext cx="4000500" cy="914400"/>
          </a:xfrm>
        </p:spPr>
        <p:txBody>
          <a:bodyPr>
            <a:normAutofit/>
          </a:bodyPr>
          <a:lstStyle/>
          <a:p>
            <a:r>
              <a:rPr lang="de-DE" sz="4400" b="1" dirty="0"/>
              <a:t>Verschiedenes</a:t>
            </a:r>
          </a:p>
        </p:txBody>
      </p:sp>
      <p:sp>
        <p:nvSpPr>
          <p:cNvPr id="3" name="Foliennummernplatzhalter 2">
            <a:extLst>
              <a:ext uri="{FF2B5EF4-FFF2-40B4-BE49-F238E27FC236}">
                <a16:creationId xmlns:a16="http://schemas.microsoft.com/office/drawing/2014/main" id="{E2594120-D5C7-45AF-BAD5-FDA474665F84}"/>
              </a:ext>
            </a:extLst>
          </p:cNvPr>
          <p:cNvSpPr>
            <a:spLocks noGrp="1"/>
          </p:cNvSpPr>
          <p:nvPr>
            <p:ph type="sldNum" sz="quarter" idx="4"/>
          </p:nvPr>
        </p:nvSpPr>
        <p:spPr/>
        <p:txBody>
          <a:bodyPr/>
          <a:lstStyle/>
          <a:p>
            <a:fld id="{515FC477-0A05-4F3E-8EE9-E015C9089D56}" type="slidenum">
              <a:rPr lang="de-DE" smtClean="0"/>
              <a:pPr/>
              <a:t>148</a:t>
            </a:fld>
            <a:endParaRPr lang="de-DE" dirty="0"/>
          </a:p>
        </p:txBody>
      </p:sp>
      <p:sp>
        <p:nvSpPr>
          <p:cNvPr id="5" name="Fußzeilenplatzhalter 4">
            <a:extLst>
              <a:ext uri="{FF2B5EF4-FFF2-40B4-BE49-F238E27FC236}">
                <a16:creationId xmlns:a16="http://schemas.microsoft.com/office/drawing/2014/main" id="{B2BC2A48-AAA4-47EE-A781-C50E4F093A06}"/>
              </a:ext>
            </a:extLst>
          </p:cNvPr>
          <p:cNvSpPr>
            <a:spLocks noGrp="1"/>
          </p:cNvSpPr>
          <p:nvPr>
            <p:ph type="ftr" sz="quarter" idx="3"/>
          </p:nvPr>
        </p:nvSpPr>
        <p:spPr/>
        <p:txBody>
          <a:bodyPr/>
          <a:lstStyle/>
          <a:p>
            <a:r>
              <a:rPr lang="de-DE"/>
              <a:t>Einwohnerversammlung 27.11.2024</a:t>
            </a:r>
            <a:endParaRPr lang="de-DE" dirty="0"/>
          </a:p>
        </p:txBody>
      </p:sp>
    </p:spTree>
    <p:extLst>
      <p:ext uri="{BB962C8B-B14F-4D97-AF65-F5344CB8AC3E}">
        <p14:creationId xmlns:p14="http://schemas.microsoft.com/office/powerpoint/2010/main" val="16336210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D92CE-EF41-4FF6-AB3A-0E8E92D419C4}"/>
              </a:ext>
            </a:extLst>
          </p:cNvPr>
          <p:cNvSpPr>
            <a:spLocks noGrp="1"/>
          </p:cNvSpPr>
          <p:nvPr>
            <p:ph type="title"/>
          </p:nvPr>
        </p:nvSpPr>
        <p:spPr>
          <a:xfrm>
            <a:off x="3657600" y="2514600"/>
            <a:ext cx="4876800" cy="914400"/>
          </a:xfrm>
        </p:spPr>
        <p:txBody>
          <a:bodyPr>
            <a:normAutofit fontScale="90000"/>
          </a:bodyPr>
          <a:lstStyle/>
          <a:p>
            <a:r>
              <a:rPr lang="de-DE" sz="4400" b="1" i="1" dirty="0">
                <a:solidFill>
                  <a:srgbClr val="FFC000"/>
                </a:solidFill>
              </a:rPr>
              <a:t>Vielen Dank für Ihre Aufmerksamkeit </a:t>
            </a:r>
          </a:p>
        </p:txBody>
      </p:sp>
      <p:sp>
        <p:nvSpPr>
          <p:cNvPr id="3" name="Foliennummernplatzhalter 2">
            <a:extLst>
              <a:ext uri="{FF2B5EF4-FFF2-40B4-BE49-F238E27FC236}">
                <a16:creationId xmlns:a16="http://schemas.microsoft.com/office/drawing/2014/main" id="{E2594120-D5C7-45AF-BAD5-FDA474665F84}"/>
              </a:ext>
            </a:extLst>
          </p:cNvPr>
          <p:cNvSpPr>
            <a:spLocks noGrp="1"/>
          </p:cNvSpPr>
          <p:nvPr>
            <p:ph type="sldNum" sz="quarter" idx="4"/>
          </p:nvPr>
        </p:nvSpPr>
        <p:spPr/>
        <p:txBody>
          <a:bodyPr/>
          <a:lstStyle/>
          <a:p>
            <a:fld id="{515FC477-0A05-4F3E-8EE9-E015C9089D56}" type="slidenum">
              <a:rPr lang="de-DE" smtClean="0"/>
              <a:pPr/>
              <a:t>149</a:t>
            </a:fld>
            <a:endParaRPr lang="de-DE" dirty="0"/>
          </a:p>
        </p:txBody>
      </p:sp>
      <p:sp>
        <p:nvSpPr>
          <p:cNvPr id="6" name="Fußzeilenplatzhalter 4">
            <a:extLst>
              <a:ext uri="{FF2B5EF4-FFF2-40B4-BE49-F238E27FC236}">
                <a16:creationId xmlns:a16="http://schemas.microsoft.com/office/drawing/2014/main" id="{A36B8AF8-70D0-4B55-8927-F521A7CD10E5}"/>
              </a:ext>
            </a:extLst>
          </p:cNvPr>
          <p:cNvSpPr>
            <a:spLocks noGrp="1"/>
          </p:cNvSpPr>
          <p:nvPr>
            <p:ph type="ftr" sz="quarter" idx="3"/>
          </p:nvPr>
        </p:nvSpPr>
        <p:spPr>
          <a:xfrm>
            <a:off x="3454400" y="6356351"/>
            <a:ext cx="5283200" cy="365125"/>
          </a:xfrm>
        </p:spPr>
        <p:txBody>
          <a:bodyPr/>
          <a:lstStyle/>
          <a:p>
            <a:r>
              <a:rPr lang="de-DE"/>
              <a:t>Einwohnerversammlung 27.11.2024</a:t>
            </a:r>
            <a:endParaRPr lang="de-DE" dirty="0"/>
          </a:p>
        </p:txBody>
      </p:sp>
    </p:spTree>
    <p:extLst>
      <p:ext uri="{BB962C8B-B14F-4D97-AF65-F5344CB8AC3E}">
        <p14:creationId xmlns:p14="http://schemas.microsoft.com/office/powerpoint/2010/main" val="141261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04FF50-7C81-4302-AC23-5D331C0901FF}"/>
              </a:ext>
            </a:extLst>
          </p:cNvPr>
          <p:cNvSpPr>
            <a:spLocks noGrp="1"/>
          </p:cNvSpPr>
          <p:nvPr>
            <p:ph type="title"/>
          </p:nvPr>
        </p:nvSpPr>
        <p:spPr/>
        <p:txBody>
          <a:bodyPr/>
          <a:lstStyle/>
          <a:p>
            <a:r>
              <a:rPr lang="de-DE" b="1" dirty="0">
                <a:solidFill>
                  <a:schemeClr val="accent5"/>
                </a:solidFill>
              </a:rPr>
              <a:t>Aktuelle Beispiele und Ihre Auswirkungen</a:t>
            </a:r>
            <a:endParaRPr lang="de-DE" dirty="0">
              <a:solidFill>
                <a:schemeClr val="accent5"/>
              </a:solidFill>
            </a:endParaRPr>
          </a:p>
        </p:txBody>
      </p:sp>
      <p:sp>
        <p:nvSpPr>
          <p:cNvPr id="3" name="Inhaltsplatzhalter 2">
            <a:extLst>
              <a:ext uri="{FF2B5EF4-FFF2-40B4-BE49-F238E27FC236}">
                <a16:creationId xmlns:a16="http://schemas.microsoft.com/office/drawing/2014/main" id="{C77978D3-6A83-465B-AA86-6B785DA864D2}"/>
              </a:ext>
            </a:extLst>
          </p:cNvPr>
          <p:cNvSpPr>
            <a:spLocks noGrp="1"/>
          </p:cNvSpPr>
          <p:nvPr>
            <p:ph idx="1"/>
          </p:nvPr>
        </p:nvSpPr>
        <p:spPr/>
        <p:txBody>
          <a:bodyPr>
            <a:normAutofit fontScale="85000" lnSpcReduction="10000"/>
          </a:bodyPr>
          <a:lstStyle/>
          <a:p>
            <a:pPr marL="0" indent="0">
              <a:buNone/>
            </a:pPr>
            <a:r>
              <a:rPr lang="de-DE" b="1" dirty="0"/>
              <a:t>Bürgergeld</a:t>
            </a:r>
            <a:r>
              <a:rPr lang="de-DE" dirty="0"/>
              <a:t> Einführung zum </a:t>
            </a:r>
            <a:r>
              <a:rPr lang="de-DE" b="1" dirty="0">
                <a:solidFill>
                  <a:srgbClr val="FF0000"/>
                </a:solidFill>
              </a:rPr>
              <a:t>01.01.2023</a:t>
            </a:r>
            <a:r>
              <a:rPr lang="de-DE" dirty="0"/>
              <a:t>: </a:t>
            </a:r>
            <a:r>
              <a:rPr lang="de-DE" dirty="0" err="1"/>
              <a:t>grds</a:t>
            </a:r>
            <a:r>
              <a:rPr lang="de-DE" dirty="0"/>
              <a:t>. 28 % Kommunaler Anteil des Landkreises an den Wohn- und Wohnebenkosten </a:t>
            </a:r>
            <a:r>
              <a:rPr lang="de-DE" b="1" dirty="0">
                <a:solidFill>
                  <a:srgbClr val="FF0000"/>
                </a:solidFill>
              </a:rPr>
              <a:t>2025 rund 2 Mio. EUR-keine </a:t>
            </a:r>
            <a:r>
              <a:rPr lang="de-DE" dirty="0"/>
              <a:t>Verantwortung der Empfänger die Höhe des Verbrauches</a:t>
            </a:r>
          </a:p>
          <a:p>
            <a:pPr marL="0" indent="0">
              <a:buNone/>
            </a:pPr>
            <a:r>
              <a:rPr lang="de-DE" b="1" dirty="0"/>
              <a:t>Krankenversicherung</a:t>
            </a:r>
            <a:r>
              <a:rPr lang="de-DE" dirty="0"/>
              <a:t> Beitragsanpassung wegen Defizit auf Grund der nicht auskömmlichen Finanzbeteiligung des Bundes für Bürgergeldempfänger: Kosten Landkreis als AG </a:t>
            </a:r>
            <a:r>
              <a:rPr lang="de-DE" b="1" dirty="0">
                <a:solidFill>
                  <a:srgbClr val="FF0000"/>
                </a:solidFill>
              </a:rPr>
              <a:t>1,2 Mio. EUR p.a. im Landkreis ab 2025</a:t>
            </a:r>
          </a:p>
          <a:p>
            <a:pPr marL="0" indent="0">
              <a:buNone/>
            </a:pPr>
            <a:r>
              <a:rPr lang="de-DE" b="1" dirty="0"/>
              <a:t>49 EUR Ticket / Deutschlandticket</a:t>
            </a:r>
            <a:r>
              <a:rPr lang="de-DE" dirty="0"/>
              <a:t> seit </a:t>
            </a:r>
            <a:r>
              <a:rPr lang="de-DE" b="1" dirty="0">
                <a:solidFill>
                  <a:srgbClr val="FF0000"/>
                </a:solidFill>
              </a:rPr>
              <a:t>Mai 2023</a:t>
            </a:r>
            <a:r>
              <a:rPr lang="de-DE" dirty="0"/>
              <a:t>:</a:t>
            </a:r>
            <a:br>
              <a:rPr lang="de-DE" dirty="0"/>
            </a:br>
            <a:r>
              <a:rPr lang="de-DE" dirty="0" err="1"/>
              <a:t>Regionalisierungsmittel</a:t>
            </a:r>
            <a:r>
              <a:rPr lang="de-DE" dirty="0"/>
              <a:t> von </a:t>
            </a:r>
            <a:r>
              <a:rPr lang="de-DE" b="1" dirty="0">
                <a:solidFill>
                  <a:srgbClr val="FF0000"/>
                </a:solidFill>
              </a:rPr>
              <a:t>5 Mio. EUR in 2025</a:t>
            </a:r>
            <a:r>
              <a:rPr lang="de-DE" dirty="0"/>
              <a:t> für die Finanzierung von Nebenbahnen werden vom Land nunmehr zur Kofinanzierung des Deutschlandtickets eingesetzt und nicht an den Landkreis weitergeleitet</a:t>
            </a:r>
          </a:p>
          <a:p>
            <a:pPr marL="0" indent="0">
              <a:buNone/>
            </a:pPr>
            <a:r>
              <a:rPr lang="de-DE" b="1" dirty="0"/>
              <a:t>Asylkosten</a:t>
            </a:r>
            <a:r>
              <a:rPr lang="de-DE" dirty="0"/>
              <a:t>: Aktueller Kommunaler Anteil </a:t>
            </a:r>
            <a:r>
              <a:rPr lang="de-DE" b="1" dirty="0">
                <a:solidFill>
                  <a:srgbClr val="FF0000"/>
                </a:solidFill>
              </a:rPr>
              <a:t>3,4 Mio. EUR</a:t>
            </a:r>
            <a:r>
              <a:rPr lang="de-DE" dirty="0"/>
              <a:t> für Kosten der Anschlussunterbringung</a:t>
            </a:r>
          </a:p>
          <a:p>
            <a:pPr marL="0" indent="0">
              <a:buNone/>
            </a:pPr>
            <a:r>
              <a:rPr lang="de-DE" b="1" dirty="0"/>
              <a:t>Grundsteuerreform – Transparenzregister</a:t>
            </a:r>
            <a:endParaRPr lang="de-DE" dirty="0"/>
          </a:p>
          <a:p>
            <a:pPr marL="0" indent="0">
              <a:buNone/>
            </a:pPr>
            <a:r>
              <a:rPr lang="de-DE" dirty="0"/>
              <a:t>Land verspricht Aufkommensneutralität bei einer rein kommunalen Steuer</a:t>
            </a:r>
          </a:p>
          <a:p>
            <a:endParaRPr lang="de-DE" dirty="0"/>
          </a:p>
        </p:txBody>
      </p:sp>
      <p:sp>
        <p:nvSpPr>
          <p:cNvPr id="4" name="Foliennummernplatzhalter 3">
            <a:extLst>
              <a:ext uri="{FF2B5EF4-FFF2-40B4-BE49-F238E27FC236}">
                <a16:creationId xmlns:a16="http://schemas.microsoft.com/office/drawing/2014/main" id="{DA059678-B434-401F-87EA-36AA0C985D83}"/>
              </a:ext>
            </a:extLst>
          </p:cNvPr>
          <p:cNvSpPr>
            <a:spLocks noGrp="1"/>
          </p:cNvSpPr>
          <p:nvPr>
            <p:ph type="sldNum" sz="quarter" idx="12"/>
          </p:nvPr>
        </p:nvSpPr>
        <p:spPr/>
        <p:txBody>
          <a:bodyPr/>
          <a:lstStyle/>
          <a:p>
            <a:fld id="{81C0A6F9-5CFC-46D9-84EB-14DD0719F9C2}" type="slidenum">
              <a:rPr lang="de-DE" smtClean="0"/>
              <a:t>15</a:t>
            </a:fld>
            <a:endParaRPr lang="de-DE" dirty="0"/>
          </a:p>
        </p:txBody>
      </p:sp>
    </p:spTree>
    <p:extLst>
      <p:ext uri="{BB962C8B-B14F-4D97-AF65-F5344CB8AC3E}">
        <p14:creationId xmlns:p14="http://schemas.microsoft.com/office/powerpoint/2010/main" val="749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C9DA1A-117B-4354-9612-3FA7E4AEE110}"/>
              </a:ext>
            </a:extLst>
          </p:cNvPr>
          <p:cNvSpPr>
            <a:spLocks noGrp="1"/>
          </p:cNvSpPr>
          <p:nvPr>
            <p:ph type="title"/>
          </p:nvPr>
        </p:nvSpPr>
        <p:spPr/>
        <p:txBody>
          <a:bodyPr/>
          <a:lstStyle/>
          <a:p>
            <a:r>
              <a:rPr lang="de-DE" b="1" dirty="0">
                <a:solidFill>
                  <a:schemeClr val="accent5"/>
                </a:solidFill>
              </a:rPr>
              <a:t>Für alle politischen Ebenen gilt:</a:t>
            </a:r>
            <a:endParaRPr lang="de-DE" dirty="0">
              <a:solidFill>
                <a:schemeClr val="accent5"/>
              </a:solidFill>
            </a:endParaRPr>
          </a:p>
        </p:txBody>
      </p:sp>
      <p:sp>
        <p:nvSpPr>
          <p:cNvPr id="3" name="Inhaltsplatzhalter 2">
            <a:extLst>
              <a:ext uri="{FF2B5EF4-FFF2-40B4-BE49-F238E27FC236}">
                <a16:creationId xmlns:a16="http://schemas.microsoft.com/office/drawing/2014/main" id="{4656F684-B68F-4EBA-9B5A-7E2FD29E73E4}"/>
              </a:ext>
            </a:extLst>
          </p:cNvPr>
          <p:cNvSpPr>
            <a:spLocks noGrp="1"/>
          </p:cNvSpPr>
          <p:nvPr>
            <p:ph idx="1"/>
          </p:nvPr>
        </p:nvSpPr>
        <p:spPr/>
        <p:txBody>
          <a:bodyPr/>
          <a:lstStyle/>
          <a:p>
            <a:pPr marL="0" indent="0">
              <a:buNone/>
            </a:pPr>
            <a:r>
              <a:rPr lang="de-DE" dirty="0"/>
              <a:t>Grundsatz der </a:t>
            </a:r>
            <a:r>
              <a:rPr lang="de-DE" b="1" dirty="0">
                <a:solidFill>
                  <a:srgbClr val="FF0000"/>
                </a:solidFill>
              </a:rPr>
              <a:t>Haushaltswahrheit</a:t>
            </a:r>
            <a:r>
              <a:rPr lang="de-DE" dirty="0"/>
              <a:t> und </a:t>
            </a:r>
            <a:r>
              <a:rPr lang="de-DE" b="1" dirty="0">
                <a:solidFill>
                  <a:srgbClr val="FF0000"/>
                </a:solidFill>
              </a:rPr>
              <a:t>Haushaltsklarheit</a:t>
            </a:r>
          </a:p>
          <a:p>
            <a:pPr marL="0" indent="0">
              <a:buNone/>
            </a:pPr>
            <a:r>
              <a:rPr lang="de-DE" u="sng" dirty="0"/>
              <a:t>Prominente Beispiele der Nichtbeachtung</a:t>
            </a:r>
            <a:r>
              <a:rPr lang="de-DE" dirty="0"/>
              <a:t>:</a:t>
            </a:r>
          </a:p>
          <a:p>
            <a:r>
              <a:rPr lang="de-DE" b="1" dirty="0"/>
              <a:t>Bund</a:t>
            </a:r>
            <a:r>
              <a:rPr lang="de-DE" dirty="0"/>
              <a:t>: Bürgergeld 43 Mrd. EUR  in 2025 eigentlich notwendig / </a:t>
            </a:r>
            <a:br>
              <a:rPr lang="de-DE" dirty="0"/>
            </a:br>
            <a:r>
              <a:rPr lang="de-DE" dirty="0"/>
              <a:t>35 Mrd. EUR eingeplant</a:t>
            </a:r>
          </a:p>
          <a:p>
            <a:r>
              <a:rPr lang="de-DE" b="1" dirty="0"/>
              <a:t>Land</a:t>
            </a:r>
            <a:r>
              <a:rPr lang="de-DE" dirty="0"/>
              <a:t>: BTHG Bedarf 320 Mio. bis 500 Mio. EUR / </a:t>
            </a:r>
            <a:br>
              <a:rPr lang="de-DE" dirty="0"/>
            </a:br>
            <a:r>
              <a:rPr lang="de-DE" dirty="0"/>
              <a:t>96 Mio. EUR in 2025 eingeplant</a:t>
            </a:r>
          </a:p>
        </p:txBody>
      </p:sp>
      <p:sp>
        <p:nvSpPr>
          <p:cNvPr id="4" name="Foliennummernplatzhalter 3">
            <a:extLst>
              <a:ext uri="{FF2B5EF4-FFF2-40B4-BE49-F238E27FC236}">
                <a16:creationId xmlns:a16="http://schemas.microsoft.com/office/drawing/2014/main" id="{595F2977-3436-4F14-8410-4DDB6CB5DF4D}"/>
              </a:ext>
            </a:extLst>
          </p:cNvPr>
          <p:cNvSpPr>
            <a:spLocks noGrp="1"/>
          </p:cNvSpPr>
          <p:nvPr>
            <p:ph type="sldNum" sz="quarter" idx="12"/>
          </p:nvPr>
        </p:nvSpPr>
        <p:spPr/>
        <p:txBody>
          <a:bodyPr/>
          <a:lstStyle/>
          <a:p>
            <a:fld id="{81C0A6F9-5CFC-46D9-84EB-14DD0719F9C2}" type="slidenum">
              <a:rPr lang="de-DE" smtClean="0"/>
              <a:t>16</a:t>
            </a:fld>
            <a:endParaRPr lang="de-DE"/>
          </a:p>
        </p:txBody>
      </p:sp>
    </p:spTree>
    <p:extLst>
      <p:ext uri="{BB962C8B-B14F-4D97-AF65-F5344CB8AC3E}">
        <p14:creationId xmlns:p14="http://schemas.microsoft.com/office/powerpoint/2010/main" val="2888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433B5-7B12-457D-9844-0A225F68823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67F3317-9940-48E3-9EF4-BC3058DE1851}"/>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05B1F76D-E58B-42EC-B903-B1EAEE9A0A80}"/>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31A9E95C-BA18-4C9F-97C7-544EEE32728A}"/>
              </a:ext>
            </a:extLst>
          </p:cNvPr>
          <p:cNvSpPr>
            <a:spLocks noGrp="1"/>
          </p:cNvSpPr>
          <p:nvPr>
            <p:ph type="sldNum" sz="quarter" idx="4"/>
          </p:nvPr>
        </p:nvSpPr>
        <p:spPr/>
        <p:txBody>
          <a:bodyPr/>
          <a:lstStyle/>
          <a:p>
            <a:fld id="{515FC477-0A05-4F3E-8EE9-E015C9089D56}" type="slidenum">
              <a:rPr lang="de-DE" smtClean="0"/>
              <a:pPr/>
              <a:t>17</a:t>
            </a:fld>
            <a:endParaRPr lang="de-DE" dirty="0"/>
          </a:p>
        </p:txBody>
      </p:sp>
      <p:pic>
        <p:nvPicPr>
          <p:cNvPr id="6" name="Grafik 5">
            <a:extLst>
              <a:ext uri="{FF2B5EF4-FFF2-40B4-BE49-F238E27FC236}">
                <a16:creationId xmlns:a16="http://schemas.microsoft.com/office/drawing/2014/main" id="{01E220AE-D77C-4922-A420-113F94E50320}"/>
              </a:ext>
            </a:extLst>
          </p:cNvPr>
          <p:cNvPicPr>
            <a:picLocks noChangeAspect="1"/>
          </p:cNvPicPr>
          <p:nvPr/>
        </p:nvPicPr>
        <p:blipFill>
          <a:blip r:embed="rId2"/>
          <a:stretch>
            <a:fillRect/>
          </a:stretch>
        </p:blipFill>
        <p:spPr>
          <a:xfrm>
            <a:off x="0" y="4205"/>
            <a:ext cx="12192000" cy="6849590"/>
          </a:xfrm>
          <a:prstGeom prst="rect">
            <a:avLst/>
          </a:prstGeom>
        </p:spPr>
      </p:pic>
    </p:spTree>
    <p:extLst>
      <p:ext uri="{BB962C8B-B14F-4D97-AF65-F5344CB8AC3E}">
        <p14:creationId xmlns:p14="http://schemas.microsoft.com/office/powerpoint/2010/main" val="350089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F13F3-8072-4DA9-A740-C10B1BAC446F}"/>
              </a:ext>
            </a:extLst>
          </p:cNvPr>
          <p:cNvSpPr>
            <a:spLocks noGrp="1"/>
          </p:cNvSpPr>
          <p:nvPr>
            <p:ph type="title"/>
          </p:nvPr>
        </p:nvSpPr>
        <p:spPr>
          <a:xfrm>
            <a:off x="838200" y="365125"/>
            <a:ext cx="11102788" cy="1325563"/>
          </a:xfrm>
        </p:spPr>
        <p:txBody>
          <a:bodyPr>
            <a:normAutofit/>
          </a:bodyPr>
          <a:lstStyle/>
          <a:p>
            <a:r>
              <a:rPr lang="de-DE" b="1" dirty="0">
                <a:solidFill>
                  <a:schemeClr val="accent5"/>
                </a:solidFill>
              </a:rPr>
              <a:t>Konkrete Auswirkungen für die Kommunale Ebene:</a:t>
            </a:r>
            <a:br>
              <a:rPr lang="de-DE" b="1" dirty="0"/>
            </a:br>
            <a:endParaRPr lang="de-DE" b="1" dirty="0"/>
          </a:p>
        </p:txBody>
      </p:sp>
      <p:sp>
        <p:nvSpPr>
          <p:cNvPr id="3" name="Inhaltsplatzhalter 2">
            <a:extLst>
              <a:ext uri="{FF2B5EF4-FFF2-40B4-BE49-F238E27FC236}">
                <a16:creationId xmlns:a16="http://schemas.microsoft.com/office/drawing/2014/main" id="{DB31755D-41A1-4180-AE56-F178ABC72E69}"/>
              </a:ext>
            </a:extLst>
          </p:cNvPr>
          <p:cNvSpPr>
            <a:spLocks noGrp="1"/>
          </p:cNvSpPr>
          <p:nvPr>
            <p:ph idx="1"/>
          </p:nvPr>
        </p:nvSpPr>
        <p:spPr>
          <a:xfrm>
            <a:off x="838200" y="1387128"/>
            <a:ext cx="10833100" cy="4778469"/>
          </a:xfrm>
        </p:spPr>
        <p:txBody>
          <a:bodyPr>
            <a:normAutofit/>
          </a:bodyPr>
          <a:lstStyle/>
          <a:p>
            <a:pPr marL="0" indent="0">
              <a:buNone/>
            </a:pPr>
            <a:endParaRPr lang="de-DE" b="1" dirty="0">
              <a:solidFill>
                <a:srgbClr val="FF0000"/>
              </a:solidFill>
            </a:endParaRPr>
          </a:p>
          <a:p>
            <a:pPr marL="0" indent="0">
              <a:buNone/>
            </a:pPr>
            <a:endParaRPr lang="de-DE" b="1" dirty="0"/>
          </a:p>
          <a:p>
            <a:pPr marL="0" indent="0">
              <a:buNone/>
            </a:pPr>
            <a:r>
              <a:rPr lang="de-DE" dirty="0"/>
              <a:t>1 Punkt Kreisumlage entspricht 8 Mio. EUR = </a:t>
            </a:r>
            <a:r>
              <a:rPr lang="de-DE" b="1" dirty="0"/>
              <a:t>7,4 Punkte Kreisumlage</a:t>
            </a:r>
          </a:p>
          <a:p>
            <a:pPr marL="0" indent="0">
              <a:buNone/>
            </a:pPr>
            <a:endParaRPr lang="de-DE" dirty="0"/>
          </a:p>
          <a:p>
            <a:pPr marL="0" indent="0">
              <a:buNone/>
            </a:pPr>
            <a:r>
              <a:rPr lang="de-DE" dirty="0"/>
              <a:t>Für Karlsdorf-Neuthard bedeutet dies beispielsweise: </a:t>
            </a:r>
            <a:br>
              <a:rPr lang="de-DE" dirty="0"/>
            </a:br>
            <a:r>
              <a:rPr lang="de-DE" dirty="0"/>
              <a:t>1 Punkt Kreisumlage entsprechen 185.000 EUR  x 7,4 = </a:t>
            </a:r>
            <a:r>
              <a:rPr lang="de-DE" b="1" dirty="0">
                <a:solidFill>
                  <a:srgbClr val="FF0000"/>
                </a:solidFill>
              </a:rPr>
              <a:t>1,369 Mio. EUR p.a.</a:t>
            </a:r>
          </a:p>
          <a:p>
            <a:endParaRPr lang="de-DE" dirty="0"/>
          </a:p>
          <a:p>
            <a:endParaRPr lang="de-DE" dirty="0"/>
          </a:p>
        </p:txBody>
      </p:sp>
      <p:sp>
        <p:nvSpPr>
          <p:cNvPr id="4" name="Foliennummernplatzhalter 3">
            <a:extLst>
              <a:ext uri="{FF2B5EF4-FFF2-40B4-BE49-F238E27FC236}">
                <a16:creationId xmlns:a16="http://schemas.microsoft.com/office/drawing/2014/main" id="{E9634AE5-4A07-4DEE-AFC4-029659EBC47A}"/>
              </a:ext>
            </a:extLst>
          </p:cNvPr>
          <p:cNvSpPr>
            <a:spLocks noGrp="1"/>
          </p:cNvSpPr>
          <p:nvPr>
            <p:ph type="sldNum" sz="quarter" idx="12"/>
          </p:nvPr>
        </p:nvSpPr>
        <p:spPr/>
        <p:txBody>
          <a:bodyPr/>
          <a:lstStyle/>
          <a:p>
            <a:fld id="{81C0A6F9-5CFC-46D9-84EB-14DD0719F9C2}" type="slidenum">
              <a:rPr lang="de-DE" smtClean="0"/>
              <a:t>18</a:t>
            </a:fld>
            <a:endParaRPr lang="de-DE"/>
          </a:p>
        </p:txBody>
      </p:sp>
    </p:spTree>
    <p:extLst>
      <p:ext uri="{BB962C8B-B14F-4D97-AF65-F5344CB8AC3E}">
        <p14:creationId xmlns:p14="http://schemas.microsoft.com/office/powerpoint/2010/main" val="81421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36A79C-CCE3-44FC-A4A6-3E379C35D8FE}"/>
              </a:ext>
            </a:extLst>
          </p:cNvPr>
          <p:cNvSpPr>
            <a:spLocks noGrp="1"/>
          </p:cNvSpPr>
          <p:nvPr>
            <p:ph idx="1"/>
          </p:nvPr>
        </p:nvSpPr>
        <p:spPr>
          <a:xfrm>
            <a:off x="838200" y="437990"/>
            <a:ext cx="10515600" cy="5738973"/>
          </a:xfrm>
        </p:spPr>
        <p:txBody>
          <a:bodyPr>
            <a:normAutofit fontScale="92500" lnSpcReduction="20000"/>
          </a:bodyPr>
          <a:lstStyle/>
          <a:p>
            <a:pPr marL="0" indent="0">
              <a:buNone/>
            </a:pPr>
            <a:r>
              <a:rPr lang="de-DE" b="1" dirty="0">
                <a:solidFill>
                  <a:schemeClr val="accent5"/>
                </a:solidFill>
              </a:rPr>
              <a:t>Haushalt Karlsdorf-Neuthard:</a:t>
            </a:r>
            <a:endParaRPr lang="de-DE" dirty="0">
              <a:solidFill>
                <a:schemeClr val="accent5"/>
              </a:solidFill>
            </a:endParaRPr>
          </a:p>
          <a:p>
            <a:pPr marL="0" indent="0">
              <a:buNone/>
            </a:pPr>
            <a:r>
              <a:rPr lang="de-DE" b="1" dirty="0"/>
              <a:t>Vergleich 2025 zu 2024</a:t>
            </a:r>
            <a:endParaRPr lang="de-DE" dirty="0"/>
          </a:p>
          <a:p>
            <a:r>
              <a:rPr lang="de-DE" dirty="0"/>
              <a:t>Mehreinnahmen 	1,08 Mio. EUR</a:t>
            </a:r>
          </a:p>
          <a:p>
            <a:r>
              <a:rPr lang="de-DE" dirty="0"/>
              <a:t>Mehrausgaben 	2,83 Mio. EUR</a:t>
            </a:r>
          </a:p>
          <a:p>
            <a:pPr marL="0" indent="0">
              <a:buNone/>
            </a:pPr>
            <a:r>
              <a:rPr lang="de-DE" dirty="0"/>
              <a:t> </a:t>
            </a:r>
            <a:r>
              <a:rPr lang="de-DE" u="sng" dirty="0" err="1"/>
              <a:t>ZahlungsmittelBEDARF</a:t>
            </a:r>
            <a:r>
              <a:rPr lang="de-DE" dirty="0"/>
              <a:t> (ohne AfA) =  -462.000 EUR</a:t>
            </a:r>
            <a:br>
              <a:rPr lang="de-DE" dirty="0"/>
            </a:br>
            <a:endParaRPr lang="de-DE" dirty="0"/>
          </a:p>
          <a:p>
            <a:pPr marL="0" indent="0">
              <a:buNone/>
            </a:pPr>
            <a:r>
              <a:rPr lang="de-DE" dirty="0"/>
              <a:t>Netto - Afa von </a:t>
            </a:r>
            <a:r>
              <a:rPr lang="de-DE" b="1" dirty="0">
                <a:solidFill>
                  <a:srgbClr val="FF0000"/>
                </a:solidFill>
              </a:rPr>
              <a:t>1,18 Mio. EUR wird nicht erwirtschaftet = -1,64 Mio. EUR</a:t>
            </a:r>
          </a:p>
          <a:p>
            <a:pPr marL="0" indent="0">
              <a:buNone/>
            </a:pPr>
            <a:r>
              <a:rPr lang="de-DE" b="1" dirty="0"/>
              <a:t>Wesentliche Mehrhausgaben im Vergleich 2025 zu 2024</a:t>
            </a:r>
            <a:endParaRPr lang="de-DE" dirty="0"/>
          </a:p>
          <a:p>
            <a:r>
              <a:rPr lang="de-DE" dirty="0"/>
              <a:t>Personalaufwendungen 		464.000 EUR</a:t>
            </a:r>
          </a:p>
          <a:p>
            <a:r>
              <a:rPr lang="de-DE" dirty="0"/>
              <a:t>Kreisumlage 				760.500 EUR</a:t>
            </a:r>
          </a:p>
          <a:p>
            <a:r>
              <a:rPr lang="de-DE" dirty="0"/>
              <a:t>Anteil an der Kinderbetreuung 		836.800 EUR</a:t>
            </a:r>
          </a:p>
          <a:p>
            <a:r>
              <a:rPr lang="de-DE" dirty="0"/>
              <a:t>Kosten Abwasserverband 		209.800 EUR </a:t>
            </a:r>
          </a:p>
          <a:p>
            <a:pPr marL="0" indent="0">
              <a:buNone/>
            </a:pPr>
            <a:r>
              <a:rPr lang="de-DE" b="1" dirty="0"/>
              <a:t>Fazit</a:t>
            </a:r>
            <a:r>
              <a:rPr lang="de-DE" dirty="0"/>
              <a:t>: Haushalt ist nicht ausgeglichen – Substanz wird verbraucht!</a:t>
            </a:r>
          </a:p>
          <a:p>
            <a:pPr marL="0" indent="0">
              <a:buNone/>
            </a:pPr>
            <a:r>
              <a:rPr lang="de-DE" dirty="0">
                <a:solidFill>
                  <a:srgbClr val="FF0000"/>
                </a:solidFill>
              </a:rPr>
              <a:t>(Hinweis: Mit der aktuellen Herbststeuerschätzung verschlechtert sich diese Situation weiter!)</a:t>
            </a:r>
            <a:endParaRPr lang="de-DE" dirty="0"/>
          </a:p>
          <a:p>
            <a:pPr marL="0" indent="0">
              <a:buNone/>
            </a:pPr>
            <a:endParaRPr lang="de-DE" dirty="0"/>
          </a:p>
          <a:p>
            <a:endParaRPr lang="de-DE" dirty="0"/>
          </a:p>
        </p:txBody>
      </p:sp>
      <p:sp>
        <p:nvSpPr>
          <p:cNvPr id="4" name="Foliennummernplatzhalter 3">
            <a:extLst>
              <a:ext uri="{FF2B5EF4-FFF2-40B4-BE49-F238E27FC236}">
                <a16:creationId xmlns:a16="http://schemas.microsoft.com/office/drawing/2014/main" id="{26C40DD0-E11B-4821-8287-26A3148A8B57}"/>
              </a:ext>
            </a:extLst>
          </p:cNvPr>
          <p:cNvSpPr>
            <a:spLocks noGrp="1"/>
          </p:cNvSpPr>
          <p:nvPr>
            <p:ph type="sldNum" sz="quarter" idx="12"/>
          </p:nvPr>
        </p:nvSpPr>
        <p:spPr/>
        <p:txBody>
          <a:bodyPr/>
          <a:lstStyle/>
          <a:p>
            <a:fld id="{81C0A6F9-5CFC-46D9-84EB-14DD0719F9C2}" type="slidenum">
              <a:rPr lang="de-DE" smtClean="0"/>
              <a:t>19</a:t>
            </a:fld>
            <a:endParaRPr lang="de-DE"/>
          </a:p>
        </p:txBody>
      </p:sp>
    </p:spTree>
    <p:extLst>
      <p:ext uri="{BB962C8B-B14F-4D97-AF65-F5344CB8AC3E}">
        <p14:creationId xmlns:p14="http://schemas.microsoft.com/office/powerpoint/2010/main" val="30253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Tagesordnung</a:t>
            </a:r>
          </a:p>
        </p:txBody>
      </p:sp>
      <p:sp>
        <p:nvSpPr>
          <p:cNvPr id="3" name="Inhaltsplatzhalter 2"/>
          <p:cNvSpPr>
            <a:spLocks noGrp="1"/>
          </p:cNvSpPr>
          <p:nvPr>
            <p:ph idx="1"/>
          </p:nvPr>
        </p:nvSpPr>
        <p:spPr>
          <a:xfrm>
            <a:off x="1828800" y="1447800"/>
            <a:ext cx="8229600" cy="4482892"/>
          </a:xfrm>
        </p:spPr>
        <p:txBody>
          <a:bodyPr>
            <a:normAutofit/>
          </a:bodyPr>
          <a:lstStyle/>
          <a:p>
            <a:pPr marL="457200" lvl="0" indent="-457200">
              <a:buFont typeface="+mj-lt"/>
              <a:buAutoNum type="arabicPeriod"/>
            </a:pPr>
            <a:r>
              <a:rPr lang="de-DE" dirty="0"/>
              <a:t>Haushalt 2025</a:t>
            </a:r>
          </a:p>
          <a:p>
            <a:pPr marL="457200" lvl="0" indent="-457200">
              <a:buFont typeface="+mj-lt"/>
              <a:buAutoNum type="arabicPeriod"/>
            </a:pPr>
            <a:r>
              <a:rPr lang="de-DE" dirty="0"/>
              <a:t>50 Jahre Karlsdorf-Neuthard </a:t>
            </a:r>
          </a:p>
          <a:p>
            <a:pPr marL="457200" lvl="0" indent="-457200">
              <a:buFont typeface="+mj-lt"/>
              <a:buAutoNum type="arabicPeriod"/>
            </a:pPr>
            <a:r>
              <a:rPr lang="de-DE" dirty="0"/>
              <a:t>Sachstandsbericht zur Güterverkehrsstrecke</a:t>
            </a:r>
          </a:p>
          <a:p>
            <a:pPr marL="457200" lvl="0" indent="-457200">
              <a:buFont typeface="+mj-lt"/>
              <a:buAutoNum type="arabicPeriod"/>
            </a:pPr>
            <a:r>
              <a:rPr lang="de-DE" dirty="0"/>
              <a:t>Sachstandsbericht zu den Projekten</a:t>
            </a:r>
          </a:p>
          <a:p>
            <a:pPr marL="457200" lvl="0" indent="-457200">
              <a:buFont typeface="+mj-lt"/>
              <a:buAutoNum type="arabicPeriod"/>
            </a:pPr>
            <a:r>
              <a:rPr lang="de-DE" dirty="0"/>
              <a:t>Verschiedenes</a:t>
            </a:r>
          </a:p>
          <a:p>
            <a:pPr marL="457200" indent="-457200">
              <a:buSzPct val="100000"/>
              <a:buFont typeface="+mj-lt"/>
              <a:buAutoNum type="arabicPeriod"/>
            </a:pPr>
            <a:endParaRPr lang="de-DE" dirty="0"/>
          </a:p>
        </p:txBody>
      </p:sp>
      <p:sp>
        <p:nvSpPr>
          <p:cNvPr id="5" name="Fußzeilenplatzhalter 4"/>
          <p:cNvSpPr>
            <a:spLocks noGrp="1"/>
          </p:cNvSpPr>
          <p:nvPr>
            <p:ph type="ftr" sz="quarter" idx="3"/>
          </p:nvPr>
        </p:nvSpPr>
        <p:spPr/>
        <p:txBody>
          <a:bodyPr/>
          <a:lstStyle/>
          <a:p>
            <a:r>
              <a:rPr lang="de-DE"/>
              <a:t>Einwohnerversammlung 27.11.2024</a:t>
            </a:r>
            <a:endParaRPr lang="de-DE" dirty="0"/>
          </a:p>
        </p:txBody>
      </p:sp>
      <p:sp>
        <p:nvSpPr>
          <p:cNvPr id="6" name="Foliennummernplatzhalter 5"/>
          <p:cNvSpPr>
            <a:spLocks noGrp="1"/>
          </p:cNvSpPr>
          <p:nvPr>
            <p:ph type="sldNum" sz="quarter" idx="4"/>
          </p:nvPr>
        </p:nvSpPr>
        <p:spPr/>
        <p:txBody>
          <a:bodyPr/>
          <a:lstStyle/>
          <a:p>
            <a:r>
              <a:rPr lang="de-DE" dirty="0"/>
              <a:t>2</a:t>
            </a:r>
          </a:p>
        </p:txBody>
      </p:sp>
    </p:spTree>
    <p:extLst>
      <p:ext uri="{BB962C8B-B14F-4D97-AF65-F5344CB8AC3E}">
        <p14:creationId xmlns:p14="http://schemas.microsoft.com/office/powerpoint/2010/main" val="3657774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ECD41-1CCD-41E8-B50F-31FF2F422D3A}"/>
              </a:ext>
            </a:extLst>
          </p:cNvPr>
          <p:cNvSpPr>
            <a:spLocks noGrp="1"/>
          </p:cNvSpPr>
          <p:nvPr>
            <p:ph type="ctrTitle"/>
          </p:nvPr>
        </p:nvSpPr>
        <p:spPr>
          <a:xfrm>
            <a:off x="1460432" y="2310594"/>
            <a:ext cx="9144000" cy="2387600"/>
          </a:xfrm>
        </p:spPr>
        <p:txBody>
          <a:bodyPr>
            <a:normAutofit fontScale="90000"/>
          </a:bodyPr>
          <a:lstStyle/>
          <a:p>
            <a:r>
              <a:rPr lang="de-DE" sz="3600" b="1" i="1" dirty="0"/>
              <a:t>„Kommunen sind Heimstatt, und sie sind Werkstatt der Demokratie.“ </a:t>
            </a:r>
            <a:br>
              <a:rPr lang="de-DE" sz="3600" b="1" i="1" dirty="0"/>
            </a:br>
            <a:br>
              <a:rPr lang="de-DE" sz="3600" b="1" i="1" dirty="0"/>
            </a:br>
            <a:br>
              <a:rPr lang="de-DE" sz="3600" dirty="0"/>
            </a:br>
            <a:r>
              <a:rPr lang="de-DE" sz="3600" i="1" dirty="0"/>
              <a:t>(Bundespräsident a.D. Joachim Gauck zum Tag des Grundgesetzes 2016)</a:t>
            </a:r>
            <a:endParaRPr lang="de-DE" sz="3600" dirty="0"/>
          </a:p>
        </p:txBody>
      </p:sp>
    </p:spTree>
    <p:extLst>
      <p:ext uri="{BB962C8B-B14F-4D97-AF65-F5344CB8AC3E}">
        <p14:creationId xmlns:p14="http://schemas.microsoft.com/office/powerpoint/2010/main" val="1603758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1E583-658A-4BF7-85EE-DDDB291F2B5F}"/>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F09BB703-4644-4184-AF82-D1D7885F0095}"/>
              </a:ext>
            </a:extLst>
          </p:cNvPr>
          <p:cNvPicPr>
            <a:picLocks noGrp="1" noChangeAspect="1"/>
          </p:cNvPicPr>
          <p:nvPr>
            <p:ph idx="1"/>
          </p:nvPr>
        </p:nvPicPr>
        <p:blipFill>
          <a:blip r:embed="rId2"/>
          <a:stretch>
            <a:fillRect/>
          </a:stretch>
        </p:blipFill>
        <p:spPr>
          <a:xfrm>
            <a:off x="609600" y="302771"/>
            <a:ext cx="10790903" cy="6053579"/>
          </a:xfrm>
          <a:prstGeom prst="rect">
            <a:avLst/>
          </a:prstGeom>
        </p:spPr>
      </p:pic>
      <p:sp>
        <p:nvSpPr>
          <p:cNvPr id="4" name="Fußzeilenplatzhalter 3">
            <a:extLst>
              <a:ext uri="{FF2B5EF4-FFF2-40B4-BE49-F238E27FC236}">
                <a16:creationId xmlns:a16="http://schemas.microsoft.com/office/drawing/2014/main" id="{32EFC450-67FB-454B-ADBB-AF1287FD0489}"/>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D43FFEE5-ACA2-4D90-BD3E-B3A41657F332}"/>
              </a:ext>
            </a:extLst>
          </p:cNvPr>
          <p:cNvSpPr>
            <a:spLocks noGrp="1"/>
          </p:cNvSpPr>
          <p:nvPr>
            <p:ph type="sldNum" sz="quarter" idx="4"/>
          </p:nvPr>
        </p:nvSpPr>
        <p:spPr/>
        <p:txBody>
          <a:bodyPr/>
          <a:lstStyle/>
          <a:p>
            <a:fld id="{515FC477-0A05-4F3E-8EE9-E015C9089D56}" type="slidenum">
              <a:rPr lang="de-DE" smtClean="0"/>
              <a:pPr/>
              <a:t>21</a:t>
            </a:fld>
            <a:endParaRPr lang="de-DE" dirty="0"/>
          </a:p>
        </p:txBody>
      </p:sp>
    </p:spTree>
    <p:extLst>
      <p:ext uri="{BB962C8B-B14F-4D97-AF65-F5344CB8AC3E}">
        <p14:creationId xmlns:p14="http://schemas.microsoft.com/office/powerpoint/2010/main" val="82703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76220-30BD-48AD-AB15-C0A2A1DA9870}"/>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C088D87-651E-4AC8-A2EB-659E16BCA30F}"/>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E6C4CCDB-AD79-41AE-A2D3-4D8BAC261FCE}"/>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CDBC6304-4210-483A-BD0B-E9B3912434E7}"/>
              </a:ext>
            </a:extLst>
          </p:cNvPr>
          <p:cNvSpPr>
            <a:spLocks noGrp="1"/>
          </p:cNvSpPr>
          <p:nvPr>
            <p:ph type="sldNum" sz="quarter" idx="4"/>
          </p:nvPr>
        </p:nvSpPr>
        <p:spPr/>
        <p:txBody>
          <a:bodyPr/>
          <a:lstStyle/>
          <a:p>
            <a:fld id="{515FC477-0A05-4F3E-8EE9-E015C9089D56}" type="slidenum">
              <a:rPr lang="de-DE" smtClean="0"/>
              <a:pPr/>
              <a:t>22</a:t>
            </a:fld>
            <a:endParaRPr lang="de-DE" dirty="0"/>
          </a:p>
        </p:txBody>
      </p:sp>
      <p:pic>
        <p:nvPicPr>
          <p:cNvPr id="6" name="Grafik 5">
            <a:extLst>
              <a:ext uri="{FF2B5EF4-FFF2-40B4-BE49-F238E27FC236}">
                <a16:creationId xmlns:a16="http://schemas.microsoft.com/office/drawing/2014/main" id="{887581B3-E4E1-45D1-B3AC-EC3E99C721A9}"/>
              </a:ext>
            </a:extLst>
          </p:cNvPr>
          <p:cNvPicPr>
            <a:picLocks noChangeAspect="1"/>
          </p:cNvPicPr>
          <p:nvPr/>
        </p:nvPicPr>
        <p:blipFill>
          <a:blip r:embed="rId2"/>
          <a:stretch>
            <a:fillRect/>
          </a:stretch>
        </p:blipFill>
        <p:spPr>
          <a:xfrm>
            <a:off x="28278" y="0"/>
            <a:ext cx="12135444" cy="6858000"/>
          </a:xfrm>
          <a:prstGeom prst="rect">
            <a:avLst/>
          </a:prstGeom>
        </p:spPr>
      </p:pic>
    </p:spTree>
    <p:extLst>
      <p:ext uri="{BB962C8B-B14F-4D97-AF65-F5344CB8AC3E}">
        <p14:creationId xmlns:p14="http://schemas.microsoft.com/office/powerpoint/2010/main" val="2964915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68E3A-0CD3-4E80-A7CB-8D946C9348D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A1A2FF71-352D-4F34-BF4B-77DD9E4B5889}"/>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2E235444-6007-49A1-9186-06F2C9B8BC01}"/>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DD3CE2AD-BA88-47FD-BEB4-D1805D59FBD0}"/>
              </a:ext>
            </a:extLst>
          </p:cNvPr>
          <p:cNvSpPr>
            <a:spLocks noGrp="1"/>
          </p:cNvSpPr>
          <p:nvPr>
            <p:ph type="sldNum" sz="quarter" idx="4"/>
          </p:nvPr>
        </p:nvSpPr>
        <p:spPr/>
        <p:txBody>
          <a:bodyPr/>
          <a:lstStyle/>
          <a:p>
            <a:fld id="{515FC477-0A05-4F3E-8EE9-E015C9089D56}" type="slidenum">
              <a:rPr lang="de-DE" smtClean="0"/>
              <a:pPr/>
              <a:t>23</a:t>
            </a:fld>
            <a:endParaRPr lang="de-DE" dirty="0"/>
          </a:p>
        </p:txBody>
      </p:sp>
      <p:pic>
        <p:nvPicPr>
          <p:cNvPr id="6" name="Grafik 5">
            <a:extLst>
              <a:ext uri="{FF2B5EF4-FFF2-40B4-BE49-F238E27FC236}">
                <a16:creationId xmlns:a16="http://schemas.microsoft.com/office/drawing/2014/main" id="{EC99F16C-EDAF-42B3-A582-F3E36CD793CF}"/>
              </a:ext>
            </a:extLst>
          </p:cNvPr>
          <p:cNvPicPr>
            <a:picLocks noChangeAspect="1"/>
          </p:cNvPicPr>
          <p:nvPr/>
        </p:nvPicPr>
        <p:blipFill>
          <a:blip r:embed="rId2"/>
          <a:stretch>
            <a:fillRect/>
          </a:stretch>
        </p:blipFill>
        <p:spPr>
          <a:xfrm>
            <a:off x="0" y="83318"/>
            <a:ext cx="12192000" cy="6691363"/>
          </a:xfrm>
          <a:prstGeom prst="rect">
            <a:avLst/>
          </a:prstGeom>
        </p:spPr>
      </p:pic>
    </p:spTree>
    <p:extLst>
      <p:ext uri="{BB962C8B-B14F-4D97-AF65-F5344CB8AC3E}">
        <p14:creationId xmlns:p14="http://schemas.microsoft.com/office/powerpoint/2010/main" val="1838921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EB8E2-591F-4487-A685-AD72B991B9C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ADA343A-F674-4519-B9A5-60D25CDA12FE}"/>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A7A79E4C-4862-451A-81D4-C56EF17B9058}"/>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5AC01F2F-A2BD-4459-A1EE-AC329320194A}"/>
              </a:ext>
            </a:extLst>
          </p:cNvPr>
          <p:cNvSpPr>
            <a:spLocks noGrp="1"/>
          </p:cNvSpPr>
          <p:nvPr>
            <p:ph type="sldNum" sz="quarter" idx="4"/>
          </p:nvPr>
        </p:nvSpPr>
        <p:spPr/>
        <p:txBody>
          <a:bodyPr/>
          <a:lstStyle/>
          <a:p>
            <a:fld id="{515FC477-0A05-4F3E-8EE9-E015C9089D56}" type="slidenum">
              <a:rPr lang="de-DE" smtClean="0"/>
              <a:pPr/>
              <a:t>24</a:t>
            </a:fld>
            <a:endParaRPr lang="de-DE" dirty="0"/>
          </a:p>
        </p:txBody>
      </p:sp>
      <p:pic>
        <p:nvPicPr>
          <p:cNvPr id="6" name="Grafik 5">
            <a:extLst>
              <a:ext uri="{FF2B5EF4-FFF2-40B4-BE49-F238E27FC236}">
                <a16:creationId xmlns:a16="http://schemas.microsoft.com/office/drawing/2014/main" id="{6452DA9A-BAD2-4887-B66B-A890A5E3EBB9}"/>
              </a:ext>
            </a:extLst>
          </p:cNvPr>
          <p:cNvPicPr>
            <a:picLocks noChangeAspect="1"/>
          </p:cNvPicPr>
          <p:nvPr/>
        </p:nvPicPr>
        <p:blipFill>
          <a:blip r:embed="rId2"/>
          <a:stretch>
            <a:fillRect/>
          </a:stretch>
        </p:blipFill>
        <p:spPr>
          <a:xfrm>
            <a:off x="0" y="57727"/>
            <a:ext cx="12192000" cy="6742546"/>
          </a:xfrm>
          <a:prstGeom prst="rect">
            <a:avLst/>
          </a:prstGeom>
        </p:spPr>
      </p:pic>
    </p:spTree>
    <p:extLst>
      <p:ext uri="{BB962C8B-B14F-4D97-AF65-F5344CB8AC3E}">
        <p14:creationId xmlns:p14="http://schemas.microsoft.com/office/powerpoint/2010/main" val="1084955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F59378-7C18-443F-B38F-F621221769B7}"/>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85A3DCD0-B5CF-4EA8-8A38-2959C2CFC8CC}"/>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FB2C20C4-5DFE-48A2-B496-16A599AB6291}"/>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76A9AA3D-A59D-4B70-B146-7CC0A0F5A9EE}"/>
              </a:ext>
            </a:extLst>
          </p:cNvPr>
          <p:cNvSpPr>
            <a:spLocks noGrp="1"/>
          </p:cNvSpPr>
          <p:nvPr>
            <p:ph type="sldNum" sz="quarter" idx="4"/>
          </p:nvPr>
        </p:nvSpPr>
        <p:spPr/>
        <p:txBody>
          <a:bodyPr/>
          <a:lstStyle/>
          <a:p>
            <a:fld id="{515FC477-0A05-4F3E-8EE9-E015C9089D56}" type="slidenum">
              <a:rPr lang="de-DE" smtClean="0"/>
              <a:pPr/>
              <a:t>25</a:t>
            </a:fld>
            <a:endParaRPr lang="de-DE" dirty="0"/>
          </a:p>
        </p:txBody>
      </p:sp>
      <p:pic>
        <p:nvPicPr>
          <p:cNvPr id="6" name="Grafik 5">
            <a:extLst>
              <a:ext uri="{FF2B5EF4-FFF2-40B4-BE49-F238E27FC236}">
                <a16:creationId xmlns:a16="http://schemas.microsoft.com/office/drawing/2014/main" id="{3C2F931C-6BAF-45D8-A86B-EFF1176F6D7E}"/>
              </a:ext>
            </a:extLst>
          </p:cNvPr>
          <p:cNvPicPr>
            <a:picLocks noChangeAspect="1"/>
          </p:cNvPicPr>
          <p:nvPr/>
        </p:nvPicPr>
        <p:blipFill>
          <a:blip r:embed="rId2"/>
          <a:stretch>
            <a:fillRect/>
          </a:stretch>
        </p:blipFill>
        <p:spPr>
          <a:xfrm>
            <a:off x="124408" y="0"/>
            <a:ext cx="11943183" cy="6858000"/>
          </a:xfrm>
          <a:prstGeom prst="rect">
            <a:avLst/>
          </a:prstGeom>
        </p:spPr>
      </p:pic>
    </p:spTree>
    <p:extLst>
      <p:ext uri="{BB962C8B-B14F-4D97-AF65-F5344CB8AC3E}">
        <p14:creationId xmlns:p14="http://schemas.microsoft.com/office/powerpoint/2010/main" val="2474024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D2AE0-4BCE-433D-B6AF-3F092B5D0B5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380211B-30E4-4D58-AF39-C3233C8E4FAF}"/>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D8409D8F-F2BC-4375-9806-8882943A2548}"/>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9BFF554B-A62B-4C71-A834-4DB3F5914207}"/>
              </a:ext>
            </a:extLst>
          </p:cNvPr>
          <p:cNvSpPr>
            <a:spLocks noGrp="1"/>
          </p:cNvSpPr>
          <p:nvPr>
            <p:ph type="sldNum" sz="quarter" idx="4"/>
          </p:nvPr>
        </p:nvSpPr>
        <p:spPr/>
        <p:txBody>
          <a:bodyPr/>
          <a:lstStyle/>
          <a:p>
            <a:fld id="{515FC477-0A05-4F3E-8EE9-E015C9089D56}" type="slidenum">
              <a:rPr lang="de-DE" smtClean="0"/>
              <a:pPr/>
              <a:t>26</a:t>
            </a:fld>
            <a:endParaRPr lang="de-DE" dirty="0"/>
          </a:p>
        </p:txBody>
      </p:sp>
      <p:pic>
        <p:nvPicPr>
          <p:cNvPr id="6" name="Grafik 5">
            <a:extLst>
              <a:ext uri="{FF2B5EF4-FFF2-40B4-BE49-F238E27FC236}">
                <a16:creationId xmlns:a16="http://schemas.microsoft.com/office/drawing/2014/main" id="{4C6F88C9-AA3D-4CD3-97E7-A3318880D0D6}"/>
              </a:ext>
            </a:extLst>
          </p:cNvPr>
          <p:cNvPicPr>
            <a:picLocks noChangeAspect="1"/>
          </p:cNvPicPr>
          <p:nvPr/>
        </p:nvPicPr>
        <p:blipFill>
          <a:blip r:embed="rId2"/>
          <a:stretch>
            <a:fillRect/>
          </a:stretch>
        </p:blipFill>
        <p:spPr>
          <a:xfrm>
            <a:off x="124408" y="0"/>
            <a:ext cx="11943183" cy="6858000"/>
          </a:xfrm>
          <a:prstGeom prst="rect">
            <a:avLst/>
          </a:prstGeom>
        </p:spPr>
      </p:pic>
      <p:sp>
        <p:nvSpPr>
          <p:cNvPr id="9" name="Rechteck: abgerundete Ecken 8">
            <a:extLst>
              <a:ext uri="{FF2B5EF4-FFF2-40B4-BE49-F238E27FC236}">
                <a16:creationId xmlns:a16="http://schemas.microsoft.com/office/drawing/2014/main" id="{0BD61B7D-E490-4BF6-9B38-EF78BE8ABF6F}"/>
              </a:ext>
            </a:extLst>
          </p:cNvPr>
          <p:cNvSpPr/>
          <p:nvPr/>
        </p:nvSpPr>
        <p:spPr>
          <a:xfrm>
            <a:off x="6172200" y="1816100"/>
            <a:ext cx="3733800" cy="2428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abgerundete Ecken 9">
            <a:extLst>
              <a:ext uri="{FF2B5EF4-FFF2-40B4-BE49-F238E27FC236}">
                <a16:creationId xmlns:a16="http://schemas.microsoft.com/office/drawing/2014/main" id="{36528362-0EE8-42E5-BAD8-35D929DAD071}"/>
              </a:ext>
            </a:extLst>
          </p:cNvPr>
          <p:cNvSpPr/>
          <p:nvPr/>
        </p:nvSpPr>
        <p:spPr>
          <a:xfrm>
            <a:off x="6172200" y="2133600"/>
            <a:ext cx="3766846" cy="2428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abgerundete Ecken 12">
            <a:extLst>
              <a:ext uri="{FF2B5EF4-FFF2-40B4-BE49-F238E27FC236}">
                <a16:creationId xmlns:a16="http://schemas.microsoft.com/office/drawing/2014/main" id="{F28D3095-5232-48D0-ACA3-4564EA7312FD}"/>
              </a:ext>
            </a:extLst>
          </p:cNvPr>
          <p:cNvSpPr/>
          <p:nvPr/>
        </p:nvSpPr>
        <p:spPr>
          <a:xfrm>
            <a:off x="6153150" y="3137903"/>
            <a:ext cx="3766846" cy="2428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447F5B8A-304E-4AE1-9F15-B3FBEC652BC0}"/>
              </a:ext>
            </a:extLst>
          </p:cNvPr>
          <p:cNvSpPr txBox="1"/>
          <p:nvPr/>
        </p:nvSpPr>
        <p:spPr>
          <a:xfrm>
            <a:off x="10156176" y="1885711"/>
            <a:ext cx="1578623" cy="369332"/>
          </a:xfrm>
          <a:prstGeom prst="rect">
            <a:avLst/>
          </a:prstGeom>
          <a:noFill/>
        </p:spPr>
        <p:txBody>
          <a:bodyPr wrap="square" rtlCol="0">
            <a:spAutoFit/>
          </a:bodyPr>
          <a:lstStyle/>
          <a:p>
            <a:r>
              <a:rPr lang="de-DE" b="1" dirty="0">
                <a:solidFill>
                  <a:srgbClr val="FF0000"/>
                </a:solidFill>
                <a:latin typeface="Arial" panose="020B0604020202020204" pitchFamily="34" charset="0"/>
                <a:cs typeface="Arial" panose="020B0604020202020204" pitchFamily="34" charset="0"/>
              </a:rPr>
              <a:t>+ 34,1 Mio. €</a:t>
            </a:r>
          </a:p>
        </p:txBody>
      </p:sp>
      <p:sp>
        <p:nvSpPr>
          <p:cNvPr id="15" name="Rechteck 14">
            <a:extLst>
              <a:ext uri="{FF2B5EF4-FFF2-40B4-BE49-F238E27FC236}">
                <a16:creationId xmlns:a16="http://schemas.microsoft.com/office/drawing/2014/main" id="{0AFFA6BA-D126-4281-8D32-99A911C21E20}"/>
              </a:ext>
            </a:extLst>
          </p:cNvPr>
          <p:cNvSpPr/>
          <p:nvPr/>
        </p:nvSpPr>
        <p:spPr>
          <a:xfrm>
            <a:off x="10156176" y="3074680"/>
            <a:ext cx="1550424" cy="369332"/>
          </a:xfrm>
          <a:prstGeom prst="rect">
            <a:avLst/>
          </a:prstGeom>
        </p:spPr>
        <p:txBody>
          <a:bodyPr wrap="none">
            <a:spAutoFit/>
          </a:bodyPr>
          <a:lstStyle/>
          <a:p>
            <a:r>
              <a:rPr lang="de-DE" b="1" dirty="0">
                <a:solidFill>
                  <a:srgbClr val="FF0000"/>
                </a:solidFill>
                <a:latin typeface="Arial" panose="020B0604020202020204" pitchFamily="34" charset="0"/>
                <a:cs typeface="Arial" panose="020B0604020202020204" pitchFamily="34" charset="0"/>
              </a:rPr>
              <a:t>+ 50,7 Mio. €</a:t>
            </a:r>
          </a:p>
        </p:txBody>
      </p:sp>
      <p:sp>
        <p:nvSpPr>
          <p:cNvPr id="16" name="Rechteck 15">
            <a:extLst>
              <a:ext uri="{FF2B5EF4-FFF2-40B4-BE49-F238E27FC236}">
                <a16:creationId xmlns:a16="http://schemas.microsoft.com/office/drawing/2014/main" id="{FCF5EF5E-C6C9-4B44-81D0-A4E417DE0246}"/>
              </a:ext>
            </a:extLst>
          </p:cNvPr>
          <p:cNvSpPr/>
          <p:nvPr/>
        </p:nvSpPr>
        <p:spPr>
          <a:xfrm>
            <a:off x="4114800" y="5467132"/>
            <a:ext cx="3070071" cy="646331"/>
          </a:xfrm>
          <a:prstGeom prst="rect">
            <a:avLst/>
          </a:prstGeom>
        </p:spPr>
        <p:txBody>
          <a:bodyPr wrap="none">
            <a:spAutoFit/>
          </a:bodyPr>
          <a:lstStyle/>
          <a:p>
            <a:r>
              <a:rPr lang="de-DE" b="1" dirty="0">
                <a:solidFill>
                  <a:srgbClr val="FF0000"/>
                </a:solidFill>
                <a:latin typeface="Arial" panose="020B0604020202020204" pitchFamily="34" charset="0"/>
                <a:cs typeface="Arial" panose="020B0604020202020204" pitchFamily="34" charset="0"/>
              </a:rPr>
              <a:t>Strukturelles Problem </a:t>
            </a:r>
            <a:r>
              <a:rPr lang="de-DE" b="1" u="sng" dirty="0">
                <a:solidFill>
                  <a:srgbClr val="FF0000"/>
                </a:solidFill>
                <a:latin typeface="Arial" panose="020B0604020202020204" pitchFamily="34" charset="0"/>
                <a:cs typeface="Arial" panose="020B0604020202020204" pitchFamily="34" charset="0"/>
              </a:rPr>
              <a:t>und</a:t>
            </a:r>
          </a:p>
          <a:p>
            <a:r>
              <a:rPr lang="de-DE" b="1" dirty="0">
                <a:solidFill>
                  <a:srgbClr val="FF0000"/>
                </a:solidFill>
                <a:latin typeface="Arial" panose="020B0604020202020204" pitchFamily="34" charset="0"/>
                <a:cs typeface="Arial" panose="020B0604020202020204" pitchFamily="34" charset="0"/>
              </a:rPr>
              <a:t>kein investives Problem!!!</a:t>
            </a:r>
          </a:p>
        </p:txBody>
      </p:sp>
    </p:spTree>
    <p:extLst>
      <p:ext uri="{BB962C8B-B14F-4D97-AF65-F5344CB8AC3E}">
        <p14:creationId xmlns:p14="http://schemas.microsoft.com/office/powerpoint/2010/main" val="404110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651F70-04DC-492D-9708-7094F24D784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D12FCF6A-C079-4DB7-B8BE-D6C76269CC4A}"/>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430372FF-2005-46D9-B410-BB5821F482FD}"/>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E0E4E78C-8E89-4B2F-B62A-7E1632CB86B6}"/>
              </a:ext>
            </a:extLst>
          </p:cNvPr>
          <p:cNvSpPr>
            <a:spLocks noGrp="1"/>
          </p:cNvSpPr>
          <p:nvPr>
            <p:ph type="sldNum" sz="quarter" idx="4"/>
          </p:nvPr>
        </p:nvSpPr>
        <p:spPr/>
        <p:txBody>
          <a:bodyPr/>
          <a:lstStyle/>
          <a:p>
            <a:fld id="{515FC477-0A05-4F3E-8EE9-E015C9089D56}" type="slidenum">
              <a:rPr lang="de-DE" smtClean="0"/>
              <a:pPr/>
              <a:t>27</a:t>
            </a:fld>
            <a:endParaRPr lang="de-DE" dirty="0"/>
          </a:p>
        </p:txBody>
      </p:sp>
      <p:pic>
        <p:nvPicPr>
          <p:cNvPr id="7" name="Grafik 6">
            <a:extLst>
              <a:ext uri="{FF2B5EF4-FFF2-40B4-BE49-F238E27FC236}">
                <a16:creationId xmlns:a16="http://schemas.microsoft.com/office/drawing/2014/main" id="{5209F439-FB56-4C2D-8F59-6D1F17D13F88}"/>
              </a:ext>
            </a:extLst>
          </p:cNvPr>
          <p:cNvPicPr>
            <a:picLocks noChangeAspect="1"/>
          </p:cNvPicPr>
          <p:nvPr/>
        </p:nvPicPr>
        <p:blipFill>
          <a:blip r:embed="rId2"/>
          <a:stretch>
            <a:fillRect/>
          </a:stretch>
        </p:blipFill>
        <p:spPr>
          <a:xfrm>
            <a:off x="0" y="3371"/>
            <a:ext cx="12192000" cy="6851257"/>
          </a:xfrm>
          <a:prstGeom prst="rect">
            <a:avLst/>
          </a:prstGeom>
        </p:spPr>
      </p:pic>
    </p:spTree>
    <p:extLst>
      <p:ext uri="{BB962C8B-B14F-4D97-AF65-F5344CB8AC3E}">
        <p14:creationId xmlns:p14="http://schemas.microsoft.com/office/powerpoint/2010/main" val="2105323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3B5319-FB79-49DC-A982-352FF9443CDE}"/>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3D747556-CAB0-4331-B191-6DCE6C734385}"/>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A945680E-6442-4D9F-871A-0407957D0726}"/>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149D406D-B842-42C6-A281-BDF9854AE7FE}"/>
              </a:ext>
            </a:extLst>
          </p:cNvPr>
          <p:cNvSpPr>
            <a:spLocks noGrp="1"/>
          </p:cNvSpPr>
          <p:nvPr>
            <p:ph type="sldNum" sz="quarter" idx="4"/>
          </p:nvPr>
        </p:nvSpPr>
        <p:spPr/>
        <p:txBody>
          <a:bodyPr/>
          <a:lstStyle/>
          <a:p>
            <a:fld id="{515FC477-0A05-4F3E-8EE9-E015C9089D56}" type="slidenum">
              <a:rPr lang="de-DE" smtClean="0"/>
              <a:pPr/>
              <a:t>28</a:t>
            </a:fld>
            <a:endParaRPr lang="de-DE" dirty="0"/>
          </a:p>
        </p:txBody>
      </p:sp>
      <p:pic>
        <p:nvPicPr>
          <p:cNvPr id="6" name="Grafik 5">
            <a:extLst>
              <a:ext uri="{FF2B5EF4-FFF2-40B4-BE49-F238E27FC236}">
                <a16:creationId xmlns:a16="http://schemas.microsoft.com/office/drawing/2014/main" id="{158B2C95-0266-43DA-A053-EDD613E7AC17}"/>
              </a:ext>
            </a:extLst>
          </p:cNvPr>
          <p:cNvPicPr>
            <a:picLocks noChangeAspect="1"/>
          </p:cNvPicPr>
          <p:nvPr/>
        </p:nvPicPr>
        <p:blipFill>
          <a:blip r:embed="rId2"/>
          <a:stretch>
            <a:fillRect/>
          </a:stretch>
        </p:blipFill>
        <p:spPr>
          <a:xfrm>
            <a:off x="0" y="3371"/>
            <a:ext cx="12192000" cy="6851257"/>
          </a:xfrm>
          <a:prstGeom prst="rect">
            <a:avLst/>
          </a:prstGeom>
        </p:spPr>
      </p:pic>
      <p:cxnSp>
        <p:nvCxnSpPr>
          <p:cNvPr id="8" name="Gerader Verbinder 7">
            <a:extLst>
              <a:ext uri="{FF2B5EF4-FFF2-40B4-BE49-F238E27FC236}">
                <a16:creationId xmlns:a16="http://schemas.microsoft.com/office/drawing/2014/main" id="{B668E7CB-1790-421A-A749-1936E6649A4E}"/>
              </a:ext>
            </a:extLst>
          </p:cNvPr>
          <p:cNvCxnSpPr>
            <a:cxnSpLocks/>
          </p:cNvCxnSpPr>
          <p:nvPr/>
        </p:nvCxnSpPr>
        <p:spPr>
          <a:xfrm>
            <a:off x="9296400" y="2514600"/>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9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53920-5BC1-4D4D-9D6B-4A67DF24C65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D451803-62AB-4E6A-9A37-60E62F37C0F7}"/>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7C093398-AF72-480A-A949-988C0C5EF85C}"/>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7166B136-339C-4091-B80A-74DFFC10A1F7}"/>
              </a:ext>
            </a:extLst>
          </p:cNvPr>
          <p:cNvSpPr>
            <a:spLocks noGrp="1"/>
          </p:cNvSpPr>
          <p:nvPr>
            <p:ph type="sldNum" sz="quarter" idx="4"/>
          </p:nvPr>
        </p:nvSpPr>
        <p:spPr/>
        <p:txBody>
          <a:bodyPr/>
          <a:lstStyle/>
          <a:p>
            <a:fld id="{515FC477-0A05-4F3E-8EE9-E015C9089D56}" type="slidenum">
              <a:rPr lang="de-DE" smtClean="0"/>
              <a:pPr/>
              <a:t>29</a:t>
            </a:fld>
            <a:endParaRPr lang="de-DE" dirty="0"/>
          </a:p>
        </p:txBody>
      </p:sp>
      <p:pic>
        <p:nvPicPr>
          <p:cNvPr id="6" name="Grafik 5">
            <a:extLst>
              <a:ext uri="{FF2B5EF4-FFF2-40B4-BE49-F238E27FC236}">
                <a16:creationId xmlns:a16="http://schemas.microsoft.com/office/drawing/2014/main" id="{E863E30A-E91D-4762-AF35-1AE79BF0A520}"/>
              </a:ext>
            </a:extLst>
          </p:cNvPr>
          <p:cNvPicPr>
            <a:picLocks noChangeAspect="1"/>
          </p:cNvPicPr>
          <p:nvPr/>
        </p:nvPicPr>
        <p:blipFill>
          <a:blip r:embed="rId2"/>
          <a:stretch>
            <a:fillRect/>
          </a:stretch>
        </p:blipFill>
        <p:spPr>
          <a:xfrm>
            <a:off x="122039" y="0"/>
            <a:ext cx="11947922" cy="6858000"/>
          </a:xfrm>
          <a:prstGeom prst="rect">
            <a:avLst/>
          </a:prstGeom>
        </p:spPr>
      </p:pic>
    </p:spTree>
    <p:extLst>
      <p:ext uri="{BB962C8B-B14F-4D97-AF65-F5344CB8AC3E}">
        <p14:creationId xmlns:p14="http://schemas.microsoft.com/office/powerpoint/2010/main" val="2039358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98A8FA-7B01-44E5-9AAC-3BC32AF71648}"/>
              </a:ext>
            </a:extLst>
          </p:cNvPr>
          <p:cNvSpPr>
            <a:spLocks noGrp="1"/>
          </p:cNvSpPr>
          <p:nvPr>
            <p:ph type="title"/>
          </p:nvPr>
        </p:nvSpPr>
        <p:spPr>
          <a:xfrm>
            <a:off x="2438400" y="2286000"/>
            <a:ext cx="6477000" cy="1600200"/>
          </a:xfrm>
        </p:spPr>
        <p:txBody>
          <a:bodyPr>
            <a:normAutofit/>
          </a:bodyPr>
          <a:lstStyle/>
          <a:p>
            <a:pPr algn="ctr"/>
            <a:r>
              <a:rPr lang="de-DE" sz="4000" b="1" dirty="0"/>
              <a:t>Haushalt 2025</a:t>
            </a:r>
          </a:p>
        </p:txBody>
      </p:sp>
      <p:sp>
        <p:nvSpPr>
          <p:cNvPr id="5" name="Fußzeilenplatzhalter 4">
            <a:extLst>
              <a:ext uri="{FF2B5EF4-FFF2-40B4-BE49-F238E27FC236}">
                <a16:creationId xmlns:a16="http://schemas.microsoft.com/office/drawing/2014/main" id="{30385AC2-5528-4CDE-ABC6-AF93451013E8}"/>
              </a:ext>
            </a:extLst>
          </p:cNvPr>
          <p:cNvSpPr>
            <a:spLocks noGrp="1"/>
          </p:cNvSpPr>
          <p:nvPr>
            <p:ph type="ftr" sz="quarter" idx="3"/>
          </p:nvPr>
        </p:nvSpPr>
        <p:spPr/>
        <p:txBody>
          <a:bodyPr/>
          <a:lstStyle/>
          <a:p>
            <a:r>
              <a:rPr lang="de-DE"/>
              <a:t>Einwohnerversammlung 27.11.2024</a:t>
            </a:r>
            <a:endParaRPr lang="de-DE" dirty="0"/>
          </a:p>
        </p:txBody>
      </p:sp>
      <p:sp>
        <p:nvSpPr>
          <p:cNvPr id="6" name="Foliennummernplatzhalter 5">
            <a:extLst>
              <a:ext uri="{FF2B5EF4-FFF2-40B4-BE49-F238E27FC236}">
                <a16:creationId xmlns:a16="http://schemas.microsoft.com/office/drawing/2014/main" id="{D8350CBC-2592-4288-896A-1014121A0312}"/>
              </a:ext>
            </a:extLst>
          </p:cNvPr>
          <p:cNvSpPr>
            <a:spLocks noGrp="1"/>
          </p:cNvSpPr>
          <p:nvPr>
            <p:ph type="sldNum" sz="quarter" idx="4"/>
          </p:nvPr>
        </p:nvSpPr>
        <p:spPr/>
        <p:txBody>
          <a:bodyPr/>
          <a:lstStyle/>
          <a:p>
            <a:fld id="{515FC477-0A05-4F3E-8EE9-E015C9089D56}" type="slidenum">
              <a:rPr lang="de-DE" smtClean="0"/>
              <a:pPr/>
              <a:t>3</a:t>
            </a:fld>
            <a:endParaRPr lang="de-DE" dirty="0"/>
          </a:p>
        </p:txBody>
      </p:sp>
    </p:spTree>
    <p:extLst>
      <p:ext uri="{BB962C8B-B14F-4D97-AF65-F5344CB8AC3E}">
        <p14:creationId xmlns:p14="http://schemas.microsoft.com/office/powerpoint/2010/main" val="1189354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853920-5BC1-4D4D-9D6B-4A67DF24C65C}"/>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D451803-62AB-4E6A-9A37-60E62F37C0F7}"/>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7C093398-AF72-480A-A949-988C0C5EF85C}"/>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7166B136-339C-4091-B80A-74DFFC10A1F7}"/>
              </a:ext>
            </a:extLst>
          </p:cNvPr>
          <p:cNvSpPr>
            <a:spLocks noGrp="1"/>
          </p:cNvSpPr>
          <p:nvPr>
            <p:ph type="sldNum" sz="quarter" idx="4"/>
          </p:nvPr>
        </p:nvSpPr>
        <p:spPr/>
        <p:txBody>
          <a:bodyPr/>
          <a:lstStyle/>
          <a:p>
            <a:fld id="{515FC477-0A05-4F3E-8EE9-E015C9089D56}" type="slidenum">
              <a:rPr lang="de-DE" smtClean="0"/>
              <a:pPr/>
              <a:t>30</a:t>
            </a:fld>
            <a:endParaRPr lang="de-DE" dirty="0"/>
          </a:p>
        </p:txBody>
      </p:sp>
      <p:pic>
        <p:nvPicPr>
          <p:cNvPr id="6" name="Grafik 5">
            <a:extLst>
              <a:ext uri="{FF2B5EF4-FFF2-40B4-BE49-F238E27FC236}">
                <a16:creationId xmlns:a16="http://schemas.microsoft.com/office/drawing/2014/main" id="{E863E30A-E91D-4762-AF35-1AE79BF0A520}"/>
              </a:ext>
            </a:extLst>
          </p:cNvPr>
          <p:cNvPicPr>
            <a:picLocks noChangeAspect="1"/>
          </p:cNvPicPr>
          <p:nvPr/>
        </p:nvPicPr>
        <p:blipFill>
          <a:blip r:embed="rId2"/>
          <a:stretch>
            <a:fillRect/>
          </a:stretch>
        </p:blipFill>
        <p:spPr>
          <a:xfrm>
            <a:off x="122039" y="0"/>
            <a:ext cx="11947922" cy="6858000"/>
          </a:xfrm>
          <a:prstGeom prst="rect">
            <a:avLst/>
          </a:prstGeom>
        </p:spPr>
      </p:pic>
      <p:sp>
        <p:nvSpPr>
          <p:cNvPr id="7" name="Textfeld 6">
            <a:extLst>
              <a:ext uri="{FF2B5EF4-FFF2-40B4-BE49-F238E27FC236}">
                <a16:creationId xmlns:a16="http://schemas.microsoft.com/office/drawing/2014/main" id="{16BC19AE-D818-441A-9906-4D3205E747E0}"/>
              </a:ext>
            </a:extLst>
          </p:cNvPr>
          <p:cNvSpPr txBox="1"/>
          <p:nvPr/>
        </p:nvSpPr>
        <p:spPr>
          <a:xfrm>
            <a:off x="838200" y="2209800"/>
            <a:ext cx="633507" cy="369332"/>
          </a:xfrm>
          <a:prstGeom prst="rect">
            <a:avLst/>
          </a:prstGeom>
          <a:noFill/>
        </p:spPr>
        <p:txBody>
          <a:bodyPr wrap="none" rtlCol="0">
            <a:spAutoFit/>
          </a:bodyPr>
          <a:lstStyle/>
          <a:p>
            <a:r>
              <a:rPr lang="de-DE" b="1" dirty="0">
                <a:solidFill>
                  <a:srgbClr val="FF0000"/>
                </a:solidFill>
                <a:latin typeface="Arial" panose="020B0604020202020204" pitchFamily="34" charset="0"/>
                <a:cs typeface="Arial" panose="020B0604020202020204" pitchFamily="34" charset="0"/>
              </a:rPr>
              <a:t>14,5</a:t>
            </a:r>
          </a:p>
        </p:txBody>
      </p:sp>
      <p:sp>
        <p:nvSpPr>
          <p:cNvPr id="8" name="Textfeld 7">
            <a:extLst>
              <a:ext uri="{FF2B5EF4-FFF2-40B4-BE49-F238E27FC236}">
                <a16:creationId xmlns:a16="http://schemas.microsoft.com/office/drawing/2014/main" id="{B96533DD-8DBC-4E34-9797-0C99F804DBA9}"/>
              </a:ext>
            </a:extLst>
          </p:cNvPr>
          <p:cNvSpPr txBox="1"/>
          <p:nvPr/>
        </p:nvSpPr>
        <p:spPr>
          <a:xfrm>
            <a:off x="4876800" y="2514600"/>
            <a:ext cx="505267" cy="369332"/>
          </a:xfrm>
          <a:prstGeom prst="rect">
            <a:avLst/>
          </a:prstGeom>
          <a:noFill/>
        </p:spPr>
        <p:txBody>
          <a:bodyPr wrap="none" rtlCol="0">
            <a:spAutoFit/>
          </a:bodyPr>
          <a:lstStyle/>
          <a:p>
            <a:r>
              <a:rPr lang="de-DE" b="1" dirty="0">
                <a:solidFill>
                  <a:srgbClr val="FF0000"/>
                </a:solidFill>
                <a:latin typeface="Arial" panose="020B0604020202020204" pitchFamily="34" charset="0"/>
                <a:cs typeface="Arial" panose="020B0604020202020204" pitchFamily="34" charset="0"/>
              </a:rPr>
              <a:t>5,2</a:t>
            </a:r>
          </a:p>
        </p:txBody>
      </p:sp>
      <p:sp>
        <p:nvSpPr>
          <p:cNvPr id="9" name="Textfeld 8">
            <a:extLst>
              <a:ext uri="{FF2B5EF4-FFF2-40B4-BE49-F238E27FC236}">
                <a16:creationId xmlns:a16="http://schemas.microsoft.com/office/drawing/2014/main" id="{1D0EA87E-E93E-45DF-B56A-78126DF253AE}"/>
              </a:ext>
            </a:extLst>
          </p:cNvPr>
          <p:cNvSpPr txBox="1"/>
          <p:nvPr/>
        </p:nvSpPr>
        <p:spPr>
          <a:xfrm>
            <a:off x="10744200" y="1527040"/>
            <a:ext cx="633507" cy="369332"/>
          </a:xfrm>
          <a:prstGeom prst="rect">
            <a:avLst/>
          </a:prstGeom>
          <a:noFill/>
        </p:spPr>
        <p:txBody>
          <a:bodyPr wrap="none" rtlCol="0">
            <a:spAutoFit/>
          </a:bodyPr>
          <a:lstStyle/>
          <a:p>
            <a:r>
              <a:rPr lang="de-DE" b="1" dirty="0">
                <a:solidFill>
                  <a:srgbClr val="FF0000"/>
                </a:solidFill>
                <a:latin typeface="Arial" panose="020B0604020202020204" pitchFamily="34" charset="0"/>
                <a:cs typeface="Arial" panose="020B0604020202020204" pitchFamily="34" charset="0"/>
              </a:rPr>
              <a:t>15,5</a:t>
            </a:r>
          </a:p>
        </p:txBody>
      </p:sp>
      <p:cxnSp>
        <p:nvCxnSpPr>
          <p:cNvPr id="11" name="Gerade Verbindung mit Pfeil 10">
            <a:extLst>
              <a:ext uri="{FF2B5EF4-FFF2-40B4-BE49-F238E27FC236}">
                <a16:creationId xmlns:a16="http://schemas.microsoft.com/office/drawing/2014/main" id="{95FDA155-A4C0-483F-AF0D-86732A952E9C}"/>
              </a:ext>
            </a:extLst>
          </p:cNvPr>
          <p:cNvCxnSpPr/>
          <p:nvPr/>
        </p:nvCxnSpPr>
        <p:spPr>
          <a:xfrm>
            <a:off x="1471707" y="2394466"/>
            <a:ext cx="3328893" cy="3487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D394E960-A6B5-49A9-8F77-F4337A33BCB7}"/>
              </a:ext>
            </a:extLst>
          </p:cNvPr>
          <p:cNvCxnSpPr>
            <a:cxnSpLocks/>
          </p:cNvCxnSpPr>
          <p:nvPr/>
        </p:nvCxnSpPr>
        <p:spPr>
          <a:xfrm flipV="1">
            <a:off x="5434107" y="1752600"/>
            <a:ext cx="4852893" cy="927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A9CAE2D4-3CE2-431F-9367-5C323D20C57E}"/>
              </a:ext>
            </a:extLst>
          </p:cNvPr>
          <p:cNvCxnSpPr/>
          <p:nvPr/>
        </p:nvCxnSpPr>
        <p:spPr>
          <a:xfrm>
            <a:off x="1371600" y="3276600"/>
            <a:ext cx="0" cy="7620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A1333BA5-D5EF-4607-ABD8-AFBC0C906DB1}"/>
              </a:ext>
            </a:extLst>
          </p:cNvPr>
          <p:cNvCxnSpPr>
            <a:cxnSpLocks/>
          </p:cNvCxnSpPr>
          <p:nvPr/>
        </p:nvCxnSpPr>
        <p:spPr>
          <a:xfrm>
            <a:off x="5459507" y="3034784"/>
            <a:ext cx="0" cy="39421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8A98CD06-8E08-4F03-93A3-9CBD3651514C}"/>
              </a:ext>
            </a:extLst>
          </p:cNvPr>
          <p:cNvCxnSpPr>
            <a:cxnSpLocks/>
          </p:cNvCxnSpPr>
          <p:nvPr/>
        </p:nvCxnSpPr>
        <p:spPr>
          <a:xfrm>
            <a:off x="10896600" y="1896372"/>
            <a:ext cx="0" cy="78384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35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72443-DE00-4BF7-ACC1-1FB76EAE110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90E8A58-788C-4501-89A3-9710A9567EA8}"/>
              </a:ext>
            </a:extLst>
          </p:cNvPr>
          <p:cNvSpPr>
            <a:spLocks noGrp="1"/>
          </p:cNvSpPr>
          <p:nvPr>
            <p:ph idx="1"/>
          </p:nvPr>
        </p:nvSpPr>
        <p:spPr/>
        <p:txBody>
          <a:bodyPr/>
          <a:lstStyle/>
          <a:p>
            <a:endParaRPr lang="de-DE"/>
          </a:p>
        </p:txBody>
      </p:sp>
      <p:sp>
        <p:nvSpPr>
          <p:cNvPr id="4" name="Fußzeilenplatzhalter 3">
            <a:extLst>
              <a:ext uri="{FF2B5EF4-FFF2-40B4-BE49-F238E27FC236}">
                <a16:creationId xmlns:a16="http://schemas.microsoft.com/office/drawing/2014/main" id="{6D15A80F-7BD7-4569-B986-6133E274152D}"/>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DBE89D46-A428-4D8C-9666-5FF22BC884A0}"/>
              </a:ext>
            </a:extLst>
          </p:cNvPr>
          <p:cNvSpPr>
            <a:spLocks noGrp="1"/>
          </p:cNvSpPr>
          <p:nvPr>
            <p:ph type="sldNum" sz="quarter" idx="4"/>
          </p:nvPr>
        </p:nvSpPr>
        <p:spPr/>
        <p:txBody>
          <a:bodyPr/>
          <a:lstStyle/>
          <a:p>
            <a:fld id="{515FC477-0A05-4F3E-8EE9-E015C9089D56}" type="slidenum">
              <a:rPr lang="de-DE" smtClean="0"/>
              <a:pPr/>
              <a:t>31</a:t>
            </a:fld>
            <a:endParaRPr lang="de-DE" dirty="0"/>
          </a:p>
        </p:txBody>
      </p:sp>
      <p:pic>
        <p:nvPicPr>
          <p:cNvPr id="6" name="Grafik 5">
            <a:extLst>
              <a:ext uri="{FF2B5EF4-FFF2-40B4-BE49-F238E27FC236}">
                <a16:creationId xmlns:a16="http://schemas.microsoft.com/office/drawing/2014/main" id="{ED41254F-2E77-466D-AA45-37759FE0F450}"/>
              </a:ext>
            </a:extLst>
          </p:cNvPr>
          <p:cNvPicPr>
            <a:picLocks noChangeAspect="1"/>
          </p:cNvPicPr>
          <p:nvPr/>
        </p:nvPicPr>
        <p:blipFill>
          <a:blip r:embed="rId2"/>
          <a:stretch>
            <a:fillRect/>
          </a:stretch>
        </p:blipFill>
        <p:spPr>
          <a:xfrm>
            <a:off x="189588" y="0"/>
            <a:ext cx="11812823" cy="6858000"/>
          </a:xfrm>
          <a:prstGeom prst="rect">
            <a:avLst/>
          </a:prstGeom>
        </p:spPr>
      </p:pic>
      <p:cxnSp>
        <p:nvCxnSpPr>
          <p:cNvPr id="8" name="Gerade Verbindung mit Pfeil 7">
            <a:extLst>
              <a:ext uri="{FF2B5EF4-FFF2-40B4-BE49-F238E27FC236}">
                <a16:creationId xmlns:a16="http://schemas.microsoft.com/office/drawing/2014/main" id="{A345693A-89FD-462A-9F8A-C741E2365BE7}"/>
              </a:ext>
            </a:extLst>
          </p:cNvPr>
          <p:cNvCxnSpPr/>
          <p:nvPr/>
        </p:nvCxnSpPr>
        <p:spPr>
          <a:xfrm flipV="1">
            <a:off x="9766301" y="1307308"/>
            <a:ext cx="5334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810ED688-946D-4320-AA71-53498E9A7AB3}"/>
              </a:ext>
            </a:extLst>
          </p:cNvPr>
          <p:cNvSpPr txBox="1"/>
          <p:nvPr/>
        </p:nvSpPr>
        <p:spPr>
          <a:xfrm>
            <a:off x="10807700" y="696915"/>
            <a:ext cx="1194711" cy="338554"/>
          </a:xfrm>
          <a:prstGeom prst="rect">
            <a:avLst/>
          </a:prstGeom>
          <a:noFill/>
        </p:spPr>
        <p:txBody>
          <a:bodyPr wrap="square" rtlCol="0">
            <a:spAutoFit/>
          </a:bodyPr>
          <a:lstStyle/>
          <a:p>
            <a:r>
              <a:rPr lang="de-DE" sz="1600" b="1" dirty="0">
                <a:solidFill>
                  <a:srgbClr val="FF0000"/>
                </a:solidFill>
                <a:latin typeface="Arial" panose="020B0604020202020204" pitchFamily="34" charset="0"/>
                <a:cs typeface="Arial" panose="020B0604020202020204" pitchFamily="34" charset="0"/>
              </a:rPr>
              <a:t>29,6 </a:t>
            </a:r>
            <a:r>
              <a:rPr lang="de-DE" sz="1600" b="1" dirty="0" err="1">
                <a:solidFill>
                  <a:srgbClr val="FF0000"/>
                </a:solidFill>
                <a:latin typeface="Arial" panose="020B0604020202020204" pitchFamily="34" charset="0"/>
                <a:cs typeface="Arial" panose="020B0604020202020204" pitchFamily="34" charset="0"/>
              </a:rPr>
              <a:t>Mio</a:t>
            </a:r>
            <a:r>
              <a:rPr lang="de-DE" sz="16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574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F0BC6-FBA4-40F3-8F99-DF14857603C6}"/>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412BC92-6CE7-4DE5-A8CD-B953890677ED}"/>
              </a:ext>
            </a:extLst>
          </p:cNvPr>
          <p:cNvSpPr>
            <a:spLocks noGrp="1"/>
          </p:cNvSpPr>
          <p:nvPr>
            <p:ph idx="1"/>
          </p:nvPr>
        </p:nvSpPr>
        <p:spPr/>
        <p:txBody>
          <a:bodyPr/>
          <a:lstStyle/>
          <a:p>
            <a:endParaRPr lang="de-DE" dirty="0"/>
          </a:p>
        </p:txBody>
      </p:sp>
      <p:sp>
        <p:nvSpPr>
          <p:cNvPr id="4" name="Fußzeilenplatzhalter 3">
            <a:extLst>
              <a:ext uri="{FF2B5EF4-FFF2-40B4-BE49-F238E27FC236}">
                <a16:creationId xmlns:a16="http://schemas.microsoft.com/office/drawing/2014/main" id="{11FAEB05-346D-4D5B-9AE8-89995A794CB2}"/>
              </a:ext>
            </a:extLst>
          </p:cNvPr>
          <p:cNvSpPr>
            <a:spLocks noGrp="1"/>
          </p:cNvSpPr>
          <p:nvPr>
            <p:ph type="ftr" sz="quarter" idx="3"/>
          </p:nvPr>
        </p:nvSpPr>
        <p:spPr/>
        <p:txBody>
          <a:bodyPr/>
          <a:lstStyle/>
          <a:p>
            <a:r>
              <a:rPr lang="de-DE"/>
              <a:t>Einwohnerversammlung 27.11.2024</a:t>
            </a:r>
            <a:endParaRPr lang="de-DE" dirty="0"/>
          </a:p>
        </p:txBody>
      </p:sp>
      <p:sp>
        <p:nvSpPr>
          <p:cNvPr id="5" name="Foliennummernplatzhalter 4">
            <a:extLst>
              <a:ext uri="{FF2B5EF4-FFF2-40B4-BE49-F238E27FC236}">
                <a16:creationId xmlns:a16="http://schemas.microsoft.com/office/drawing/2014/main" id="{B2DD1A2E-52C8-46C7-94D5-5B8FACAD5D5C}"/>
              </a:ext>
            </a:extLst>
          </p:cNvPr>
          <p:cNvSpPr>
            <a:spLocks noGrp="1"/>
          </p:cNvSpPr>
          <p:nvPr>
            <p:ph type="sldNum" sz="quarter" idx="4"/>
          </p:nvPr>
        </p:nvSpPr>
        <p:spPr/>
        <p:txBody>
          <a:bodyPr/>
          <a:lstStyle/>
          <a:p>
            <a:fld id="{515FC477-0A05-4F3E-8EE9-E015C9089D56}" type="slidenum">
              <a:rPr lang="de-DE" smtClean="0"/>
              <a:pPr/>
              <a:t>32</a:t>
            </a:fld>
            <a:endParaRPr lang="de-DE" dirty="0"/>
          </a:p>
        </p:txBody>
      </p:sp>
      <p:pic>
        <p:nvPicPr>
          <p:cNvPr id="6" name="Grafik 5">
            <a:extLst>
              <a:ext uri="{FF2B5EF4-FFF2-40B4-BE49-F238E27FC236}">
                <a16:creationId xmlns:a16="http://schemas.microsoft.com/office/drawing/2014/main" id="{535EB7E9-742A-4D8A-A6FC-0302FD117E50}"/>
              </a:ext>
            </a:extLst>
          </p:cNvPr>
          <p:cNvPicPr>
            <a:picLocks noChangeAspect="1"/>
          </p:cNvPicPr>
          <p:nvPr/>
        </p:nvPicPr>
        <p:blipFill>
          <a:blip r:embed="rId2"/>
          <a:stretch>
            <a:fillRect/>
          </a:stretch>
        </p:blipFill>
        <p:spPr>
          <a:xfrm>
            <a:off x="0" y="16051"/>
            <a:ext cx="12192000" cy="6825898"/>
          </a:xfrm>
          <a:prstGeom prst="rect">
            <a:avLst/>
          </a:prstGeom>
        </p:spPr>
      </p:pic>
      <p:sp>
        <p:nvSpPr>
          <p:cNvPr id="7" name="Textfeld 6">
            <a:extLst>
              <a:ext uri="{FF2B5EF4-FFF2-40B4-BE49-F238E27FC236}">
                <a16:creationId xmlns:a16="http://schemas.microsoft.com/office/drawing/2014/main" id="{94F7F6FC-7CBF-4D5D-B437-8474438271EC}"/>
              </a:ext>
            </a:extLst>
          </p:cNvPr>
          <p:cNvSpPr txBox="1"/>
          <p:nvPr/>
        </p:nvSpPr>
        <p:spPr>
          <a:xfrm>
            <a:off x="7886700" y="4800773"/>
            <a:ext cx="990600" cy="369332"/>
          </a:xfrm>
          <a:prstGeom prst="rect">
            <a:avLst/>
          </a:prstGeom>
          <a:noFill/>
        </p:spPr>
        <p:txBody>
          <a:bodyPr wrap="square" rtlCol="0">
            <a:spAutoFit/>
          </a:bodyPr>
          <a:lstStyle/>
          <a:p>
            <a:r>
              <a:rPr lang="de-DE" b="1" dirty="0">
                <a:solidFill>
                  <a:srgbClr val="FF0000"/>
                </a:solidFill>
                <a:latin typeface="Arial" panose="020B0604020202020204" pitchFamily="34" charset="0"/>
                <a:cs typeface="Arial" panose="020B0604020202020204" pitchFamily="34" charset="0"/>
              </a:rPr>
              <a:t>9 Jahre</a:t>
            </a:r>
          </a:p>
        </p:txBody>
      </p:sp>
      <p:sp>
        <p:nvSpPr>
          <p:cNvPr id="8" name="Textfeld 7">
            <a:extLst>
              <a:ext uri="{FF2B5EF4-FFF2-40B4-BE49-F238E27FC236}">
                <a16:creationId xmlns:a16="http://schemas.microsoft.com/office/drawing/2014/main" id="{1715AF51-8C11-4A55-BD91-3A255C96D753}"/>
              </a:ext>
            </a:extLst>
          </p:cNvPr>
          <p:cNvSpPr txBox="1"/>
          <p:nvPr/>
        </p:nvSpPr>
        <p:spPr>
          <a:xfrm>
            <a:off x="8001000" y="3227257"/>
            <a:ext cx="1143000" cy="369332"/>
          </a:xfrm>
          <a:prstGeom prst="rect">
            <a:avLst/>
          </a:prstGeom>
          <a:noFill/>
        </p:spPr>
        <p:txBody>
          <a:bodyPr wrap="square" rtlCol="0">
            <a:spAutoFit/>
          </a:bodyPr>
          <a:lstStyle/>
          <a:p>
            <a:r>
              <a:rPr lang="de-DE" b="1" dirty="0">
                <a:solidFill>
                  <a:srgbClr val="FF0000"/>
                </a:solidFill>
                <a:latin typeface="Arial" panose="020B0604020202020204" pitchFamily="34" charset="0"/>
                <a:cs typeface="Arial" panose="020B0604020202020204" pitchFamily="34" charset="0"/>
              </a:rPr>
              <a:t>138,7 %</a:t>
            </a:r>
          </a:p>
        </p:txBody>
      </p:sp>
      <p:cxnSp>
        <p:nvCxnSpPr>
          <p:cNvPr id="10" name="Gerade Verbindung mit Pfeil 9">
            <a:extLst>
              <a:ext uri="{FF2B5EF4-FFF2-40B4-BE49-F238E27FC236}">
                <a16:creationId xmlns:a16="http://schemas.microsoft.com/office/drawing/2014/main" id="{54B9C107-3622-4637-8586-F4ECB6E2367B}"/>
              </a:ext>
            </a:extLst>
          </p:cNvPr>
          <p:cNvCxnSpPr>
            <a:cxnSpLocks/>
          </p:cNvCxnSpPr>
          <p:nvPr/>
        </p:nvCxnSpPr>
        <p:spPr>
          <a:xfrm flipV="1">
            <a:off x="8382000" y="3657600"/>
            <a:ext cx="0" cy="914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BF306E5B-7334-4BBE-9F43-4EEC56413C46}"/>
              </a:ext>
            </a:extLst>
          </p:cNvPr>
          <p:cNvCxnSpPr/>
          <p:nvPr/>
        </p:nvCxnSpPr>
        <p:spPr>
          <a:xfrm>
            <a:off x="762000" y="5029200"/>
            <a:ext cx="716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3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DE" dirty="0"/>
              <a:t>Gliederung</a:t>
            </a:r>
          </a:p>
        </p:txBody>
      </p:sp>
      <p:sp>
        <p:nvSpPr>
          <p:cNvPr id="3" name="Inhaltsplatzhalter 2"/>
          <p:cNvSpPr>
            <a:spLocks noGrp="1"/>
          </p:cNvSpPr>
          <p:nvPr>
            <p:ph idx="1"/>
          </p:nvPr>
        </p:nvSpPr>
        <p:spPr>
          <a:xfrm>
            <a:off x="1981200" y="1232108"/>
            <a:ext cx="8229600" cy="4482892"/>
          </a:xfrm>
        </p:spPr>
        <p:txBody>
          <a:bodyPr>
            <a:normAutofit fontScale="85000" lnSpcReduction="10000"/>
          </a:bodyPr>
          <a:lstStyle/>
          <a:p>
            <a:pPr marL="457200" indent="-457200">
              <a:buSzPct val="100000"/>
              <a:buFont typeface="+mj-lt"/>
              <a:buAutoNum type="arabicPeriod"/>
            </a:pPr>
            <a:r>
              <a:rPr lang="de-DE" dirty="0"/>
              <a:t>Steuern und Gebühren</a:t>
            </a:r>
          </a:p>
          <a:p>
            <a:pPr marL="457200" indent="-457200">
              <a:buSzPct val="100000"/>
              <a:buFont typeface="+mj-lt"/>
              <a:buAutoNum type="arabicPeriod"/>
            </a:pPr>
            <a:r>
              <a:rPr lang="de-DE" dirty="0"/>
              <a:t>Neues Haushaltsrecht: Begriffe und Grundsätzliches</a:t>
            </a:r>
          </a:p>
          <a:p>
            <a:pPr marL="457200" indent="-457200">
              <a:buSzPct val="100000"/>
              <a:buFont typeface="+mj-lt"/>
              <a:buAutoNum type="arabicPeriod"/>
            </a:pPr>
            <a:r>
              <a:rPr lang="de-DE" dirty="0"/>
              <a:t>Ergebnishaushalt</a:t>
            </a:r>
          </a:p>
          <a:p>
            <a:pPr marL="457200" indent="-457200">
              <a:buSzPct val="100000"/>
              <a:buFont typeface="+mj-lt"/>
              <a:buAutoNum type="arabicPeriod"/>
            </a:pPr>
            <a:r>
              <a:rPr lang="de-DE" dirty="0"/>
              <a:t>Finanzhaushalt</a:t>
            </a:r>
          </a:p>
          <a:p>
            <a:pPr marL="457200" indent="-457200">
              <a:buSzPct val="100000"/>
              <a:buFont typeface="+mj-lt"/>
              <a:buAutoNum type="arabicPeriod"/>
            </a:pPr>
            <a:r>
              <a:rPr lang="de-DE" dirty="0"/>
              <a:t>Bestand Liquide Mittel	</a:t>
            </a:r>
          </a:p>
          <a:p>
            <a:pPr marL="457200" indent="-457200">
              <a:buSzPct val="100000"/>
              <a:buFont typeface="+mj-lt"/>
              <a:buAutoNum type="arabicPeriod"/>
            </a:pPr>
            <a:r>
              <a:rPr lang="de-DE" dirty="0"/>
              <a:t>Schuldenstand</a:t>
            </a:r>
          </a:p>
          <a:p>
            <a:pPr marL="457200" indent="-457200">
              <a:buSzPct val="100000"/>
              <a:buFont typeface="+mj-lt"/>
              <a:buAutoNum type="arabicPeriod"/>
            </a:pPr>
            <a:r>
              <a:rPr lang="de-DE" dirty="0"/>
              <a:t>Kreditbedarf in der Mittelfristigen Finanzplanung</a:t>
            </a:r>
          </a:p>
          <a:p>
            <a:pPr marL="457200" indent="-457200">
              <a:buSzPct val="100000"/>
              <a:buFont typeface="+mj-lt"/>
              <a:buAutoNum type="arabicPeriod"/>
            </a:pPr>
            <a:r>
              <a:rPr lang="de-DE" dirty="0"/>
              <a:t>Entwicklung der Zahlungsmittelüberschüsse</a:t>
            </a:r>
          </a:p>
          <a:p>
            <a:pPr marL="457200" indent="-457200">
              <a:buSzPct val="100000"/>
              <a:buFont typeface="+mj-lt"/>
              <a:buAutoNum type="arabicPeriod"/>
            </a:pPr>
            <a:r>
              <a:rPr lang="de-DE" dirty="0"/>
              <a:t>Investive Großprojekte</a:t>
            </a:r>
          </a:p>
          <a:p>
            <a:pPr marL="457200" indent="-457200">
              <a:buSzPct val="100000"/>
              <a:buFont typeface="+mj-lt"/>
              <a:buAutoNum type="arabicPeriod"/>
            </a:pPr>
            <a:r>
              <a:rPr lang="de-DE" dirty="0"/>
              <a:t>Mögliche Erlöse aus Grundstücksverkäufen</a:t>
            </a:r>
          </a:p>
          <a:p>
            <a:pPr marL="457200" indent="-457200">
              <a:buSzPct val="100000"/>
              <a:buFont typeface="+mj-lt"/>
              <a:buAutoNum type="arabicPeriod"/>
            </a:pPr>
            <a:r>
              <a:rPr lang="de-DE" dirty="0"/>
              <a:t>Wesentliche Parameter / Kernziele / Risiken</a:t>
            </a:r>
          </a:p>
          <a:p>
            <a:pPr marL="457200" indent="-457200">
              <a:buSzPct val="100000"/>
              <a:buFont typeface="+mj-lt"/>
              <a:buAutoNum type="arabicPeriod"/>
            </a:pPr>
            <a:r>
              <a:rPr lang="de-DE" dirty="0"/>
              <a:t>Möglichkeiten der Verbesserung</a:t>
            </a:r>
          </a:p>
          <a:p>
            <a:pPr marL="457200" indent="-457200">
              <a:buSzPct val="100000"/>
              <a:buFont typeface="+mj-lt"/>
              <a:buAutoNum type="arabicPeriod"/>
            </a:pPr>
            <a:endParaRPr lang="de-DE" dirty="0"/>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rPr>
              <a:t>2</a:t>
            </a:r>
          </a:p>
        </p:txBody>
      </p:sp>
    </p:spTree>
    <p:extLst>
      <p:ext uri="{BB962C8B-B14F-4D97-AF65-F5344CB8AC3E}">
        <p14:creationId xmlns:p14="http://schemas.microsoft.com/office/powerpoint/2010/main" val="1660170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2A564-43A2-49DF-ADDA-0167BB1E0EA2}"/>
              </a:ext>
            </a:extLst>
          </p:cNvPr>
          <p:cNvSpPr>
            <a:spLocks noGrp="1"/>
          </p:cNvSpPr>
          <p:nvPr>
            <p:ph type="title"/>
          </p:nvPr>
        </p:nvSpPr>
        <p:spPr/>
        <p:txBody>
          <a:bodyPr/>
          <a:lstStyle/>
          <a:p>
            <a:r>
              <a:rPr lang="de-DE" dirty="0"/>
              <a:t>Steuern und Gebühren</a:t>
            </a:r>
          </a:p>
        </p:txBody>
      </p:sp>
      <p:sp>
        <p:nvSpPr>
          <p:cNvPr id="4" name="Fußzeilenplatzhalter 3">
            <a:extLst>
              <a:ext uri="{FF2B5EF4-FFF2-40B4-BE49-F238E27FC236}">
                <a16:creationId xmlns:a16="http://schemas.microsoft.com/office/drawing/2014/main" id="{1B7E73E7-F4D8-4F99-9FF4-9BB1352E38F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BDC84023-F9A3-4EED-892A-DAB64B209A4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graphicFrame>
        <p:nvGraphicFramePr>
          <p:cNvPr id="6" name="Inhaltsplatzhalter 5">
            <a:extLst>
              <a:ext uri="{FF2B5EF4-FFF2-40B4-BE49-F238E27FC236}">
                <a16:creationId xmlns:a16="http://schemas.microsoft.com/office/drawing/2014/main" id="{08CC7B60-5875-4D37-BC21-BDD1445FAD0F}"/>
              </a:ext>
            </a:extLst>
          </p:cNvPr>
          <p:cNvGraphicFramePr>
            <a:graphicFrameLocks noGrp="1" noChangeAspect="1"/>
          </p:cNvGraphicFramePr>
          <p:nvPr>
            <p:ph idx="1"/>
            <p:extLst/>
          </p:nvPr>
        </p:nvGraphicFramePr>
        <p:xfrm>
          <a:off x="609600" y="3395663"/>
          <a:ext cx="10926763" cy="1984375"/>
        </p:xfrm>
        <a:graphic>
          <a:graphicData uri="http://schemas.openxmlformats.org/presentationml/2006/ole">
            <mc:AlternateContent xmlns:mc="http://schemas.openxmlformats.org/markup-compatibility/2006">
              <mc:Choice xmlns:v="urn:schemas-microsoft-com:vml" Requires="v">
                <p:oleObj spid="_x0000_s74759" name="Worksheet" r:id="rId3" imgW="10334601" imgH="1876431" progId="Excel.Sheet.12">
                  <p:embed/>
                </p:oleObj>
              </mc:Choice>
              <mc:Fallback>
                <p:oleObj name="Worksheet" r:id="rId3" imgW="10334601" imgH="1876431" progId="Excel.Sheet.12">
                  <p:embed/>
                  <p:pic>
                    <p:nvPicPr>
                      <p:cNvPr id="6" name="Inhaltsplatzhalter 5">
                        <a:extLst>
                          <a:ext uri="{FF2B5EF4-FFF2-40B4-BE49-F238E27FC236}">
                            <a16:creationId xmlns:a16="http://schemas.microsoft.com/office/drawing/2014/main" id="{08CC7B60-5875-4D37-BC21-BDD1445FAD0F}"/>
                          </a:ext>
                        </a:extLst>
                      </p:cNvPr>
                      <p:cNvPicPr/>
                      <p:nvPr/>
                    </p:nvPicPr>
                    <p:blipFill>
                      <a:blip r:embed="rId4"/>
                      <a:stretch>
                        <a:fillRect/>
                      </a:stretch>
                    </p:blipFill>
                    <p:spPr>
                      <a:xfrm>
                        <a:off x="609600" y="3395663"/>
                        <a:ext cx="10926763" cy="1984375"/>
                      </a:xfrm>
                      <a:prstGeom prst="rect">
                        <a:avLst/>
                      </a:prstGeom>
                    </p:spPr>
                  </p:pic>
                </p:oleObj>
              </mc:Fallback>
            </mc:AlternateContent>
          </a:graphicData>
        </a:graphic>
      </p:graphicFrame>
      <p:sp>
        <p:nvSpPr>
          <p:cNvPr id="7" name="Titel 1">
            <a:extLst>
              <a:ext uri="{FF2B5EF4-FFF2-40B4-BE49-F238E27FC236}">
                <a16:creationId xmlns:a16="http://schemas.microsoft.com/office/drawing/2014/main" id="{4BF580DF-EE2D-4D16-B06C-434E32C04A0C}"/>
              </a:ext>
            </a:extLst>
          </p:cNvPr>
          <p:cNvSpPr txBox="1">
            <a:spLocks/>
          </p:cNvSpPr>
          <p:nvPr/>
        </p:nvSpPr>
        <p:spPr>
          <a:xfrm>
            <a:off x="609599" y="1447800"/>
            <a:ext cx="11277602" cy="1751740"/>
          </a:xfrm>
          <a:prstGeom prst="rect">
            <a:avLst/>
          </a:prstGeom>
        </p:spPr>
        <p:txBody>
          <a:bodyPr lIns="0" rIns="0" anchor="t">
            <a:normAutofit/>
          </a:bodyPr>
          <a:lstStyle>
            <a:lvl1pPr algn="l" defTabSz="914400" rtl="0" eaLnBrk="1" latinLnBrk="0" hangingPunct="1">
              <a:spcBef>
                <a:spcPct val="0"/>
              </a:spcBef>
              <a:buNone/>
              <a:defRPr kumimoji="0" lang="de-DE" sz="2800" kern="1200">
                <a:solidFill>
                  <a:schemeClr val="tx1"/>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j-ea"/>
                <a:cs typeface="Arial"/>
              </a:rPr>
              <a:t>Grundsteuer A 	– bisher 300% 	- ab 2025 	270%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j-ea"/>
                <a:cs typeface="Arial"/>
              </a:rPr>
              <a:t>Grundsteuer B	– bisher 300% 	- ab 2025	150%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Arial"/>
                <a:ea typeface="+mj-ea"/>
                <a:cs typeface="Arial"/>
              </a:rPr>
              <a:t>Gewerbesteuer 	– bisher 340%	- ab 2025	340% unverändert</a:t>
            </a:r>
          </a:p>
        </p:txBody>
      </p:sp>
    </p:spTree>
    <p:extLst>
      <p:ext uri="{BB962C8B-B14F-4D97-AF65-F5344CB8AC3E}">
        <p14:creationId xmlns:p14="http://schemas.microsoft.com/office/powerpoint/2010/main" val="2793997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98DFA2-8CBB-4338-BE7C-7BD6E8E93CA0}"/>
              </a:ext>
            </a:extLst>
          </p:cNvPr>
          <p:cNvSpPr>
            <a:spLocks noGrp="1"/>
          </p:cNvSpPr>
          <p:nvPr>
            <p:ph type="title"/>
          </p:nvPr>
        </p:nvSpPr>
        <p:spPr/>
        <p:txBody>
          <a:bodyPr/>
          <a:lstStyle/>
          <a:p>
            <a:r>
              <a:rPr lang="de-DE" dirty="0"/>
              <a:t>Steuern und Gebühren</a:t>
            </a:r>
          </a:p>
        </p:txBody>
      </p:sp>
      <p:sp>
        <p:nvSpPr>
          <p:cNvPr id="3" name="Inhaltsplatzhalter 2">
            <a:extLst>
              <a:ext uri="{FF2B5EF4-FFF2-40B4-BE49-F238E27FC236}">
                <a16:creationId xmlns:a16="http://schemas.microsoft.com/office/drawing/2014/main" id="{32AA86E2-3D53-4476-A385-AF01E64846D7}"/>
              </a:ext>
            </a:extLst>
          </p:cNvPr>
          <p:cNvSpPr>
            <a:spLocks noGrp="1"/>
          </p:cNvSpPr>
          <p:nvPr>
            <p:ph idx="1"/>
          </p:nvPr>
        </p:nvSpPr>
        <p:spPr/>
        <p:txBody>
          <a:bodyPr/>
          <a:lstStyle/>
          <a:p>
            <a:pPr marL="0" lvl="0" indent="0">
              <a:buNone/>
            </a:pPr>
            <a:r>
              <a:rPr lang="de-DE" b="1" dirty="0">
                <a:solidFill>
                  <a:prstClr val="black"/>
                </a:solidFill>
              </a:rPr>
              <a:t>	</a:t>
            </a:r>
            <a:r>
              <a:rPr lang="de-DE" sz="2400" b="1" dirty="0">
                <a:solidFill>
                  <a:prstClr val="black"/>
                </a:solidFill>
              </a:rPr>
              <a:t>Gebühren mit Kostendeckung unterhalb 100%:</a:t>
            </a:r>
          </a:p>
          <a:p>
            <a:pPr lvl="0"/>
            <a:r>
              <a:rPr lang="de-DE" b="1" dirty="0">
                <a:solidFill>
                  <a:prstClr val="black"/>
                </a:solidFill>
              </a:rPr>
              <a:t>Bestattungsgebühren</a:t>
            </a:r>
            <a:r>
              <a:rPr lang="de-DE" dirty="0">
                <a:solidFill>
                  <a:prstClr val="black"/>
                </a:solidFill>
              </a:rPr>
              <a:t> – Derzeit Gebührenaufkommen von 114.582 € bei einer 	Kostendeckung von 32,06%. </a:t>
            </a:r>
          </a:p>
          <a:p>
            <a:pPr marL="0" lvl="0" indent="0">
              <a:buNone/>
            </a:pPr>
            <a:r>
              <a:rPr lang="de-DE" dirty="0">
                <a:solidFill>
                  <a:prstClr val="black"/>
                </a:solidFill>
              </a:rPr>
              <a:t>	Aktueller Entwurf : Mehreinnahmen von 44.000 € und eine Kostendeckung von 44% 	Stufenweise Steigerungen in den kommenden Jahren notwendig.</a:t>
            </a:r>
          </a:p>
          <a:p>
            <a:pPr lvl="0"/>
            <a:endParaRPr lang="de-DE" dirty="0">
              <a:solidFill>
                <a:prstClr val="black"/>
              </a:solidFill>
            </a:endParaRPr>
          </a:p>
          <a:p>
            <a:pPr lvl="0"/>
            <a:r>
              <a:rPr lang="de-DE" b="1" dirty="0">
                <a:solidFill>
                  <a:prstClr val="black"/>
                </a:solidFill>
              </a:rPr>
              <a:t>Benutzungsgebühren für Hallen uns Sportanlagen</a:t>
            </a:r>
            <a:r>
              <a:rPr lang="de-DE" dirty="0">
                <a:solidFill>
                  <a:prstClr val="black"/>
                </a:solidFill>
              </a:rPr>
              <a:t> – Überarbeitung in 2025 vorgesehen.</a:t>
            </a:r>
          </a:p>
          <a:p>
            <a:endParaRPr lang="de-DE" dirty="0"/>
          </a:p>
        </p:txBody>
      </p:sp>
      <p:sp>
        <p:nvSpPr>
          <p:cNvPr id="4" name="Fußzeilenplatzhalter 3">
            <a:extLst>
              <a:ext uri="{FF2B5EF4-FFF2-40B4-BE49-F238E27FC236}">
                <a16:creationId xmlns:a16="http://schemas.microsoft.com/office/drawing/2014/main" id="{78110F66-2F42-4FC5-9B78-84AD99E7D1B0}"/>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728962E1-BFF8-4488-AF25-A865A4BE32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Tree>
    <p:extLst>
      <p:ext uri="{BB962C8B-B14F-4D97-AF65-F5344CB8AC3E}">
        <p14:creationId xmlns:p14="http://schemas.microsoft.com/office/powerpoint/2010/main" val="2886386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42327F77-2470-46BF-B1DB-3AED5ED92B10}"/>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1A427EB0-D8E5-4C8A-B406-772240DE71C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6" name="Inhaltsplatzhalter 2">
            <a:extLst>
              <a:ext uri="{FF2B5EF4-FFF2-40B4-BE49-F238E27FC236}">
                <a16:creationId xmlns:a16="http://schemas.microsoft.com/office/drawing/2014/main" id="{1E321B22-CAF4-4DDB-ACE9-FB2674DAB514}"/>
              </a:ext>
            </a:extLst>
          </p:cNvPr>
          <p:cNvSpPr>
            <a:spLocks noGrp="1"/>
          </p:cNvSpPr>
          <p:nvPr>
            <p:ph idx="1"/>
          </p:nvPr>
        </p:nvSpPr>
        <p:spPr>
          <a:xfrm>
            <a:off x="609600" y="1231900"/>
            <a:ext cx="9906000" cy="4711700"/>
          </a:xfrm>
        </p:spPr>
        <p:txBody>
          <a:bodyPr>
            <a:normAutofit fontScale="92500" lnSpcReduction="20000"/>
          </a:bodyPr>
          <a:lstStyle/>
          <a:p>
            <a:r>
              <a:rPr lang="de-DE" dirty="0"/>
              <a:t>Ergebnishaushalt:</a:t>
            </a:r>
          </a:p>
          <a:p>
            <a:pPr marL="0" indent="0">
              <a:buNone/>
            </a:pPr>
            <a:r>
              <a:rPr lang="de-DE" dirty="0"/>
              <a:t>	</a:t>
            </a:r>
            <a:r>
              <a:rPr lang="de-DE" sz="1300" dirty="0"/>
              <a:t>Bildet den laufenden Bereich des Finanzhaushalts ab – zusätzlich saldiert um Netto-Abschreibungen. Abschreibungen sind zu 	erwirtschaften. D.h. der Ergebnishaushalt ist im mittelfristigen Planungszeitraum auszugleichen.</a:t>
            </a:r>
          </a:p>
          <a:p>
            <a:r>
              <a:rPr lang="de-DE" dirty="0"/>
              <a:t>Finanzhaushalt:</a:t>
            </a:r>
          </a:p>
          <a:p>
            <a:pPr marL="0" indent="0">
              <a:buNone/>
            </a:pPr>
            <a:r>
              <a:rPr lang="de-DE" sz="1200" dirty="0"/>
              <a:t>	</a:t>
            </a:r>
            <a:r>
              <a:rPr lang="de-DE" sz="1300" dirty="0"/>
              <a:t>bildet die Zahlungsströme (Einzahlungen und Auszahlungen) ab. Unterteilt in laufende Ein- und Auszahlungen und investive Ein- 	und Auszahlungen.</a:t>
            </a:r>
            <a:r>
              <a:rPr lang="de-DE" sz="1200" dirty="0"/>
              <a:t>	</a:t>
            </a:r>
          </a:p>
          <a:p>
            <a:r>
              <a:rPr lang="de-DE" dirty="0"/>
              <a:t>Veranschlagtes Gesamtergebnis:</a:t>
            </a:r>
          </a:p>
          <a:p>
            <a:pPr marL="342900" lvl="1" indent="0">
              <a:buNone/>
            </a:pPr>
            <a:r>
              <a:rPr lang="de-DE" dirty="0"/>
              <a:t>	</a:t>
            </a:r>
            <a:r>
              <a:rPr lang="de-DE" sz="1300" dirty="0"/>
              <a:t>Saldo aus Erträgen und Aufwendungen des Ergebnishaushalts </a:t>
            </a:r>
            <a:r>
              <a:rPr lang="de-DE" sz="1300" b="1" u="sng" dirty="0"/>
              <a:t>mit</a:t>
            </a:r>
            <a:r>
              <a:rPr lang="de-DE" sz="1300" dirty="0"/>
              <a:t> Berücksichtigung der Netto-Abschreibungen.</a:t>
            </a:r>
          </a:p>
          <a:p>
            <a:r>
              <a:rPr lang="de-DE" dirty="0" err="1"/>
              <a:t>Zahlungsmittelüberschuss</a:t>
            </a:r>
            <a:r>
              <a:rPr lang="de-DE" dirty="0"/>
              <a:t>:</a:t>
            </a:r>
          </a:p>
          <a:p>
            <a:pPr marL="0" indent="0">
              <a:buNone/>
            </a:pPr>
            <a:r>
              <a:rPr lang="de-DE" dirty="0"/>
              <a:t>	</a:t>
            </a:r>
            <a:r>
              <a:rPr lang="de-DE" sz="1300" dirty="0"/>
              <a:t>Saldo aus laufenden Einzahlungen und Auszahlungen </a:t>
            </a:r>
            <a:r>
              <a:rPr lang="de-DE" sz="1300" b="1" u="sng" dirty="0"/>
              <a:t>ohne</a:t>
            </a:r>
            <a:r>
              <a:rPr lang="de-DE" sz="1300" dirty="0"/>
              <a:t> Berücksichtigung der Netto - Abschreibungen (entspricht der 	bisherigen 	Zuführung an den Vermögenshaushalt)</a:t>
            </a:r>
            <a:endParaRPr lang="de-DE" sz="1300" b="1" u="sng" dirty="0"/>
          </a:p>
          <a:p>
            <a:r>
              <a:rPr lang="de-DE" dirty="0"/>
              <a:t>Kostenart:</a:t>
            </a:r>
          </a:p>
          <a:p>
            <a:pPr marL="0" indent="0">
              <a:buNone/>
            </a:pPr>
            <a:r>
              <a:rPr lang="de-DE" dirty="0"/>
              <a:t>	</a:t>
            </a:r>
            <a:r>
              <a:rPr lang="de-DE" sz="1300" dirty="0"/>
              <a:t>die Kostenart entspricht der kameralen Gruppierung und dient der Unterscheidung von z.B. Personalkosten, 	Bewirtschaftungskosten 	sowie Steuern und Gebühren. Die übersandten Finanzübersichten sind nach der Kostenart gegliedert.</a:t>
            </a:r>
            <a:endParaRPr lang="de-DE" dirty="0"/>
          </a:p>
          <a:p>
            <a:endParaRPr lang="de-DE" dirty="0"/>
          </a:p>
        </p:txBody>
      </p:sp>
    </p:spTree>
    <p:extLst>
      <p:ext uri="{BB962C8B-B14F-4D97-AF65-F5344CB8AC3E}">
        <p14:creationId xmlns:p14="http://schemas.microsoft.com/office/powerpoint/2010/main" val="974085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CFC4DF-872F-4AEA-A3BE-C6E005401456}"/>
              </a:ext>
            </a:extLst>
          </p:cNvPr>
          <p:cNvSpPr>
            <a:spLocks noGrp="1"/>
          </p:cNvSpPr>
          <p:nvPr>
            <p:ph type="title"/>
          </p:nvPr>
        </p:nvSpPr>
        <p:spPr/>
        <p:txBody>
          <a:bodyPr/>
          <a:lstStyle/>
          <a:p>
            <a:r>
              <a:rPr lang="de-DE" dirty="0"/>
              <a:t>Ergebnishaushalt</a:t>
            </a:r>
          </a:p>
        </p:txBody>
      </p:sp>
      <p:sp>
        <p:nvSpPr>
          <p:cNvPr id="4" name="Fußzeilenplatzhalter 3">
            <a:extLst>
              <a:ext uri="{FF2B5EF4-FFF2-40B4-BE49-F238E27FC236}">
                <a16:creationId xmlns:a16="http://schemas.microsoft.com/office/drawing/2014/main" id="{A951EE9B-2658-4A3E-9F31-967DACF9B004}"/>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1FCD018A-83FD-404A-A981-49C407D94A4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10" name="Inhaltsplatzhalter 9">
            <a:extLst>
              <a:ext uri="{FF2B5EF4-FFF2-40B4-BE49-F238E27FC236}">
                <a16:creationId xmlns:a16="http://schemas.microsoft.com/office/drawing/2014/main" id="{67C77CAB-6C9F-4B55-A356-B9FBFA906270}"/>
              </a:ext>
            </a:extLst>
          </p:cNvPr>
          <p:cNvSpPr>
            <a:spLocks noGrp="1"/>
          </p:cNvSpPr>
          <p:nvPr>
            <p:ph idx="1"/>
          </p:nvPr>
        </p:nvSpPr>
        <p:spPr/>
        <p:txBody>
          <a:bodyPr/>
          <a:lstStyle/>
          <a:p>
            <a:endParaRPr lang="de-DE" dirty="0"/>
          </a:p>
        </p:txBody>
      </p:sp>
      <p:graphicFrame>
        <p:nvGraphicFramePr>
          <p:cNvPr id="13" name="Objekt 12">
            <a:extLst>
              <a:ext uri="{FF2B5EF4-FFF2-40B4-BE49-F238E27FC236}">
                <a16:creationId xmlns:a16="http://schemas.microsoft.com/office/drawing/2014/main" id="{41DB31BB-C50A-4334-9C79-D96D5DDAF0FC}"/>
              </a:ext>
            </a:extLst>
          </p:cNvPr>
          <p:cNvGraphicFramePr>
            <a:graphicFrameLocks noChangeAspect="1"/>
          </p:cNvGraphicFramePr>
          <p:nvPr/>
        </p:nvGraphicFramePr>
        <p:xfrm>
          <a:off x="609600" y="1195020"/>
          <a:ext cx="6934200" cy="5062537"/>
        </p:xfrm>
        <a:graphic>
          <a:graphicData uri="http://schemas.openxmlformats.org/presentationml/2006/ole">
            <mc:AlternateContent xmlns:mc="http://schemas.openxmlformats.org/markup-compatibility/2006">
              <mc:Choice xmlns:v="urn:schemas-microsoft-com:vml" Requires="v">
                <p:oleObj spid="_x0000_s75783" name="Worksheet" r:id="rId3" imgW="6934105" imgH="5062637" progId="Excel.Sheet.12">
                  <p:embed/>
                </p:oleObj>
              </mc:Choice>
              <mc:Fallback>
                <p:oleObj name="Worksheet" r:id="rId3" imgW="6934105" imgH="5062637" progId="Excel.Sheet.12">
                  <p:embed/>
                  <p:pic>
                    <p:nvPicPr>
                      <p:cNvPr id="13" name="Objekt 12">
                        <a:extLst>
                          <a:ext uri="{FF2B5EF4-FFF2-40B4-BE49-F238E27FC236}">
                            <a16:creationId xmlns:a16="http://schemas.microsoft.com/office/drawing/2014/main" id="{41DB31BB-C50A-4334-9C79-D96D5DDAF0FC}"/>
                          </a:ext>
                        </a:extLst>
                      </p:cNvPr>
                      <p:cNvPicPr/>
                      <p:nvPr/>
                    </p:nvPicPr>
                    <p:blipFill>
                      <a:blip r:embed="rId4"/>
                      <a:stretch>
                        <a:fillRect/>
                      </a:stretch>
                    </p:blipFill>
                    <p:spPr>
                      <a:xfrm>
                        <a:off x="609600" y="1195020"/>
                        <a:ext cx="6934200" cy="5062537"/>
                      </a:xfrm>
                      <a:prstGeom prst="rect">
                        <a:avLst/>
                      </a:prstGeom>
                    </p:spPr>
                  </p:pic>
                </p:oleObj>
              </mc:Fallback>
            </mc:AlternateContent>
          </a:graphicData>
        </a:graphic>
      </p:graphicFrame>
    </p:spTree>
    <p:extLst>
      <p:ext uri="{BB962C8B-B14F-4D97-AF65-F5344CB8AC3E}">
        <p14:creationId xmlns:p14="http://schemas.microsoft.com/office/powerpoint/2010/main" val="67199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64C47-90F7-4D56-9B26-3B47DC205983}"/>
              </a:ext>
            </a:extLst>
          </p:cNvPr>
          <p:cNvSpPr>
            <a:spLocks noGrp="1"/>
          </p:cNvSpPr>
          <p:nvPr>
            <p:ph type="title"/>
          </p:nvPr>
        </p:nvSpPr>
        <p:spPr/>
        <p:txBody>
          <a:bodyPr/>
          <a:lstStyle/>
          <a:p>
            <a:r>
              <a:rPr lang="de-DE" dirty="0"/>
              <a:t>Finanzhaushalt - </a:t>
            </a:r>
            <a:r>
              <a:rPr lang="de-DE" dirty="0" err="1"/>
              <a:t>Zahlungsmittelüberschuss</a:t>
            </a:r>
            <a:r>
              <a:rPr lang="de-DE" dirty="0"/>
              <a:t> 2024/2025</a:t>
            </a:r>
          </a:p>
        </p:txBody>
      </p:sp>
      <p:sp>
        <p:nvSpPr>
          <p:cNvPr id="4" name="Fußzeilenplatzhalter 3">
            <a:extLst>
              <a:ext uri="{FF2B5EF4-FFF2-40B4-BE49-F238E27FC236}">
                <a16:creationId xmlns:a16="http://schemas.microsoft.com/office/drawing/2014/main" id="{72EE952F-4884-406D-AAD4-0C175545B7C7}"/>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9676522F-039C-412F-86AB-7059458E418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pic>
        <p:nvPicPr>
          <p:cNvPr id="7" name="Inhaltsplatzhalter 6">
            <a:extLst>
              <a:ext uri="{FF2B5EF4-FFF2-40B4-BE49-F238E27FC236}">
                <a16:creationId xmlns:a16="http://schemas.microsoft.com/office/drawing/2014/main" id="{FDD71AC1-E673-42B4-8A6A-0380CC222C4D}"/>
              </a:ext>
            </a:extLst>
          </p:cNvPr>
          <p:cNvPicPr>
            <a:picLocks noGrp="1" noChangeAspect="1"/>
          </p:cNvPicPr>
          <p:nvPr>
            <p:ph idx="1"/>
          </p:nvPr>
        </p:nvPicPr>
        <p:blipFill>
          <a:blip r:embed="rId2"/>
          <a:stretch>
            <a:fillRect/>
          </a:stretch>
        </p:blipFill>
        <p:spPr>
          <a:xfrm>
            <a:off x="609600" y="1143000"/>
            <a:ext cx="6477000" cy="5107806"/>
          </a:xfrm>
          <a:prstGeom prst="rect">
            <a:avLst/>
          </a:prstGeom>
        </p:spPr>
      </p:pic>
    </p:spTree>
    <p:extLst>
      <p:ext uri="{BB962C8B-B14F-4D97-AF65-F5344CB8AC3E}">
        <p14:creationId xmlns:p14="http://schemas.microsoft.com/office/powerpoint/2010/main" val="855644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Zahlungsmittelüberschüsse/-bedarf 2019-2034</a:t>
            </a:r>
            <a:br>
              <a:rPr lang="de-DE" dirty="0"/>
            </a:br>
            <a:endParaRPr lang="de-DE" sz="1800" dirty="0"/>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39</a:t>
            </a:fld>
            <a:endParaRPr lang="de-DE" dirty="0"/>
          </a:p>
        </p:txBody>
      </p:sp>
      <p:graphicFrame>
        <p:nvGraphicFramePr>
          <p:cNvPr id="10" name="Inhaltsplatzhalter 9">
            <a:extLst>
              <a:ext uri="{FF2B5EF4-FFF2-40B4-BE49-F238E27FC236}">
                <a16:creationId xmlns:a16="http://schemas.microsoft.com/office/drawing/2014/main" id="{0D9B3537-33C7-4836-9E68-7FB1344DB88D}"/>
              </a:ext>
            </a:extLst>
          </p:cNvPr>
          <p:cNvGraphicFramePr>
            <a:graphicFrameLocks noGrp="1"/>
          </p:cNvGraphicFramePr>
          <p:nvPr>
            <p:ph idx="1"/>
            <p:extLst/>
          </p:nvPr>
        </p:nvGraphicFramePr>
        <p:xfrm>
          <a:off x="596900" y="1524000"/>
          <a:ext cx="109728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031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graphicEl>
                                              <a:chart seriesIdx="5"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graphicEl>
                                              <a:chart seriesIdx="6"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8C43CBD-6461-484A-BAFF-73FD38A1A257}"/>
              </a:ext>
            </a:extLst>
          </p:cNvPr>
          <p:cNvSpPr>
            <a:spLocks noGrp="1"/>
          </p:cNvSpPr>
          <p:nvPr>
            <p:ph idx="1"/>
          </p:nvPr>
        </p:nvSpPr>
        <p:spPr>
          <a:xfrm>
            <a:off x="838200" y="1016000"/>
            <a:ext cx="10515600" cy="5160963"/>
          </a:xfrm>
        </p:spPr>
        <p:txBody>
          <a:bodyPr>
            <a:normAutofit fontScale="92500"/>
          </a:bodyPr>
          <a:lstStyle/>
          <a:p>
            <a:pPr marL="0" lvl="0" indent="0" algn="ctr">
              <a:buNone/>
            </a:pPr>
            <a:r>
              <a:rPr lang="de-DE" sz="7200" b="1" i="1" dirty="0">
                <a:solidFill>
                  <a:srgbClr val="FF0000"/>
                </a:solidFill>
              </a:rPr>
              <a:t>„Politik </a:t>
            </a:r>
          </a:p>
          <a:p>
            <a:pPr marL="0" lvl="0" indent="0" algn="ctr">
              <a:buNone/>
            </a:pPr>
            <a:r>
              <a:rPr lang="de-DE" sz="7200" b="1" i="1" dirty="0">
                <a:solidFill>
                  <a:srgbClr val="FF0000"/>
                </a:solidFill>
              </a:rPr>
              <a:t>beginnt beim Betrachten </a:t>
            </a:r>
          </a:p>
          <a:p>
            <a:pPr marL="0" lvl="0" indent="0" algn="ctr">
              <a:buNone/>
            </a:pPr>
            <a:r>
              <a:rPr lang="de-DE" sz="7200" b="1" i="1" dirty="0">
                <a:solidFill>
                  <a:srgbClr val="FF0000"/>
                </a:solidFill>
              </a:rPr>
              <a:t>der Realität!“</a:t>
            </a:r>
            <a:endParaRPr lang="de-DE" sz="7200" i="1" dirty="0">
              <a:solidFill>
                <a:srgbClr val="FF0000"/>
              </a:solidFill>
            </a:endParaRPr>
          </a:p>
          <a:p>
            <a:endParaRPr lang="de-DE" dirty="0"/>
          </a:p>
        </p:txBody>
      </p:sp>
      <p:sp>
        <p:nvSpPr>
          <p:cNvPr id="4" name="Foliennummernplatzhalter 3">
            <a:extLst>
              <a:ext uri="{FF2B5EF4-FFF2-40B4-BE49-F238E27FC236}">
                <a16:creationId xmlns:a16="http://schemas.microsoft.com/office/drawing/2014/main" id="{789A9142-F381-4640-9BAC-6EACB1482AE9}"/>
              </a:ext>
            </a:extLst>
          </p:cNvPr>
          <p:cNvSpPr>
            <a:spLocks noGrp="1"/>
          </p:cNvSpPr>
          <p:nvPr>
            <p:ph type="sldNum" sz="quarter" idx="12"/>
          </p:nvPr>
        </p:nvSpPr>
        <p:spPr/>
        <p:txBody>
          <a:bodyPr/>
          <a:lstStyle/>
          <a:p>
            <a:fld id="{81C0A6F9-5CFC-46D9-84EB-14DD0719F9C2}" type="slidenum">
              <a:rPr lang="de-DE" smtClean="0"/>
              <a:t>4</a:t>
            </a:fld>
            <a:endParaRPr lang="de-DE"/>
          </a:p>
        </p:txBody>
      </p:sp>
    </p:spTree>
    <p:extLst>
      <p:ext uri="{BB962C8B-B14F-4D97-AF65-F5344CB8AC3E}">
        <p14:creationId xmlns:p14="http://schemas.microsoft.com/office/powerpoint/2010/main" val="203076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Liquide Mittel</a:t>
            </a:r>
            <a:br>
              <a:rPr lang="de-DE" dirty="0"/>
            </a:br>
            <a:r>
              <a:rPr lang="de-DE" sz="2000" dirty="0"/>
              <a:t>Vergleich Haushaltsplan 2024 – Aktueller Entwurf</a:t>
            </a:r>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40</a:t>
            </a:fld>
            <a:endParaRPr lang="de-DE" dirty="0"/>
          </a:p>
        </p:txBody>
      </p:sp>
      <p:graphicFrame>
        <p:nvGraphicFramePr>
          <p:cNvPr id="8" name="Inhaltsplatzhalter 7">
            <a:extLst>
              <a:ext uri="{FF2B5EF4-FFF2-40B4-BE49-F238E27FC236}">
                <a16:creationId xmlns:a16="http://schemas.microsoft.com/office/drawing/2014/main" id="{BCD86E17-9DA0-4E22-87FD-75BCD74463AC}"/>
              </a:ext>
            </a:extLst>
          </p:cNvPr>
          <p:cNvGraphicFramePr>
            <a:graphicFrameLocks noGrp="1"/>
          </p:cNvGraphicFramePr>
          <p:nvPr>
            <p:ph idx="1"/>
            <p:extLst/>
          </p:nvPr>
        </p:nvGraphicFramePr>
        <p:xfrm>
          <a:off x="609600" y="1447800"/>
          <a:ext cx="10972800" cy="46481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94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Schuldenstand</a:t>
            </a:r>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41</a:t>
            </a:fld>
            <a:endParaRPr lang="de-DE" dirty="0"/>
          </a:p>
        </p:txBody>
      </p:sp>
      <p:sp>
        <p:nvSpPr>
          <p:cNvPr id="8" name="Inhaltsplatzhalter 7">
            <a:extLst>
              <a:ext uri="{FF2B5EF4-FFF2-40B4-BE49-F238E27FC236}">
                <a16:creationId xmlns:a16="http://schemas.microsoft.com/office/drawing/2014/main" id="{D265B719-154B-4926-958C-35D773B2CC05}"/>
              </a:ext>
            </a:extLst>
          </p:cNvPr>
          <p:cNvSpPr>
            <a:spLocks noGrp="1"/>
          </p:cNvSpPr>
          <p:nvPr>
            <p:ph idx="1"/>
          </p:nvPr>
        </p:nvSpPr>
        <p:spPr/>
        <p:txBody>
          <a:bodyPr/>
          <a:lstStyle/>
          <a:p>
            <a:endParaRPr lang="de-DE" dirty="0"/>
          </a:p>
        </p:txBody>
      </p:sp>
      <p:graphicFrame>
        <p:nvGraphicFramePr>
          <p:cNvPr id="3" name="Objekt 2">
            <a:extLst>
              <a:ext uri="{FF2B5EF4-FFF2-40B4-BE49-F238E27FC236}">
                <a16:creationId xmlns:a16="http://schemas.microsoft.com/office/drawing/2014/main" id="{DECF9BAD-10B3-40C3-A7C6-A707D5D69F46}"/>
              </a:ext>
            </a:extLst>
          </p:cNvPr>
          <p:cNvGraphicFramePr>
            <a:graphicFrameLocks noChangeAspect="1"/>
          </p:cNvGraphicFramePr>
          <p:nvPr>
            <p:extLst/>
          </p:nvPr>
        </p:nvGraphicFramePr>
        <p:xfrm>
          <a:off x="609600" y="1437717"/>
          <a:ext cx="10512136" cy="4101892"/>
        </p:xfrm>
        <a:graphic>
          <a:graphicData uri="http://schemas.openxmlformats.org/presentationml/2006/ole">
            <mc:AlternateContent xmlns:mc="http://schemas.openxmlformats.org/markup-compatibility/2006">
              <mc:Choice xmlns:v="urn:schemas-microsoft-com:vml" Requires="v">
                <p:oleObj spid="_x0000_s72719" name="Worksheet" r:id="rId3" imgW="8039138" imgH="3136801" progId="Excel.Sheet.12">
                  <p:embed/>
                </p:oleObj>
              </mc:Choice>
              <mc:Fallback>
                <p:oleObj name="Worksheet" r:id="rId3" imgW="8039138" imgH="3136801" progId="Excel.Sheet.12">
                  <p:embed/>
                  <p:pic>
                    <p:nvPicPr>
                      <p:cNvPr id="3" name="Objekt 2">
                        <a:extLst>
                          <a:ext uri="{FF2B5EF4-FFF2-40B4-BE49-F238E27FC236}">
                            <a16:creationId xmlns:a16="http://schemas.microsoft.com/office/drawing/2014/main" id="{DECF9BAD-10B3-40C3-A7C6-A707D5D69F46}"/>
                          </a:ext>
                        </a:extLst>
                      </p:cNvPr>
                      <p:cNvPicPr/>
                      <p:nvPr/>
                    </p:nvPicPr>
                    <p:blipFill>
                      <a:blip r:embed="rId4"/>
                      <a:stretch>
                        <a:fillRect/>
                      </a:stretch>
                    </p:blipFill>
                    <p:spPr>
                      <a:xfrm>
                        <a:off x="609600" y="1437717"/>
                        <a:ext cx="10512136" cy="4101892"/>
                      </a:xfrm>
                      <a:prstGeom prst="rect">
                        <a:avLst/>
                      </a:prstGeom>
                    </p:spPr>
                  </p:pic>
                </p:oleObj>
              </mc:Fallback>
            </mc:AlternateContent>
          </a:graphicData>
        </a:graphic>
      </p:graphicFrame>
    </p:spTree>
    <p:extLst>
      <p:ext uri="{BB962C8B-B14F-4D97-AF65-F5344CB8AC3E}">
        <p14:creationId xmlns:p14="http://schemas.microsoft.com/office/powerpoint/2010/main" val="2987046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Schuldenstand</a:t>
            </a:r>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42</a:t>
            </a:fld>
            <a:endParaRPr lang="de-DE" dirty="0"/>
          </a:p>
        </p:txBody>
      </p:sp>
      <p:sp>
        <p:nvSpPr>
          <p:cNvPr id="8" name="Inhaltsplatzhalter 7">
            <a:extLst>
              <a:ext uri="{FF2B5EF4-FFF2-40B4-BE49-F238E27FC236}">
                <a16:creationId xmlns:a16="http://schemas.microsoft.com/office/drawing/2014/main" id="{D265B719-154B-4926-958C-35D773B2CC05}"/>
              </a:ext>
            </a:extLst>
          </p:cNvPr>
          <p:cNvSpPr>
            <a:spLocks noGrp="1"/>
          </p:cNvSpPr>
          <p:nvPr>
            <p:ph idx="1"/>
          </p:nvPr>
        </p:nvSpPr>
        <p:spPr/>
        <p:txBody>
          <a:bodyPr/>
          <a:lstStyle/>
          <a:p>
            <a:endParaRPr lang="de-DE" dirty="0"/>
          </a:p>
        </p:txBody>
      </p:sp>
      <p:graphicFrame>
        <p:nvGraphicFramePr>
          <p:cNvPr id="10" name="Objekt 9">
            <a:extLst>
              <a:ext uri="{FF2B5EF4-FFF2-40B4-BE49-F238E27FC236}">
                <a16:creationId xmlns:a16="http://schemas.microsoft.com/office/drawing/2014/main" id="{A7909685-FD3B-44E1-8873-3206A63BFBCF}"/>
              </a:ext>
            </a:extLst>
          </p:cNvPr>
          <p:cNvGraphicFramePr>
            <a:graphicFrameLocks noChangeAspect="1"/>
          </p:cNvGraphicFramePr>
          <p:nvPr>
            <p:extLst/>
          </p:nvPr>
        </p:nvGraphicFramePr>
        <p:xfrm>
          <a:off x="609600" y="990600"/>
          <a:ext cx="8039100" cy="5245100"/>
        </p:xfrm>
        <a:graphic>
          <a:graphicData uri="http://schemas.openxmlformats.org/presentationml/2006/ole">
            <mc:AlternateContent xmlns:mc="http://schemas.openxmlformats.org/markup-compatibility/2006">
              <mc:Choice xmlns:v="urn:schemas-microsoft-com:vml" Requires="v">
                <p:oleObj spid="_x0000_s71695" name="Worksheet" r:id="rId3" imgW="8039138" imgH="5245108" progId="Excel.Sheet.12">
                  <p:embed/>
                </p:oleObj>
              </mc:Choice>
              <mc:Fallback>
                <p:oleObj name="Worksheet" r:id="rId3" imgW="8039138" imgH="5245108" progId="Excel.Sheet.12">
                  <p:embed/>
                  <p:pic>
                    <p:nvPicPr>
                      <p:cNvPr id="10" name="Objekt 9">
                        <a:extLst>
                          <a:ext uri="{FF2B5EF4-FFF2-40B4-BE49-F238E27FC236}">
                            <a16:creationId xmlns:a16="http://schemas.microsoft.com/office/drawing/2014/main" id="{A7909685-FD3B-44E1-8873-3206A63BFBCF}"/>
                          </a:ext>
                        </a:extLst>
                      </p:cNvPr>
                      <p:cNvPicPr/>
                      <p:nvPr/>
                    </p:nvPicPr>
                    <p:blipFill>
                      <a:blip r:embed="rId4"/>
                      <a:stretch>
                        <a:fillRect/>
                      </a:stretch>
                    </p:blipFill>
                    <p:spPr>
                      <a:xfrm>
                        <a:off x="609600" y="990600"/>
                        <a:ext cx="8039100" cy="5245100"/>
                      </a:xfrm>
                      <a:prstGeom prst="rect">
                        <a:avLst/>
                      </a:prstGeom>
                    </p:spPr>
                  </p:pic>
                </p:oleObj>
              </mc:Fallback>
            </mc:AlternateContent>
          </a:graphicData>
        </a:graphic>
      </p:graphicFrame>
    </p:spTree>
    <p:extLst>
      <p:ext uri="{BB962C8B-B14F-4D97-AF65-F5344CB8AC3E}">
        <p14:creationId xmlns:p14="http://schemas.microsoft.com/office/powerpoint/2010/main" val="25036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C2EF8-0BD5-467C-B37D-439DB695F71D}"/>
              </a:ext>
            </a:extLst>
          </p:cNvPr>
          <p:cNvSpPr>
            <a:spLocks noGrp="1"/>
          </p:cNvSpPr>
          <p:nvPr>
            <p:ph type="title"/>
          </p:nvPr>
        </p:nvSpPr>
        <p:spPr>
          <a:xfrm>
            <a:off x="609600" y="317708"/>
            <a:ext cx="10134600" cy="914400"/>
          </a:xfrm>
        </p:spPr>
        <p:txBody>
          <a:bodyPr>
            <a:normAutofit fontScale="90000"/>
          </a:bodyPr>
          <a:lstStyle/>
          <a:p>
            <a:r>
              <a:rPr lang="de-DE" dirty="0"/>
              <a:t>Kreditbedarf in der Mittelfristigen Finanzplanung – </a:t>
            </a:r>
            <a:r>
              <a:rPr lang="de-DE" b="1" dirty="0">
                <a:solidFill>
                  <a:srgbClr val="FF0000"/>
                </a:solidFill>
              </a:rPr>
              <a:t>Haushalt 2024</a:t>
            </a:r>
          </a:p>
        </p:txBody>
      </p:sp>
      <p:sp>
        <p:nvSpPr>
          <p:cNvPr id="4" name="Datumsplatzhalter 3">
            <a:extLst>
              <a:ext uri="{FF2B5EF4-FFF2-40B4-BE49-F238E27FC236}">
                <a16:creationId xmlns:a16="http://schemas.microsoft.com/office/drawing/2014/main" id="{C5B88A51-BF5A-4199-98B7-B7751086F3D6}"/>
              </a:ext>
            </a:extLst>
          </p:cNvPr>
          <p:cNvSpPr>
            <a:spLocks noGrp="1"/>
          </p:cNvSpPr>
          <p:nvPr>
            <p:ph type="dt" sz="half" idx="2"/>
          </p:nvPr>
        </p:nvSpPr>
        <p:spPr/>
        <p:txBody>
          <a:bodyPr/>
          <a:lstStyle/>
          <a:p>
            <a:r>
              <a:rPr lang="de-DE"/>
              <a:t>18.11.2024</a:t>
            </a:r>
            <a:endParaRPr lang="de-DE" dirty="0"/>
          </a:p>
        </p:txBody>
      </p:sp>
      <p:sp>
        <p:nvSpPr>
          <p:cNvPr id="5" name="Fußzeilenplatzhalter 4">
            <a:extLst>
              <a:ext uri="{FF2B5EF4-FFF2-40B4-BE49-F238E27FC236}">
                <a16:creationId xmlns:a16="http://schemas.microsoft.com/office/drawing/2014/main" id="{7DA907CF-592B-4C8F-81D0-4D2C62B818BF}"/>
              </a:ext>
            </a:extLst>
          </p:cNvPr>
          <p:cNvSpPr>
            <a:spLocks noGrp="1"/>
          </p:cNvSpPr>
          <p:nvPr>
            <p:ph type="ftr" sz="quarter" idx="3"/>
          </p:nvPr>
        </p:nvSpPr>
        <p:spPr/>
        <p:txBody>
          <a:bodyPr/>
          <a:lstStyle/>
          <a:p>
            <a:r>
              <a:rPr lang="de-DE"/>
              <a:t>Haushalt 2025 / FBL Schmidt</a:t>
            </a:r>
            <a:endParaRPr lang="de-DE" dirty="0"/>
          </a:p>
        </p:txBody>
      </p:sp>
      <p:sp>
        <p:nvSpPr>
          <p:cNvPr id="6" name="Foliennummernplatzhalter 5">
            <a:extLst>
              <a:ext uri="{FF2B5EF4-FFF2-40B4-BE49-F238E27FC236}">
                <a16:creationId xmlns:a16="http://schemas.microsoft.com/office/drawing/2014/main" id="{88C07EFF-D578-4A8B-814B-4EA17E994CE0}"/>
              </a:ext>
            </a:extLst>
          </p:cNvPr>
          <p:cNvSpPr>
            <a:spLocks noGrp="1"/>
          </p:cNvSpPr>
          <p:nvPr>
            <p:ph type="sldNum" sz="quarter" idx="4"/>
          </p:nvPr>
        </p:nvSpPr>
        <p:spPr/>
        <p:txBody>
          <a:bodyPr/>
          <a:lstStyle/>
          <a:p>
            <a:fld id="{515FC477-0A05-4F3E-8EE9-E015C9089D56}" type="slidenum">
              <a:rPr lang="de-DE" smtClean="0"/>
              <a:pPr/>
              <a:t>43</a:t>
            </a:fld>
            <a:endParaRPr lang="de-DE" dirty="0"/>
          </a:p>
        </p:txBody>
      </p:sp>
      <p:graphicFrame>
        <p:nvGraphicFramePr>
          <p:cNvPr id="7" name="Inhaltsplatzhalter 6">
            <a:extLst>
              <a:ext uri="{FF2B5EF4-FFF2-40B4-BE49-F238E27FC236}">
                <a16:creationId xmlns:a16="http://schemas.microsoft.com/office/drawing/2014/main" id="{06B54B70-2916-419A-9E80-DAAD65375E2A}"/>
              </a:ext>
            </a:extLst>
          </p:cNvPr>
          <p:cNvGraphicFramePr>
            <a:graphicFrameLocks noGrp="1"/>
          </p:cNvGraphicFramePr>
          <p:nvPr>
            <p:ph idx="1"/>
            <p:extLst/>
          </p:nvPr>
        </p:nvGraphicFramePr>
        <p:xfrm>
          <a:off x="609600" y="1524000"/>
          <a:ext cx="10972800" cy="4297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697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17708"/>
            <a:ext cx="10058400" cy="914400"/>
          </a:xfrm>
        </p:spPr>
        <p:txBody>
          <a:bodyPr>
            <a:normAutofit fontScale="90000"/>
          </a:bodyPr>
          <a:lstStyle/>
          <a:p>
            <a:r>
              <a:rPr lang="de-DE" dirty="0"/>
              <a:t>Kreditbedarf in der Mittelfristigen Finanzplanung - </a:t>
            </a:r>
            <a:r>
              <a:rPr lang="de-DE" b="1" dirty="0">
                <a:solidFill>
                  <a:srgbClr val="FF0000"/>
                </a:solidFill>
              </a:rPr>
              <a:t>Aktueller Entwurf</a:t>
            </a:r>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44</a:t>
            </a:fld>
            <a:endParaRPr lang="de-DE" dirty="0"/>
          </a:p>
        </p:txBody>
      </p:sp>
      <p:graphicFrame>
        <p:nvGraphicFramePr>
          <p:cNvPr id="8" name="Inhaltsplatzhalter 7">
            <a:extLst>
              <a:ext uri="{FF2B5EF4-FFF2-40B4-BE49-F238E27FC236}">
                <a16:creationId xmlns:a16="http://schemas.microsoft.com/office/drawing/2014/main" id="{06B54B70-2916-419A-9E80-DAAD65375E2A}"/>
              </a:ext>
            </a:extLst>
          </p:cNvPr>
          <p:cNvGraphicFramePr>
            <a:graphicFrameLocks noGrp="1"/>
          </p:cNvGraphicFramePr>
          <p:nvPr>
            <p:ph idx="1"/>
            <p:extLst/>
          </p:nvPr>
        </p:nvGraphicFramePr>
        <p:xfrm>
          <a:off x="609600" y="1645548"/>
          <a:ext cx="10972800" cy="4297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899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2134B-83D5-46E2-B8A9-D3BE90DC5E4B}"/>
              </a:ext>
            </a:extLst>
          </p:cNvPr>
          <p:cNvSpPr>
            <a:spLocks noGrp="1"/>
          </p:cNvSpPr>
          <p:nvPr>
            <p:ph type="title"/>
          </p:nvPr>
        </p:nvSpPr>
        <p:spPr/>
        <p:txBody>
          <a:bodyPr/>
          <a:lstStyle/>
          <a:p>
            <a:r>
              <a:rPr lang="de-DE" dirty="0"/>
              <a:t>Deutliche Verschlechterung der Liquidität bis 2034</a:t>
            </a:r>
          </a:p>
        </p:txBody>
      </p:sp>
      <p:sp>
        <p:nvSpPr>
          <p:cNvPr id="3" name="Inhaltsplatzhalter 2">
            <a:extLst>
              <a:ext uri="{FF2B5EF4-FFF2-40B4-BE49-F238E27FC236}">
                <a16:creationId xmlns:a16="http://schemas.microsoft.com/office/drawing/2014/main" id="{A4555D19-1DAD-4B9F-86E3-6E50DB67EBF9}"/>
              </a:ext>
            </a:extLst>
          </p:cNvPr>
          <p:cNvSpPr>
            <a:spLocks noGrp="1"/>
          </p:cNvSpPr>
          <p:nvPr>
            <p:ph idx="1"/>
          </p:nvPr>
        </p:nvSpPr>
        <p:spPr>
          <a:xfrm>
            <a:off x="609600" y="1232109"/>
            <a:ext cx="10972800" cy="4711491"/>
          </a:xfrm>
        </p:spPr>
        <p:txBody>
          <a:bodyPr>
            <a:normAutofit/>
          </a:bodyPr>
          <a:lstStyle/>
          <a:p>
            <a:r>
              <a:rPr lang="de-DE" sz="2200" dirty="0"/>
              <a:t>Planung bisher (2024): Neue Kreditaufnahmen 9,1 Mio. € und </a:t>
            </a:r>
          </a:p>
          <a:p>
            <a:pPr marL="0" indent="0">
              <a:buNone/>
            </a:pPr>
            <a:r>
              <a:rPr lang="de-DE" sz="2200" dirty="0"/>
              <a:t>			     Liquide Mittel 2033: 7,7 Mio. €</a:t>
            </a:r>
          </a:p>
          <a:p>
            <a:r>
              <a:rPr lang="de-DE" sz="2200" dirty="0">
                <a:solidFill>
                  <a:srgbClr val="FF0000"/>
                </a:solidFill>
              </a:rPr>
              <a:t>Planung AKTUELL</a:t>
            </a:r>
            <a:r>
              <a:rPr lang="de-DE" sz="2200" dirty="0"/>
              <a:t>: Neue </a:t>
            </a:r>
            <a:r>
              <a:rPr lang="de-DE" sz="2200" dirty="0">
                <a:solidFill>
                  <a:srgbClr val="FF0000"/>
                </a:solidFill>
              </a:rPr>
              <a:t>Kreditaufnahmen</a:t>
            </a:r>
            <a:r>
              <a:rPr lang="de-DE" sz="2200" dirty="0"/>
              <a:t> 9,1 Mio. € + </a:t>
            </a:r>
            <a:r>
              <a:rPr lang="de-DE" sz="2200" dirty="0">
                <a:solidFill>
                  <a:srgbClr val="FF0000"/>
                </a:solidFill>
              </a:rPr>
              <a:t>11,9 Mio. € </a:t>
            </a:r>
            <a:r>
              <a:rPr lang="de-DE" sz="2200" dirty="0"/>
              <a:t>= </a:t>
            </a:r>
            <a:r>
              <a:rPr lang="de-DE" sz="2200" dirty="0">
                <a:solidFill>
                  <a:srgbClr val="FF0000"/>
                </a:solidFill>
              </a:rPr>
              <a:t>21,0 Mio. €</a:t>
            </a:r>
          </a:p>
          <a:p>
            <a:pPr marL="0" indent="0">
              <a:buNone/>
            </a:pPr>
            <a:r>
              <a:rPr lang="de-DE" sz="2200" dirty="0">
                <a:solidFill>
                  <a:srgbClr val="FF0000"/>
                </a:solidFill>
              </a:rPr>
              <a:t>		                  Liquide Mittel 2034: 3,8 Mio. €</a:t>
            </a:r>
          </a:p>
          <a:p>
            <a:pPr marL="0" indent="0">
              <a:buNone/>
            </a:pPr>
            <a:endParaRPr lang="de-DE" sz="2200" dirty="0">
              <a:solidFill>
                <a:srgbClr val="FF0000"/>
              </a:solidFill>
            </a:endParaRPr>
          </a:p>
          <a:p>
            <a:r>
              <a:rPr lang="de-DE" sz="2200" dirty="0">
                <a:solidFill>
                  <a:srgbClr val="FF0000"/>
                </a:solidFill>
              </a:rPr>
              <a:t>Somit Gesamtverschlechterung um 15,8 Mio. € in der 10-Jahresplanung bis 2034</a:t>
            </a:r>
          </a:p>
          <a:p>
            <a:pPr marL="0" indent="0">
              <a:lnSpc>
                <a:spcPct val="110000"/>
              </a:lnSpc>
              <a:buNone/>
            </a:pPr>
            <a:endParaRPr lang="de-DE" sz="1900" i="1" dirty="0"/>
          </a:p>
        </p:txBody>
      </p:sp>
      <p:sp>
        <p:nvSpPr>
          <p:cNvPr id="4" name="Fußzeilenplatzhalter 3">
            <a:extLst>
              <a:ext uri="{FF2B5EF4-FFF2-40B4-BE49-F238E27FC236}">
                <a16:creationId xmlns:a16="http://schemas.microsoft.com/office/drawing/2014/main" id="{907905A1-31FD-476D-A463-B040F74A41E7}"/>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AD68E405-A9BB-414E-A316-5E1F099CCFD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Tree>
    <p:extLst>
      <p:ext uri="{BB962C8B-B14F-4D97-AF65-F5344CB8AC3E}">
        <p14:creationId xmlns:p14="http://schemas.microsoft.com/office/powerpoint/2010/main" val="73496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6F3E50-C915-4BAC-AAD2-3B471270A35A}"/>
              </a:ext>
            </a:extLst>
          </p:cNvPr>
          <p:cNvSpPr>
            <a:spLocks noGrp="1"/>
          </p:cNvSpPr>
          <p:nvPr>
            <p:ph type="title"/>
          </p:nvPr>
        </p:nvSpPr>
        <p:spPr/>
        <p:txBody>
          <a:bodyPr/>
          <a:lstStyle/>
          <a:p>
            <a:r>
              <a:rPr lang="de-DE" dirty="0"/>
              <a:t>Deutliche Verschlechterung der Liquidität bis 2034</a:t>
            </a:r>
          </a:p>
        </p:txBody>
      </p:sp>
      <p:sp>
        <p:nvSpPr>
          <p:cNvPr id="3" name="Inhaltsplatzhalter 2">
            <a:extLst>
              <a:ext uri="{FF2B5EF4-FFF2-40B4-BE49-F238E27FC236}">
                <a16:creationId xmlns:a16="http://schemas.microsoft.com/office/drawing/2014/main" id="{12F12D97-6334-4DF7-8414-745835749327}"/>
              </a:ext>
            </a:extLst>
          </p:cNvPr>
          <p:cNvSpPr>
            <a:spLocks noGrp="1"/>
          </p:cNvSpPr>
          <p:nvPr>
            <p:ph idx="1"/>
          </p:nvPr>
        </p:nvSpPr>
        <p:spPr>
          <a:xfrm>
            <a:off x="609600" y="1232109"/>
            <a:ext cx="10972800" cy="4863891"/>
          </a:xfrm>
        </p:spPr>
        <p:txBody>
          <a:bodyPr/>
          <a:lstStyle/>
          <a:p>
            <a:pPr lvl="0"/>
            <a:r>
              <a:rPr lang="de-DE" sz="2200" dirty="0">
                <a:solidFill>
                  <a:srgbClr val="FF0000"/>
                </a:solidFill>
              </a:rPr>
              <a:t>Ursache: 	- Kostensteigerung geplanter Großprojekte     		5,1 Mio. € </a:t>
            </a:r>
          </a:p>
          <a:p>
            <a:pPr marL="0" lvl="0" indent="0">
              <a:buNone/>
            </a:pPr>
            <a:r>
              <a:rPr lang="de-DE" sz="2200" dirty="0">
                <a:solidFill>
                  <a:srgbClr val="FF0000"/>
                </a:solidFill>
              </a:rPr>
              <a:t>		- Weniger Zahlungsmittelüberschüsse   		          10,7 Mio. €</a:t>
            </a:r>
          </a:p>
          <a:p>
            <a:pPr marL="0" lvl="0" indent="0">
              <a:lnSpc>
                <a:spcPct val="110000"/>
              </a:lnSpc>
              <a:buNone/>
            </a:pPr>
            <a:r>
              <a:rPr lang="de-DE" sz="2200" dirty="0">
                <a:solidFill>
                  <a:srgbClr val="FF0000"/>
                </a:solidFill>
              </a:rPr>
              <a:t>		  </a:t>
            </a:r>
            <a:r>
              <a:rPr lang="de-DE" sz="1800" i="1" dirty="0">
                <a:solidFill>
                  <a:prstClr val="black"/>
                </a:solidFill>
              </a:rPr>
              <a:t>davon </a:t>
            </a:r>
            <a:r>
              <a:rPr lang="de-DE" sz="1800" i="1" dirty="0" err="1">
                <a:solidFill>
                  <a:prstClr val="black"/>
                </a:solidFill>
              </a:rPr>
              <a:t>Wenigereinnahmen</a:t>
            </a:r>
            <a:r>
              <a:rPr lang="de-DE" sz="1800" i="1" dirty="0">
                <a:solidFill>
                  <a:prstClr val="black"/>
                </a:solidFill>
              </a:rPr>
              <a:t> Einkommensteueranteil	-2,9 Mio. € 		</a:t>
            </a:r>
          </a:p>
          <a:p>
            <a:pPr marL="0" lvl="0" indent="0">
              <a:lnSpc>
                <a:spcPct val="110000"/>
              </a:lnSpc>
              <a:buNone/>
            </a:pPr>
            <a:r>
              <a:rPr lang="de-DE" sz="1800" i="1" dirty="0">
                <a:solidFill>
                  <a:prstClr val="black"/>
                </a:solidFill>
              </a:rPr>
              <a:t>		  davon Mehrausgaben Kinderbetreuung		-7,2 Mio. €</a:t>
            </a:r>
          </a:p>
          <a:p>
            <a:pPr marL="0" lvl="0" indent="0">
              <a:lnSpc>
                <a:spcPct val="110000"/>
              </a:lnSpc>
              <a:buNone/>
            </a:pPr>
            <a:r>
              <a:rPr lang="de-DE" sz="1800" i="1" dirty="0">
                <a:solidFill>
                  <a:prstClr val="black"/>
                </a:solidFill>
              </a:rPr>
              <a:t>		  davon Mehrausgaben Personal- und Sachkosten	-3,9 Mio. €</a:t>
            </a:r>
          </a:p>
          <a:p>
            <a:pPr marL="0" lvl="0" indent="0">
              <a:lnSpc>
                <a:spcPct val="110000"/>
              </a:lnSpc>
              <a:buNone/>
            </a:pPr>
            <a:r>
              <a:rPr lang="de-DE" sz="1800" i="1" dirty="0">
                <a:solidFill>
                  <a:prstClr val="black"/>
                </a:solidFill>
              </a:rPr>
              <a:t>		  davon Mehrausgaben Abwasserbeseitigung 	-</a:t>
            </a:r>
            <a:r>
              <a:rPr lang="de-DE" sz="1800" i="1" u="sng" dirty="0">
                <a:solidFill>
                  <a:prstClr val="black"/>
                </a:solidFill>
              </a:rPr>
              <a:t>1,7 Mio. €</a:t>
            </a:r>
          </a:p>
          <a:p>
            <a:pPr marL="0" lvl="0" indent="0">
              <a:lnSpc>
                <a:spcPct val="110000"/>
              </a:lnSpc>
              <a:buNone/>
            </a:pPr>
            <a:r>
              <a:rPr lang="de-DE" sz="1800" i="1" dirty="0">
                <a:solidFill>
                  <a:prstClr val="black"/>
                </a:solidFill>
              </a:rPr>
              <a:t>							            -15,7 Mio. €</a:t>
            </a:r>
          </a:p>
          <a:p>
            <a:pPr marL="0" lvl="0" indent="0">
              <a:lnSpc>
                <a:spcPct val="110000"/>
              </a:lnSpc>
              <a:buNone/>
            </a:pPr>
            <a:r>
              <a:rPr lang="de-DE" sz="1800" i="1" dirty="0">
                <a:solidFill>
                  <a:prstClr val="black"/>
                </a:solidFill>
              </a:rPr>
              <a:t>		-</a:t>
            </a:r>
            <a:r>
              <a:rPr lang="de-DE" sz="1800" dirty="0">
                <a:solidFill>
                  <a:prstClr val="black"/>
                </a:solidFill>
              </a:rPr>
              <a:t>Teilweise Deckung durch Mehreinnahmen		</a:t>
            </a:r>
          </a:p>
          <a:p>
            <a:pPr marL="0" lvl="0" indent="0">
              <a:lnSpc>
                <a:spcPct val="110000"/>
              </a:lnSpc>
              <a:buNone/>
            </a:pPr>
            <a:r>
              <a:rPr lang="de-DE" sz="1800" dirty="0">
                <a:solidFill>
                  <a:prstClr val="black"/>
                </a:solidFill>
              </a:rPr>
              <a:t>		  </a:t>
            </a:r>
            <a:r>
              <a:rPr lang="de-DE" sz="1800" i="1" dirty="0">
                <a:solidFill>
                  <a:prstClr val="black"/>
                </a:solidFill>
              </a:rPr>
              <a:t>davon Mehreinnahmen Abwassergebühren		2,1 Mio. €</a:t>
            </a:r>
          </a:p>
          <a:p>
            <a:pPr marL="0" lvl="0" indent="0">
              <a:lnSpc>
                <a:spcPct val="110000"/>
              </a:lnSpc>
              <a:buNone/>
            </a:pPr>
            <a:r>
              <a:rPr lang="de-DE" sz="1800" i="1" dirty="0">
                <a:solidFill>
                  <a:prstClr val="black"/>
                </a:solidFill>
              </a:rPr>
              <a:t>		  davon Mehreinnahmen Pachten			1,5 Mio. €</a:t>
            </a:r>
          </a:p>
          <a:p>
            <a:pPr marL="0" lvl="0" indent="0">
              <a:lnSpc>
                <a:spcPct val="110000"/>
              </a:lnSpc>
              <a:buNone/>
            </a:pPr>
            <a:r>
              <a:rPr lang="de-DE" sz="1800" i="1" dirty="0">
                <a:solidFill>
                  <a:prstClr val="black"/>
                </a:solidFill>
              </a:rPr>
              <a:t>		  davon </a:t>
            </a:r>
            <a:r>
              <a:rPr lang="de-DE" sz="1800" i="1" dirty="0" err="1">
                <a:solidFill>
                  <a:prstClr val="black"/>
                </a:solidFill>
              </a:rPr>
              <a:t>Wenigerausgaben</a:t>
            </a:r>
            <a:r>
              <a:rPr lang="de-DE" sz="1800" i="1" dirty="0">
                <a:solidFill>
                  <a:prstClr val="black"/>
                </a:solidFill>
              </a:rPr>
              <a:t> Finanzausgleich		</a:t>
            </a:r>
            <a:r>
              <a:rPr lang="de-DE" sz="1800" i="1" u="sng" dirty="0">
                <a:solidFill>
                  <a:prstClr val="black"/>
                </a:solidFill>
              </a:rPr>
              <a:t>1,4 Mio. €</a:t>
            </a:r>
          </a:p>
          <a:p>
            <a:pPr marL="0" indent="0">
              <a:buNone/>
            </a:pPr>
            <a:r>
              <a:rPr lang="de-DE" dirty="0"/>
              <a:t>								</a:t>
            </a:r>
            <a:r>
              <a:rPr lang="de-DE" sz="1800" i="1" dirty="0"/>
              <a:t>5,0 Mio. €</a:t>
            </a:r>
          </a:p>
        </p:txBody>
      </p:sp>
      <p:sp>
        <p:nvSpPr>
          <p:cNvPr id="4" name="Fußzeilenplatzhalter 3">
            <a:extLst>
              <a:ext uri="{FF2B5EF4-FFF2-40B4-BE49-F238E27FC236}">
                <a16:creationId xmlns:a16="http://schemas.microsoft.com/office/drawing/2014/main" id="{E85F5EA7-04D9-4CC4-8754-3033E7C8133E}"/>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Einwohnerversammlung 27.11.2024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oliennummernplatzhalter 4">
            <a:extLst>
              <a:ext uri="{FF2B5EF4-FFF2-40B4-BE49-F238E27FC236}">
                <a16:creationId xmlns:a16="http://schemas.microsoft.com/office/drawing/2014/main" id="{F547C70B-DBC3-4FDE-9DEE-CABA030CC9D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Tree>
    <p:extLst>
      <p:ext uri="{BB962C8B-B14F-4D97-AF65-F5344CB8AC3E}">
        <p14:creationId xmlns:p14="http://schemas.microsoft.com/office/powerpoint/2010/main" val="1278598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317708"/>
            <a:ext cx="10972800" cy="1282492"/>
          </a:xfrm>
        </p:spPr>
        <p:txBody>
          <a:bodyPr>
            <a:normAutofit fontScale="90000"/>
          </a:bodyPr>
          <a:lstStyle/>
          <a:p>
            <a:r>
              <a:rPr lang="de-DE" b="1" dirty="0"/>
              <a:t>Großprojekte mit Gesamtbedarf</a:t>
            </a:r>
            <a:br>
              <a:rPr lang="de-DE" b="1" dirty="0"/>
            </a:br>
            <a:r>
              <a:rPr lang="de-DE" sz="2000" b="1" dirty="0">
                <a:solidFill>
                  <a:srgbClr val="00B050"/>
                </a:solidFill>
              </a:rPr>
              <a:t>grün = noch nicht begonnen</a:t>
            </a:r>
            <a:br>
              <a:rPr lang="de-DE" dirty="0"/>
            </a:br>
            <a:br>
              <a:rPr lang="de-DE" dirty="0"/>
            </a:br>
            <a:endParaRPr lang="de-DE" dirty="0"/>
          </a:p>
        </p:txBody>
      </p:sp>
      <p:sp>
        <p:nvSpPr>
          <p:cNvPr id="3" name="Inhaltsplatzhalter 2"/>
          <p:cNvSpPr>
            <a:spLocks noGrp="1"/>
          </p:cNvSpPr>
          <p:nvPr>
            <p:ph idx="1"/>
          </p:nvPr>
        </p:nvSpPr>
        <p:spPr>
          <a:xfrm>
            <a:off x="609600" y="1600200"/>
            <a:ext cx="10972800" cy="4419600"/>
          </a:xfrm>
        </p:spPr>
        <p:txBody>
          <a:bodyPr tIns="36000">
            <a:normAutofit fontScale="85000" lnSpcReduction="20000"/>
          </a:bodyPr>
          <a:lstStyle/>
          <a:p>
            <a:pPr>
              <a:lnSpc>
                <a:spcPct val="80000"/>
              </a:lnSpc>
              <a:buClr>
                <a:srgbClr val="003D89"/>
              </a:buClr>
              <a:buNone/>
            </a:pPr>
            <a:endParaRPr lang="de-DE" altLang="de-DE"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400" b="1" dirty="0"/>
              <a:t>Rathaus OTN (Gesamt: 2,0 Mio. € - </a:t>
            </a:r>
            <a:r>
              <a:rPr lang="de-DE" altLang="de-DE" sz="2400" b="1" dirty="0" err="1"/>
              <a:t>Zuschuss</a:t>
            </a:r>
            <a:r>
              <a:rPr lang="de-DE" altLang="de-DE" sz="2400" b="1" dirty="0"/>
              <a:t>  859.000 €)</a:t>
            </a:r>
          </a:p>
          <a:p>
            <a:pPr marL="342900" lvl="1" indent="0">
              <a:lnSpc>
                <a:spcPct val="85000"/>
              </a:lnSpc>
              <a:buClr>
                <a:srgbClr val="003D89"/>
              </a:buClr>
              <a:buSzPct val="80000"/>
              <a:buNone/>
              <a:tabLst>
                <a:tab pos="6480000" algn="l"/>
                <a:tab pos="7200000" algn="l"/>
              </a:tabLst>
            </a:pPr>
            <a:r>
              <a:rPr lang="de-DE" altLang="de-DE" sz="2400" dirty="0"/>
              <a:t>     2023    1.000.000 €</a:t>
            </a:r>
          </a:p>
          <a:p>
            <a:pPr marL="342900" lvl="1" indent="0">
              <a:lnSpc>
                <a:spcPct val="85000"/>
              </a:lnSpc>
              <a:buClr>
                <a:srgbClr val="003D89"/>
              </a:buClr>
              <a:buSzPct val="80000"/>
              <a:buNone/>
              <a:tabLst>
                <a:tab pos="6480000" algn="l"/>
                <a:tab pos="7200000" algn="l"/>
              </a:tabLst>
            </a:pPr>
            <a:r>
              <a:rPr lang="de-DE" altLang="de-DE" sz="2400" dirty="0"/>
              <a:t>     2024    1.000.000 €</a:t>
            </a:r>
          </a:p>
          <a:p>
            <a:pPr marL="342900" lvl="1" indent="0">
              <a:lnSpc>
                <a:spcPct val="85000"/>
              </a:lnSpc>
              <a:buClr>
                <a:srgbClr val="003D89"/>
              </a:buClr>
              <a:buSzPct val="80000"/>
              <a:buNone/>
              <a:tabLst>
                <a:tab pos="6480000" algn="l"/>
                <a:tab pos="7200000" algn="l"/>
              </a:tabLst>
            </a:pPr>
            <a:endParaRPr lang="de-DE" altLang="de-DE" sz="2400" dirty="0"/>
          </a:p>
          <a:p>
            <a:pPr marL="342900" lvl="1" indent="0">
              <a:lnSpc>
                <a:spcPct val="85000"/>
              </a:lnSpc>
              <a:buClr>
                <a:srgbClr val="003D89"/>
              </a:buClr>
              <a:buSzPct val="80000"/>
              <a:buNone/>
              <a:tabLst>
                <a:tab pos="6480000" algn="l"/>
                <a:tab pos="7200000" algn="l"/>
              </a:tabLst>
            </a:pPr>
            <a:endParaRPr lang="de-DE" altLang="de-DE" sz="24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400" b="1" dirty="0">
                <a:solidFill>
                  <a:srgbClr val="00B050"/>
                </a:solidFill>
              </a:rPr>
              <a:t>Rathaus OTK Sanierung und Erweiterung (Gesamt: 8,1 Mio. € - </a:t>
            </a:r>
            <a:r>
              <a:rPr lang="de-DE" altLang="de-DE" sz="2400" b="1" dirty="0" err="1">
                <a:solidFill>
                  <a:srgbClr val="00B050"/>
                </a:solidFill>
              </a:rPr>
              <a:t>Zuschuss</a:t>
            </a:r>
            <a:r>
              <a:rPr lang="de-DE" altLang="de-DE" sz="2400" b="1" dirty="0">
                <a:solidFill>
                  <a:srgbClr val="00B050"/>
                </a:solidFill>
              </a:rPr>
              <a:t> 2,9 </a:t>
            </a:r>
            <a:r>
              <a:rPr lang="de-DE" altLang="de-DE" sz="2400" b="1" dirty="0" err="1">
                <a:solidFill>
                  <a:srgbClr val="00B050"/>
                </a:solidFill>
              </a:rPr>
              <a:t>Mio</a:t>
            </a:r>
            <a:r>
              <a:rPr lang="de-DE" altLang="de-DE" sz="2400" b="1" dirty="0">
                <a:solidFill>
                  <a:srgbClr val="00B050"/>
                </a:solidFill>
              </a:rPr>
              <a:t> €) </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Sanierung</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2025    2.000.000 €</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2026    3.300.000 €</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Erweiterung</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2027    1.400.000 €</a:t>
            </a:r>
          </a:p>
          <a:p>
            <a:pPr marL="342900" lvl="1" indent="0">
              <a:lnSpc>
                <a:spcPct val="85000"/>
              </a:lnSpc>
              <a:buClr>
                <a:srgbClr val="003D89"/>
              </a:buClr>
              <a:buSzPct val="80000"/>
              <a:buNone/>
              <a:tabLst>
                <a:tab pos="6480000" algn="l"/>
                <a:tab pos="7200000" algn="l"/>
              </a:tabLst>
            </a:pPr>
            <a:r>
              <a:rPr lang="de-DE" altLang="de-DE" sz="2400" dirty="0">
                <a:solidFill>
                  <a:srgbClr val="00B050"/>
                </a:solidFill>
              </a:rPr>
              <a:t>     2028    1.400.000 €</a:t>
            </a:r>
          </a:p>
          <a:p>
            <a:pPr marL="342900" lvl="1" indent="0">
              <a:lnSpc>
                <a:spcPct val="85000"/>
              </a:lnSpc>
              <a:buClr>
                <a:srgbClr val="003D89"/>
              </a:buClr>
              <a:buSzPct val="80000"/>
              <a:buNone/>
              <a:tabLst>
                <a:tab pos="6480000" algn="l"/>
                <a:tab pos="7200000" algn="l"/>
              </a:tabLst>
            </a:pPr>
            <a:endParaRPr lang="de-DE" altLang="de-DE" sz="2400" dirty="0"/>
          </a:p>
          <a:p>
            <a:pPr marL="342900" lvl="1" indent="0">
              <a:lnSpc>
                <a:spcPct val="85000"/>
              </a:lnSpc>
              <a:buClr>
                <a:srgbClr val="003D89"/>
              </a:buClr>
              <a:buSzPct val="80000"/>
              <a:buNone/>
              <a:tabLst>
                <a:tab pos="6480000" algn="l"/>
                <a:tab pos="7200000" algn="l"/>
              </a:tabLst>
            </a:pPr>
            <a:r>
              <a:rPr lang="de-DE" altLang="de-DE" sz="2400" dirty="0"/>
              <a:t>		</a:t>
            </a:r>
          </a:p>
          <a:p>
            <a:pPr marL="342900" lvl="1" indent="0">
              <a:lnSpc>
                <a:spcPct val="85000"/>
              </a:lnSpc>
              <a:buClr>
                <a:srgbClr val="003D89"/>
              </a:buClr>
              <a:buSzPct val="80000"/>
              <a:buNone/>
              <a:tabLst>
                <a:tab pos="6480000" algn="l"/>
                <a:tab pos="7200000" algn="l"/>
              </a:tabLst>
            </a:pPr>
            <a:endParaRPr lang="de-DE" altLang="de-DE" sz="24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400" b="1" dirty="0"/>
              <a:t>Neubau Feuerwehrhaus (Gesamt: 11,45 Mio. € - </a:t>
            </a:r>
            <a:r>
              <a:rPr lang="de-DE" altLang="de-DE" sz="2400" b="1" dirty="0" err="1"/>
              <a:t>Zuschuss</a:t>
            </a:r>
            <a:r>
              <a:rPr lang="de-DE" altLang="de-DE" sz="2400" b="1" dirty="0"/>
              <a:t> 410.000 €)</a:t>
            </a:r>
          </a:p>
          <a:p>
            <a:pPr marL="342900" lvl="1" indent="0">
              <a:lnSpc>
                <a:spcPct val="85000"/>
              </a:lnSpc>
              <a:buClr>
                <a:srgbClr val="003D89"/>
              </a:buClr>
              <a:buSzPct val="80000"/>
              <a:buNone/>
              <a:tabLst>
                <a:tab pos="6480000" algn="l"/>
                <a:tab pos="7200000" algn="l"/>
              </a:tabLst>
            </a:pPr>
            <a:r>
              <a:rPr lang="de-DE" altLang="de-DE" sz="2400" dirty="0"/>
              <a:t>     Bis Ende 2022       1.750.000 €</a:t>
            </a:r>
          </a:p>
          <a:p>
            <a:pPr marL="342900" lvl="1" indent="0">
              <a:lnSpc>
                <a:spcPct val="85000"/>
              </a:lnSpc>
              <a:buClr>
                <a:srgbClr val="003D89"/>
              </a:buClr>
              <a:buSzPct val="80000"/>
              <a:buNone/>
              <a:tabLst>
                <a:tab pos="6480000" algn="l"/>
                <a:tab pos="7200000" algn="l"/>
              </a:tabLst>
            </a:pPr>
            <a:r>
              <a:rPr lang="de-DE" altLang="de-DE" sz="2400" dirty="0"/>
              <a:t>     2023                       4.900.000 €</a:t>
            </a:r>
          </a:p>
          <a:p>
            <a:pPr marL="342900" lvl="1" indent="0">
              <a:lnSpc>
                <a:spcPct val="85000"/>
              </a:lnSpc>
              <a:buClr>
                <a:srgbClr val="003D89"/>
              </a:buClr>
              <a:buSzPct val="80000"/>
              <a:buNone/>
              <a:tabLst>
                <a:tab pos="6480000" algn="l"/>
                <a:tab pos="7200000" algn="l"/>
              </a:tabLst>
            </a:pPr>
            <a:r>
              <a:rPr lang="de-DE" altLang="de-DE" sz="2400" dirty="0"/>
              <a:t>     2024                       4.800.000 €	</a:t>
            </a:r>
          </a:p>
          <a:p>
            <a:pPr lvl="1">
              <a:lnSpc>
                <a:spcPct val="85000"/>
              </a:lnSpc>
              <a:buClr>
                <a:srgbClr val="003D89"/>
              </a:buClr>
              <a:buSzPct val="80000"/>
              <a:buFont typeface="Arial" panose="020B0604020202020204" pitchFamily="34" charset="0"/>
              <a:buChar char="•"/>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pPr lvl="1">
              <a:lnSpc>
                <a:spcPct val="85000"/>
              </a:lnSpc>
              <a:buClr>
                <a:srgbClr val="003D89"/>
              </a:buClr>
              <a:buSzPct val="80000"/>
              <a:buFont typeface="Arial" panose="020B0604020202020204" pitchFamily="34" charset="0"/>
              <a:buChar char="•"/>
              <a:tabLst>
                <a:tab pos="6480000" algn="l"/>
                <a:tab pos="7200000" algn="l"/>
              </a:tabLst>
            </a:pPr>
            <a:endParaRPr lang="de-DE" altLang="de-DE" sz="2000" dirty="0"/>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47</a:t>
            </a:fld>
            <a:endParaRPr lang="de-DE" dirty="0"/>
          </a:p>
        </p:txBody>
      </p:sp>
    </p:spTree>
    <p:extLst>
      <p:ext uri="{BB962C8B-B14F-4D97-AF65-F5344CB8AC3E}">
        <p14:creationId xmlns:p14="http://schemas.microsoft.com/office/powerpoint/2010/main" val="1305689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Großprojekte mit Gesamtbedarf</a:t>
            </a:r>
            <a:br>
              <a:rPr lang="de-DE" dirty="0"/>
            </a:br>
            <a:endParaRPr lang="de-DE" dirty="0"/>
          </a:p>
        </p:txBody>
      </p:sp>
      <p:sp>
        <p:nvSpPr>
          <p:cNvPr id="3" name="Inhaltsplatzhalter 2"/>
          <p:cNvSpPr>
            <a:spLocks noGrp="1"/>
          </p:cNvSpPr>
          <p:nvPr>
            <p:ph idx="1"/>
          </p:nvPr>
        </p:nvSpPr>
        <p:spPr>
          <a:xfrm>
            <a:off x="609600" y="1447800"/>
            <a:ext cx="10251583" cy="4297363"/>
          </a:xfrm>
        </p:spPr>
        <p:txBody>
          <a:bodyPr/>
          <a:lstStyle/>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solidFill>
                  <a:srgbClr val="00B050"/>
                </a:solidFill>
              </a:rPr>
              <a:t>Neubau/San.  GS Schönbornschule (Gesamt 16,9 Mio. € – </a:t>
            </a:r>
            <a:r>
              <a:rPr lang="de-DE" altLang="de-DE" sz="2000" b="1" dirty="0" err="1">
                <a:solidFill>
                  <a:srgbClr val="00B050"/>
                </a:solidFill>
              </a:rPr>
              <a:t>Zuschuss</a:t>
            </a:r>
            <a:r>
              <a:rPr lang="de-DE" altLang="de-DE" sz="2000" b="1" dirty="0">
                <a:solidFill>
                  <a:srgbClr val="00B050"/>
                </a:solidFill>
              </a:rPr>
              <a:t> 6,05 Mio. €)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2025                1.000.000 €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2026                6.000.000 €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2027                4.000.000 €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2028                2.900.000 €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2029                3.000.000 €</a:t>
            </a:r>
          </a:p>
          <a:p>
            <a:pPr marL="342900" lvl="1" indent="0">
              <a:lnSpc>
                <a:spcPct val="85000"/>
              </a:lnSpc>
              <a:buClr>
                <a:srgbClr val="003D89"/>
              </a:buClr>
              <a:buSzPct val="80000"/>
              <a:buNone/>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t>Erweiterung </a:t>
            </a:r>
            <a:r>
              <a:rPr lang="de-DE" altLang="de-DE" sz="2000" b="1" dirty="0" err="1"/>
              <a:t>KiGa</a:t>
            </a:r>
            <a:r>
              <a:rPr lang="de-DE" altLang="de-DE" sz="2000" b="1" dirty="0"/>
              <a:t> Don Bosco (Gesamt 1,7 Mio. €) </a:t>
            </a:r>
          </a:p>
          <a:p>
            <a:pPr marL="342900" lvl="1" indent="0">
              <a:lnSpc>
                <a:spcPct val="85000"/>
              </a:lnSpc>
              <a:buClr>
                <a:srgbClr val="003D89"/>
              </a:buClr>
              <a:buSzPct val="80000"/>
              <a:buNone/>
              <a:tabLst>
                <a:tab pos="6480000" algn="l"/>
                <a:tab pos="7200000" algn="l"/>
              </a:tabLst>
            </a:pPr>
            <a:r>
              <a:rPr lang="de-DE" altLang="de-DE" sz="2000" dirty="0"/>
              <a:t>     bis Ende 2023     400.000 €</a:t>
            </a:r>
          </a:p>
          <a:p>
            <a:pPr marL="342900" lvl="1" indent="0">
              <a:lnSpc>
                <a:spcPct val="85000"/>
              </a:lnSpc>
              <a:buClr>
                <a:srgbClr val="003D89"/>
              </a:buClr>
              <a:buSzPct val="80000"/>
              <a:buNone/>
              <a:tabLst>
                <a:tab pos="6480000" algn="l"/>
                <a:tab pos="7200000" algn="l"/>
              </a:tabLst>
            </a:pPr>
            <a:r>
              <a:rPr lang="de-DE" altLang="de-DE" sz="2000" dirty="0"/>
              <a:t>     2024                 1.300.000 €</a:t>
            </a:r>
          </a:p>
          <a:p>
            <a:pPr marL="342900" lvl="1" indent="0">
              <a:lnSpc>
                <a:spcPct val="85000"/>
              </a:lnSpc>
              <a:buClr>
                <a:srgbClr val="003D89"/>
              </a:buClr>
              <a:buSzPct val="80000"/>
              <a:buNone/>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solidFill>
                  <a:srgbClr val="00B050"/>
                </a:solidFill>
              </a:rPr>
              <a:t>Umbau/Sanierung </a:t>
            </a:r>
            <a:r>
              <a:rPr lang="de-DE" altLang="de-DE" sz="2000" b="1" dirty="0" err="1">
                <a:solidFill>
                  <a:srgbClr val="00B050"/>
                </a:solidFill>
              </a:rPr>
              <a:t>KiGa</a:t>
            </a:r>
            <a:r>
              <a:rPr lang="de-DE" altLang="de-DE" sz="2000" b="1" dirty="0">
                <a:solidFill>
                  <a:srgbClr val="00B050"/>
                </a:solidFill>
              </a:rPr>
              <a:t> St. Franziskus (Gesamt 2,0 Mio. – </a:t>
            </a:r>
            <a:r>
              <a:rPr lang="de-DE" altLang="de-DE" sz="2000" b="1" dirty="0" err="1">
                <a:solidFill>
                  <a:srgbClr val="00B050"/>
                </a:solidFill>
              </a:rPr>
              <a:t>Zuschuss</a:t>
            </a:r>
            <a:r>
              <a:rPr lang="de-DE" altLang="de-DE" sz="2000" b="1" dirty="0">
                <a:solidFill>
                  <a:srgbClr val="00B050"/>
                </a:solidFill>
              </a:rPr>
              <a:t> 900.000 €)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2025    1.500.000 €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2026       500.000 €</a:t>
            </a:r>
          </a:p>
          <a:p>
            <a:pPr marL="342900" lvl="1" indent="0">
              <a:lnSpc>
                <a:spcPct val="85000"/>
              </a:lnSpc>
              <a:buClr>
                <a:srgbClr val="003D89"/>
              </a:buClr>
              <a:buSzPct val="80000"/>
              <a:buNone/>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endParaRPr lang="de-DE" dirty="0"/>
          </a:p>
        </p:txBody>
      </p:sp>
      <p:sp>
        <p:nvSpPr>
          <p:cNvPr id="4" name="Datumsplatzhalter 3"/>
          <p:cNvSpPr>
            <a:spLocks noGrp="1"/>
          </p:cNvSpPr>
          <p:nvPr>
            <p:ph type="dt" sz="half" idx="2"/>
          </p:nvPr>
        </p:nvSpPr>
        <p:spPr/>
        <p:txBody>
          <a:bodyPr/>
          <a:lstStyle/>
          <a:p>
            <a:r>
              <a:rPr lang="de-DE"/>
              <a:t>18.11.2024</a:t>
            </a:r>
            <a:endParaRPr lang="de-DE" dirty="0"/>
          </a:p>
        </p:txBody>
      </p:sp>
      <p:sp>
        <p:nvSpPr>
          <p:cNvPr id="5" name="Fußzeilenplatzhalter 4"/>
          <p:cNvSpPr>
            <a:spLocks noGrp="1"/>
          </p:cNvSpPr>
          <p:nvPr>
            <p:ph type="ftr" sz="quarter" idx="3"/>
          </p:nvPr>
        </p:nvSpPr>
        <p:spPr/>
        <p:txBody>
          <a:bodyPr/>
          <a:lstStyle/>
          <a:p>
            <a:r>
              <a:rPr lang="de-DE"/>
              <a:t>Haushalt 2025 / FBL Schmidt</a:t>
            </a:r>
            <a:endParaRPr lang="de-DE" dirty="0"/>
          </a:p>
        </p:txBody>
      </p:sp>
      <p:sp>
        <p:nvSpPr>
          <p:cNvPr id="6" name="Foliennummernplatzhalter 5"/>
          <p:cNvSpPr>
            <a:spLocks noGrp="1"/>
          </p:cNvSpPr>
          <p:nvPr>
            <p:ph type="sldNum" sz="quarter" idx="4"/>
          </p:nvPr>
        </p:nvSpPr>
        <p:spPr/>
        <p:txBody>
          <a:bodyPr/>
          <a:lstStyle/>
          <a:p>
            <a:fld id="{515FC477-0A05-4F3E-8EE9-E015C9089D56}" type="slidenum">
              <a:rPr lang="de-DE" smtClean="0"/>
              <a:pPr/>
              <a:t>48</a:t>
            </a:fld>
            <a:endParaRPr lang="de-DE" dirty="0"/>
          </a:p>
        </p:txBody>
      </p:sp>
    </p:spTree>
    <p:extLst>
      <p:ext uri="{BB962C8B-B14F-4D97-AF65-F5344CB8AC3E}">
        <p14:creationId xmlns:p14="http://schemas.microsoft.com/office/powerpoint/2010/main" val="1589133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C22B4E-4F90-437F-A044-40AD40675E1A}"/>
              </a:ext>
            </a:extLst>
          </p:cNvPr>
          <p:cNvSpPr>
            <a:spLocks noGrp="1"/>
          </p:cNvSpPr>
          <p:nvPr>
            <p:ph type="title"/>
          </p:nvPr>
        </p:nvSpPr>
        <p:spPr/>
        <p:txBody>
          <a:bodyPr/>
          <a:lstStyle/>
          <a:p>
            <a:r>
              <a:rPr lang="de-DE" dirty="0"/>
              <a:t>Weitere Projekte</a:t>
            </a:r>
          </a:p>
        </p:txBody>
      </p:sp>
      <p:sp>
        <p:nvSpPr>
          <p:cNvPr id="3" name="Inhaltsplatzhalter 2">
            <a:extLst>
              <a:ext uri="{FF2B5EF4-FFF2-40B4-BE49-F238E27FC236}">
                <a16:creationId xmlns:a16="http://schemas.microsoft.com/office/drawing/2014/main" id="{E940B26D-587F-49DF-8D40-07F527C4DB57}"/>
              </a:ext>
            </a:extLst>
          </p:cNvPr>
          <p:cNvSpPr>
            <a:spLocks noGrp="1"/>
          </p:cNvSpPr>
          <p:nvPr>
            <p:ph idx="1"/>
          </p:nvPr>
        </p:nvSpPr>
        <p:spPr>
          <a:xfrm>
            <a:off x="609600" y="1232109"/>
            <a:ext cx="10972800" cy="4482891"/>
          </a:xfrm>
        </p:spPr>
        <p:txBody>
          <a:bodyPr>
            <a:normAutofit lnSpcReduction="10000"/>
          </a:bodyPr>
          <a:lstStyle/>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t> Umrüstung Straßenbeleuchtung (Gesamt 0,4 Mio. €) </a:t>
            </a:r>
          </a:p>
          <a:p>
            <a:pPr marL="342900" lvl="1" indent="0">
              <a:lnSpc>
                <a:spcPct val="85000"/>
              </a:lnSpc>
              <a:buClr>
                <a:srgbClr val="003D89"/>
              </a:buClr>
              <a:buSzPct val="80000"/>
              <a:buNone/>
              <a:tabLst>
                <a:tab pos="6480000" algn="l"/>
                <a:tab pos="7200000" algn="l"/>
              </a:tabLst>
            </a:pPr>
            <a:r>
              <a:rPr lang="de-DE" altLang="de-DE" sz="2000" dirty="0"/>
              <a:t>     2024                400.000 €</a:t>
            </a:r>
          </a:p>
          <a:p>
            <a:pPr marL="342900" lvl="1" indent="0">
              <a:lnSpc>
                <a:spcPct val="85000"/>
              </a:lnSpc>
              <a:buClr>
                <a:srgbClr val="003D89"/>
              </a:buClr>
              <a:buSzPct val="80000"/>
              <a:buNone/>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dirty="0"/>
              <a:t>  </a:t>
            </a:r>
            <a:r>
              <a:rPr lang="de-DE" altLang="de-DE" sz="2000" b="1" dirty="0"/>
              <a:t>Masterplan Straßensanierung (0,75 Mio. € jährlich) </a:t>
            </a:r>
          </a:p>
          <a:p>
            <a:pPr marL="342900" lvl="1" indent="0">
              <a:lnSpc>
                <a:spcPct val="85000"/>
              </a:lnSpc>
              <a:buClr>
                <a:srgbClr val="003D89"/>
              </a:buClr>
              <a:buSzPct val="80000"/>
              <a:buNone/>
              <a:tabLst>
                <a:tab pos="6480000" algn="l"/>
                <a:tab pos="7200000" algn="l"/>
              </a:tabLst>
            </a:pPr>
            <a:r>
              <a:rPr lang="de-DE" altLang="de-DE" sz="2000" dirty="0"/>
              <a:t>     2024                750.000 €</a:t>
            </a:r>
          </a:p>
          <a:p>
            <a:pPr marL="342900" lvl="1" indent="0">
              <a:lnSpc>
                <a:spcPct val="85000"/>
              </a:lnSpc>
              <a:buClr>
                <a:srgbClr val="003D89"/>
              </a:buClr>
              <a:buSzPct val="80000"/>
              <a:buNone/>
              <a:tabLst>
                <a:tab pos="6480000" algn="l"/>
                <a:tab pos="7200000" algn="l"/>
              </a:tabLst>
            </a:pPr>
            <a:r>
              <a:rPr lang="de-DE" altLang="de-DE" sz="2000" dirty="0"/>
              <a:t>     </a:t>
            </a:r>
            <a:r>
              <a:rPr lang="de-DE" altLang="de-DE" sz="2000" dirty="0">
                <a:solidFill>
                  <a:srgbClr val="00B050"/>
                </a:solidFill>
              </a:rPr>
              <a:t>2025                750.000 €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2026                750.000 €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2027                750.000 €</a:t>
            </a:r>
          </a:p>
          <a:p>
            <a:pPr marL="342900" lvl="1" indent="0">
              <a:lnSpc>
                <a:spcPct val="85000"/>
              </a:lnSpc>
              <a:buClr>
                <a:srgbClr val="003D89"/>
              </a:buClr>
              <a:buSzPct val="80000"/>
              <a:buNone/>
              <a:tabLst>
                <a:tab pos="6480000" algn="l"/>
                <a:tab pos="7200000" algn="l"/>
              </a:tabLst>
            </a:pPr>
            <a:endParaRPr lang="de-DE" altLang="de-DE" sz="2000" dirty="0"/>
          </a:p>
          <a:p>
            <a:pPr marL="342900" lvl="1" indent="0">
              <a:lnSpc>
                <a:spcPct val="85000"/>
              </a:lnSpc>
              <a:buClr>
                <a:srgbClr val="003D89"/>
              </a:buClr>
              <a:buSzPct val="80000"/>
              <a:buNone/>
              <a:tabLst>
                <a:tab pos="6480000" algn="l"/>
                <a:tab pos="7200000" algn="l"/>
              </a:tabLst>
            </a:pPr>
            <a:endParaRPr lang="de-DE" altLang="de-DE" sz="20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t> Neugestaltung Spielplätze (</a:t>
            </a:r>
            <a:r>
              <a:rPr lang="de-DE" altLang="de-DE" sz="2000" b="1" dirty="0">
                <a:solidFill>
                  <a:srgbClr val="00B050"/>
                </a:solidFill>
              </a:rPr>
              <a:t>0,1 Mio. € jährlich</a:t>
            </a:r>
            <a:r>
              <a:rPr lang="de-DE" altLang="de-DE" sz="2000" b="1" dirty="0"/>
              <a:t>) </a:t>
            </a:r>
          </a:p>
          <a:p>
            <a:pPr marL="342900" lvl="1" indent="0">
              <a:lnSpc>
                <a:spcPct val="85000"/>
              </a:lnSpc>
              <a:buClr>
                <a:srgbClr val="003D89"/>
              </a:buClr>
              <a:buSzPct val="80000"/>
              <a:buNone/>
              <a:tabLst>
                <a:tab pos="6480000" algn="l"/>
                <a:tab pos="7200000" algn="l"/>
              </a:tabLst>
            </a:pPr>
            <a:r>
              <a:rPr lang="de-DE" altLang="de-DE" sz="2000" dirty="0"/>
              <a:t>     2024                100.000 €</a:t>
            </a:r>
          </a:p>
          <a:p>
            <a:pPr marL="342900" lvl="1" indent="0">
              <a:lnSpc>
                <a:spcPct val="85000"/>
              </a:lnSpc>
              <a:buClr>
                <a:srgbClr val="003D89"/>
              </a:buClr>
              <a:buSzPct val="80000"/>
              <a:buNone/>
              <a:tabLst>
                <a:tab pos="6480000" algn="l"/>
                <a:tab pos="7200000" algn="l"/>
              </a:tabLst>
            </a:pPr>
            <a:r>
              <a:rPr lang="de-DE" altLang="de-DE" sz="2000" dirty="0"/>
              <a:t>     </a:t>
            </a:r>
            <a:r>
              <a:rPr lang="de-DE" altLang="de-DE" sz="2000" dirty="0">
                <a:solidFill>
                  <a:srgbClr val="00B050"/>
                </a:solidFill>
              </a:rPr>
              <a:t>2025                100.000 €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2026                100.000 €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2027                100.000 €</a:t>
            </a:r>
          </a:p>
          <a:p>
            <a:pPr marL="342900" lvl="1" indent="0">
              <a:lnSpc>
                <a:spcPct val="85000"/>
              </a:lnSpc>
              <a:buClr>
                <a:srgbClr val="003D89"/>
              </a:buClr>
              <a:buSzPct val="80000"/>
              <a:buNone/>
              <a:tabLst>
                <a:tab pos="6480000" algn="l"/>
                <a:tab pos="7200000" algn="l"/>
              </a:tabLst>
            </a:pPr>
            <a:r>
              <a:rPr lang="de-DE" altLang="de-DE" sz="2000" dirty="0">
                <a:solidFill>
                  <a:srgbClr val="00B050"/>
                </a:solidFill>
              </a:rPr>
              <a:t>     2028                100.000 €</a:t>
            </a:r>
          </a:p>
          <a:p>
            <a:pPr marL="342900" lvl="1" indent="0">
              <a:lnSpc>
                <a:spcPct val="85000"/>
              </a:lnSpc>
              <a:buClr>
                <a:srgbClr val="003D89"/>
              </a:buClr>
              <a:buSzPct val="80000"/>
              <a:buNone/>
              <a:tabLst>
                <a:tab pos="6480000" algn="l"/>
                <a:tab pos="7200000" algn="l"/>
              </a:tabLst>
            </a:pPr>
            <a:endParaRPr lang="de-DE" altLang="de-DE" sz="2000" dirty="0"/>
          </a:p>
        </p:txBody>
      </p:sp>
      <p:sp>
        <p:nvSpPr>
          <p:cNvPr id="4" name="Datumsplatzhalter 3">
            <a:extLst>
              <a:ext uri="{FF2B5EF4-FFF2-40B4-BE49-F238E27FC236}">
                <a16:creationId xmlns:a16="http://schemas.microsoft.com/office/drawing/2014/main" id="{0C9E1D51-AC5F-4099-8CCA-B58098A5432F}"/>
              </a:ext>
            </a:extLst>
          </p:cNvPr>
          <p:cNvSpPr>
            <a:spLocks noGrp="1"/>
          </p:cNvSpPr>
          <p:nvPr>
            <p:ph type="dt" sz="half" idx="2"/>
          </p:nvPr>
        </p:nvSpPr>
        <p:spPr/>
        <p:txBody>
          <a:bodyPr/>
          <a:lstStyle/>
          <a:p>
            <a:r>
              <a:rPr lang="de-DE"/>
              <a:t>18.11.2024</a:t>
            </a:r>
            <a:endParaRPr lang="de-DE" dirty="0"/>
          </a:p>
        </p:txBody>
      </p:sp>
      <p:sp>
        <p:nvSpPr>
          <p:cNvPr id="5" name="Fußzeilenplatzhalter 4">
            <a:extLst>
              <a:ext uri="{FF2B5EF4-FFF2-40B4-BE49-F238E27FC236}">
                <a16:creationId xmlns:a16="http://schemas.microsoft.com/office/drawing/2014/main" id="{9EAFDDA6-BB90-42EB-A255-23FB7771DA60}"/>
              </a:ext>
            </a:extLst>
          </p:cNvPr>
          <p:cNvSpPr>
            <a:spLocks noGrp="1"/>
          </p:cNvSpPr>
          <p:nvPr>
            <p:ph type="ftr" sz="quarter" idx="3"/>
          </p:nvPr>
        </p:nvSpPr>
        <p:spPr/>
        <p:txBody>
          <a:bodyPr/>
          <a:lstStyle/>
          <a:p>
            <a:r>
              <a:rPr lang="de-DE"/>
              <a:t>Haushalt 2025 / FBL Schmidt</a:t>
            </a:r>
            <a:endParaRPr lang="de-DE" dirty="0"/>
          </a:p>
        </p:txBody>
      </p:sp>
      <p:sp>
        <p:nvSpPr>
          <p:cNvPr id="6" name="Foliennummernplatzhalter 5">
            <a:extLst>
              <a:ext uri="{FF2B5EF4-FFF2-40B4-BE49-F238E27FC236}">
                <a16:creationId xmlns:a16="http://schemas.microsoft.com/office/drawing/2014/main" id="{74121DEF-465C-4E50-9D97-76BB7023CE30}"/>
              </a:ext>
            </a:extLst>
          </p:cNvPr>
          <p:cNvSpPr>
            <a:spLocks noGrp="1"/>
          </p:cNvSpPr>
          <p:nvPr>
            <p:ph type="sldNum" sz="quarter" idx="4"/>
          </p:nvPr>
        </p:nvSpPr>
        <p:spPr/>
        <p:txBody>
          <a:bodyPr/>
          <a:lstStyle/>
          <a:p>
            <a:fld id="{515FC477-0A05-4F3E-8EE9-E015C9089D56}" type="slidenum">
              <a:rPr lang="de-DE" smtClean="0"/>
              <a:pPr/>
              <a:t>49</a:t>
            </a:fld>
            <a:endParaRPr lang="de-DE" dirty="0"/>
          </a:p>
        </p:txBody>
      </p:sp>
    </p:spTree>
    <p:extLst>
      <p:ext uri="{BB962C8B-B14F-4D97-AF65-F5344CB8AC3E}">
        <p14:creationId xmlns:p14="http://schemas.microsoft.com/office/powerpoint/2010/main" val="291274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8C43CBD-6461-484A-BAFF-73FD38A1A257}"/>
              </a:ext>
            </a:extLst>
          </p:cNvPr>
          <p:cNvSpPr>
            <a:spLocks noGrp="1"/>
          </p:cNvSpPr>
          <p:nvPr>
            <p:ph idx="1"/>
          </p:nvPr>
        </p:nvSpPr>
        <p:spPr>
          <a:xfrm>
            <a:off x="838200" y="1016000"/>
            <a:ext cx="10515600" cy="5160963"/>
          </a:xfrm>
        </p:spPr>
        <p:txBody>
          <a:bodyPr>
            <a:normAutofit fontScale="70000" lnSpcReduction="20000"/>
          </a:bodyPr>
          <a:lstStyle/>
          <a:p>
            <a:pPr lvl="0"/>
            <a:r>
              <a:rPr lang="de-DE" sz="4000" b="1" dirty="0"/>
              <a:t>Politische Versprechen werden nicht mehr auskömmlich finanziert</a:t>
            </a:r>
            <a:r>
              <a:rPr lang="de-DE" sz="4000" dirty="0"/>
              <a:t> oder die finanziellen Auswirkungen entfalten sich in einer deutlichen Zeitverzögerung. </a:t>
            </a:r>
            <a:r>
              <a:rPr lang="de-DE" sz="4000" u="sng" dirty="0"/>
              <a:t>Damit</a:t>
            </a:r>
          </a:p>
          <a:p>
            <a:pPr lvl="0"/>
            <a:r>
              <a:rPr lang="de-DE" sz="4000" b="1" dirty="0">
                <a:solidFill>
                  <a:srgbClr val="FF0000"/>
                </a:solidFill>
              </a:rPr>
              <a:t>gerät der föderalistische Staatsaufbau ins Wanken,</a:t>
            </a:r>
            <a:r>
              <a:rPr lang="de-DE" sz="4000" dirty="0"/>
              <a:t> es droht der Kollaps der Kommunalfinanzen.</a:t>
            </a:r>
          </a:p>
          <a:p>
            <a:pPr lvl="0"/>
            <a:r>
              <a:rPr lang="de-DE" sz="4000" b="1" dirty="0">
                <a:solidFill>
                  <a:srgbClr val="FF0000"/>
                </a:solidFill>
              </a:rPr>
              <a:t>droht Gefahr</a:t>
            </a:r>
            <a:r>
              <a:rPr lang="de-DE" sz="4000" dirty="0">
                <a:solidFill>
                  <a:srgbClr val="FF0000"/>
                </a:solidFill>
              </a:rPr>
              <a:t> für die </a:t>
            </a:r>
            <a:r>
              <a:rPr lang="de-DE" sz="4000" b="1" dirty="0">
                <a:solidFill>
                  <a:srgbClr val="FF0000"/>
                </a:solidFill>
              </a:rPr>
              <a:t>Kommunale Selbstverwaltung</a:t>
            </a:r>
            <a:r>
              <a:rPr lang="de-DE" sz="4000" b="1" dirty="0"/>
              <a:t> -</a:t>
            </a:r>
            <a:r>
              <a:rPr lang="de-DE" sz="4000" dirty="0"/>
              <a:t> Kommunen werden zum bloßen Erfüllungsgehilfen degradiert. </a:t>
            </a:r>
          </a:p>
          <a:p>
            <a:endParaRPr lang="de-DE" dirty="0"/>
          </a:p>
        </p:txBody>
      </p:sp>
      <p:sp>
        <p:nvSpPr>
          <p:cNvPr id="4" name="Foliennummernplatzhalter 3">
            <a:extLst>
              <a:ext uri="{FF2B5EF4-FFF2-40B4-BE49-F238E27FC236}">
                <a16:creationId xmlns:a16="http://schemas.microsoft.com/office/drawing/2014/main" id="{789A9142-F381-4640-9BAC-6EACB1482AE9}"/>
              </a:ext>
            </a:extLst>
          </p:cNvPr>
          <p:cNvSpPr>
            <a:spLocks noGrp="1"/>
          </p:cNvSpPr>
          <p:nvPr>
            <p:ph type="sldNum" sz="quarter" idx="12"/>
          </p:nvPr>
        </p:nvSpPr>
        <p:spPr/>
        <p:txBody>
          <a:bodyPr/>
          <a:lstStyle/>
          <a:p>
            <a:fld id="{81C0A6F9-5CFC-46D9-84EB-14DD0719F9C2}" type="slidenum">
              <a:rPr lang="de-DE" smtClean="0"/>
              <a:t>5</a:t>
            </a:fld>
            <a:endParaRPr lang="de-DE"/>
          </a:p>
        </p:txBody>
      </p:sp>
    </p:spTree>
    <p:extLst>
      <p:ext uri="{BB962C8B-B14F-4D97-AF65-F5344CB8AC3E}">
        <p14:creationId xmlns:p14="http://schemas.microsoft.com/office/powerpoint/2010/main" val="276632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A2456-FA9C-4587-8A5E-32FE368C086B}"/>
              </a:ext>
            </a:extLst>
          </p:cNvPr>
          <p:cNvSpPr>
            <a:spLocks noGrp="1"/>
          </p:cNvSpPr>
          <p:nvPr>
            <p:ph type="title"/>
          </p:nvPr>
        </p:nvSpPr>
        <p:spPr/>
        <p:txBody>
          <a:bodyPr/>
          <a:lstStyle/>
          <a:p>
            <a:r>
              <a:rPr lang="de-DE" dirty="0"/>
              <a:t>Weitere Projekte - bisher ohne Haushaltsmittel</a:t>
            </a:r>
          </a:p>
        </p:txBody>
      </p:sp>
      <p:sp>
        <p:nvSpPr>
          <p:cNvPr id="3" name="Inhaltsplatzhalter 2">
            <a:extLst>
              <a:ext uri="{FF2B5EF4-FFF2-40B4-BE49-F238E27FC236}">
                <a16:creationId xmlns:a16="http://schemas.microsoft.com/office/drawing/2014/main" id="{FB9238DB-2D2D-4F9B-8AB7-3F10AF55EB37}"/>
              </a:ext>
            </a:extLst>
          </p:cNvPr>
          <p:cNvSpPr>
            <a:spLocks noGrp="1"/>
          </p:cNvSpPr>
          <p:nvPr>
            <p:ph idx="1"/>
          </p:nvPr>
        </p:nvSpPr>
        <p:spPr/>
        <p:txBody>
          <a:bodyPr>
            <a:normAutofit/>
          </a:bodyPr>
          <a:lstStyle/>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t>Sanierungsmaßnahmen </a:t>
            </a:r>
            <a:r>
              <a:rPr lang="de-DE" altLang="de-DE" sz="2000" b="1" dirty="0" err="1"/>
              <a:t>Altenbürghalle</a:t>
            </a:r>
            <a:r>
              <a:rPr lang="de-DE" altLang="de-DE" sz="2000" b="1" dirty="0"/>
              <a:t> (0,64 Mio. €)</a:t>
            </a:r>
          </a:p>
          <a:p>
            <a:pPr marL="342900" lvl="1" indent="0">
              <a:lnSpc>
                <a:spcPct val="85000"/>
              </a:lnSpc>
              <a:buClr>
                <a:srgbClr val="003D89"/>
              </a:buClr>
              <a:buSzPct val="80000"/>
              <a:buNone/>
              <a:tabLst>
                <a:tab pos="6480000" algn="l"/>
                <a:tab pos="7200000" algn="l"/>
              </a:tabLst>
            </a:pPr>
            <a:r>
              <a:rPr lang="de-DE" altLang="de-DE" sz="2000" dirty="0"/>
              <a:t>     </a:t>
            </a:r>
          </a:p>
          <a:p>
            <a:pPr marL="342900" lvl="1" indent="0">
              <a:lnSpc>
                <a:spcPct val="85000"/>
              </a:lnSpc>
              <a:buClr>
                <a:srgbClr val="003D89"/>
              </a:buClr>
              <a:buSzPct val="80000"/>
              <a:buNone/>
              <a:tabLst>
                <a:tab pos="6480000" algn="l"/>
                <a:tab pos="7200000" algn="l"/>
              </a:tabLst>
            </a:pPr>
            <a:endParaRPr lang="de-DE" altLang="de-DE" sz="2000"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t>Sanierung Bruchbühlhalle (0,5 </a:t>
            </a:r>
            <a:r>
              <a:rPr lang="de-DE" altLang="de-DE" sz="2000" b="1" dirty="0" err="1"/>
              <a:t>Mio</a:t>
            </a:r>
            <a:r>
              <a:rPr lang="de-DE" altLang="de-DE" sz="2000" b="1" dirty="0"/>
              <a:t> €.)</a:t>
            </a:r>
          </a:p>
          <a:p>
            <a:pPr lvl="1">
              <a:lnSpc>
                <a:spcPct val="85000"/>
              </a:lnSpc>
              <a:buClr>
                <a:srgbClr val="003D89"/>
              </a:buClr>
              <a:buSzPct val="80000"/>
              <a:buFont typeface="Arial" panose="020B0604020202020204" pitchFamily="34" charset="0"/>
              <a:buChar char="•"/>
              <a:tabLst>
                <a:tab pos="6480000" algn="l"/>
                <a:tab pos="7200000" algn="l"/>
              </a:tabLst>
            </a:pPr>
            <a:endParaRPr lang="de-DE" altLang="de-DE" sz="2000" b="1" dirty="0"/>
          </a:p>
          <a:p>
            <a:pPr marL="342900" lvl="1" indent="0">
              <a:lnSpc>
                <a:spcPct val="85000"/>
              </a:lnSpc>
              <a:buClr>
                <a:srgbClr val="003D89"/>
              </a:buClr>
              <a:buSzPct val="80000"/>
              <a:buNone/>
              <a:tabLst>
                <a:tab pos="6480000" algn="l"/>
                <a:tab pos="7200000" algn="l"/>
              </a:tabLst>
            </a:pPr>
            <a:endParaRPr lang="de-DE" altLang="de-DE" sz="2000" b="1" dirty="0"/>
          </a:p>
          <a:p>
            <a:pPr lvl="1">
              <a:lnSpc>
                <a:spcPct val="85000"/>
              </a:lnSpc>
              <a:buClr>
                <a:srgbClr val="003D89"/>
              </a:buClr>
              <a:buSzPct val="80000"/>
              <a:buFont typeface="Arial" panose="020B0604020202020204" pitchFamily="34" charset="0"/>
              <a:buChar char="•"/>
              <a:tabLst>
                <a:tab pos="6480000" algn="l"/>
                <a:tab pos="7200000" algn="l"/>
              </a:tabLst>
            </a:pPr>
            <a:r>
              <a:rPr lang="de-DE" altLang="de-DE" sz="2000" b="1" dirty="0"/>
              <a:t>Erweiterungsbau Theresien </a:t>
            </a:r>
            <a:r>
              <a:rPr lang="de-DE" altLang="de-DE" sz="2000" b="1" dirty="0" err="1"/>
              <a:t>KiGa</a:t>
            </a:r>
            <a:r>
              <a:rPr lang="de-DE" altLang="de-DE" sz="2000" b="1" dirty="0"/>
              <a:t> (3,4 Mio. €)</a:t>
            </a:r>
          </a:p>
          <a:p>
            <a:pPr lvl="1">
              <a:lnSpc>
                <a:spcPct val="85000"/>
              </a:lnSpc>
              <a:buClr>
                <a:srgbClr val="003D89"/>
              </a:buClr>
              <a:buSzPct val="80000"/>
              <a:buFont typeface="Arial" panose="020B0604020202020204" pitchFamily="34" charset="0"/>
              <a:buChar char="•"/>
              <a:tabLst>
                <a:tab pos="6480000" algn="l"/>
                <a:tab pos="7200000" algn="l"/>
              </a:tabLst>
            </a:pPr>
            <a:endParaRPr lang="de-DE" altLang="de-DE" sz="2000" b="1" dirty="0"/>
          </a:p>
          <a:p>
            <a:pPr lvl="1">
              <a:lnSpc>
                <a:spcPct val="85000"/>
              </a:lnSpc>
              <a:buClr>
                <a:srgbClr val="003D89"/>
              </a:buClr>
              <a:buSzPct val="80000"/>
              <a:buFont typeface="Arial" panose="020B0604020202020204" pitchFamily="34" charset="0"/>
              <a:buChar char="•"/>
              <a:tabLst>
                <a:tab pos="6480000" algn="l"/>
                <a:tab pos="7200000" algn="l"/>
              </a:tabLst>
            </a:pPr>
            <a:endParaRPr lang="de-DE" altLang="de-DE" sz="2000" b="1" dirty="0"/>
          </a:p>
          <a:p>
            <a:pPr marL="342900" lvl="1" indent="0">
              <a:lnSpc>
                <a:spcPct val="85000"/>
              </a:lnSpc>
              <a:buClr>
                <a:srgbClr val="003D89"/>
              </a:buClr>
              <a:buSzPct val="80000"/>
              <a:buNone/>
              <a:tabLst>
                <a:tab pos="6480000" algn="l"/>
                <a:tab pos="7200000" algn="l"/>
              </a:tabLst>
            </a:pPr>
            <a:endParaRPr lang="de-DE" altLang="de-DE" sz="2000" dirty="0"/>
          </a:p>
          <a:p>
            <a:endParaRPr lang="de-DE" dirty="0"/>
          </a:p>
        </p:txBody>
      </p:sp>
      <p:sp>
        <p:nvSpPr>
          <p:cNvPr id="4" name="Datumsplatzhalter 3">
            <a:extLst>
              <a:ext uri="{FF2B5EF4-FFF2-40B4-BE49-F238E27FC236}">
                <a16:creationId xmlns:a16="http://schemas.microsoft.com/office/drawing/2014/main" id="{13570E70-0A14-49D5-9FF1-2B0E384BF917}"/>
              </a:ext>
            </a:extLst>
          </p:cNvPr>
          <p:cNvSpPr>
            <a:spLocks noGrp="1"/>
          </p:cNvSpPr>
          <p:nvPr>
            <p:ph type="dt" sz="half" idx="2"/>
          </p:nvPr>
        </p:nvSpPr>
        <p:spPr/>
        <p:txBody>
          <a:bodyPr/>
          <a:lstStyle/>
          <a:p>
            <a:r>
              <a:rPr lang="de-DE"/>
              <a:t>18.11.2024</a:t>
            </a:r>
            <a:endParaRPr lang="de-DE" dirty="0"/>
          </a:p>
        </p:txBody>
      </p:sp>
      <p:sp>
        <p:nvSpPr>
          <p:cNvPr id="5" name="Fußzeilenplatzhalter 4">
            <a:extLst>
              <a:ext uri="{FF2B5EF4-FFF2-40B4-BE49-F238E27FC236}">
                <a16:creationId xmlns:a16="http://schemas.microsoft.com/office/drawing/2014/main" id="{B67F2485-84FF-458E-851E-A2145C34AEDA}"/>
              </a:ext>
            </a:extLst>
          </p:cNvPr>
          <p:cNvSpPr>
            <a:spLocks noGrp="1"/>
          </p:cNvSpPr>
          <p:nvPr>
            <p:ph type="ftr" sz="quarter" idx="3"/>
          </p:nvPr>
        </p:nvSpPr>
        <p:spPr/>
        <p:txBody>
          <a:bodyPr/>
          <a:lstStyle/>
          <a:p>
            <a:r>
              <a:rPr lang="de-DE"/>
              <a:t>Haushalt 2025 / FBL Schmidt</a:t>
            </a:r>
            <a:endParaRPr lang="de-DE" dirty="0"/>
          </a:p>
        </p:txBody>
      </p:sp>
      <p:sp>
        <p:nvSpPr>
          <p:cNvPr id="6" name="Foliennummernplatzhalter 5">
            <a:extLst>
              <a:ext uri="{FF2B5EF4-FFF2-40B4-BE49-F238E27FC236}">
                <a16:creationId xmlns:a16="http://schemas.microsoft.com/office/drawing/2014/main" id="{4F3BED85-D1D1-4730-B36E-210A1382E6B0}"/>
              </a:ext>
            </a:extLst>
          </p:cNvPr>
          <p:cNvSpPr>
            <a:spLocks noGrp="1"/>
          </p:cNvSpPr>
          <p:nvPr>
            <p:ph type="sldNum" sz="quarter" idx="4"/>
          </p:nvPr>
        </p:nvSpPr>
        <p:spPr/>
        <p:txBody>
          <a:bodyPr/>
          <a:lstStyle/>
          <a:p>
            <a:fld id="{515FC477-0A05-4F3E-8EE9-E015C9089D56}" type="slidenum">
              <a:rPr lang="de-DE" smtClean="0"/>
              <a:pPr/>
              <a:t>50</a:t>
            </a:fld>
            <a:endParaRPr lang="de-DE" dirty="0"/>
          </a:p>
        </p:txBody>
      </p:sp>
    </p:spTree>
    <p:extLst>
      <p:ext uri="{BB962C8B-B14F-4D97-AF65-F5344CB8AC3E}">
        <p14:creationId xmlns:p14="http://schemas.microsoft.com/office/powerpoint/2010/main" val="23188548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1EF170-B07E-419E-8788-58C7CA848A1A}"/>
              </a:ext>
            </a:extLst>
          </p:cNvPr>
          <p:cNvSpPr>
            <a:spLocks noGrp="1"/>
          </p:cNvSpPr>
          <p:nvPr>
            <p:ph type="title"/>
          </p:nvPr>
        </p:nvSpPr>
        <p:spPr/>
        <p:txBody>
          <a:bodyPr/>
          <a:lstStyle/>
          <a:p>
            <a:r>
              <a:rPr lang="de-DE" dirty="0"/>
              <a:t>Weitere Maßnahmen – Kosten noch nicht bekannt</a:t>
            </a:r>
          </a:p>
        </p:txBody>
      </p:sp>
      <p:sp>
        <p:nvSpPr>
          <p:cNvPr id="3" name="Inhaltsplatzhalter 2">
            <a:extLst>
              <a:ext uri="{FF2B5EF4-FFF2-40B4-BE49-F238E27FC236}">
                <a16:creationId xmlns:a16="http://schemas.microsoft.com/office/drawing/2014/main" id="{C6C24E8E-152C-476D-83A5-EC412794F0E4}"/>
              </a:ext>
            </a:extLst>
          </p:cNvPr>
          <p:cNvSpPr>
            <a:spLocks noGrp="1"/>
          </p:cNvSpPr>
          <p:nvPr>
            <p:ph idx="1"/>
          </p:nvPr>
        </p:nvSpPr>
        <p:spPr/>
        <p:txBody>
          <a:bodyPr/>
          <a:lstStyle/>
          <a:p>
            <a:r>
              <a:rPr lang="de-DE" altLang="de-DE" b="1" dirty="0"/>
              <a:t>Sanierung Schulsporthallen</a:t>
            </a:r>
          </a:p>
          <a:p>
            <a:endParaRPr lang="de-DE" altLang="de-DE" b="1" dirty="0"/>
          </a:p>
          <a:p>
            <a:r>
              <a:rPr lang="de-DE" altLang="de-DE" b="1" dirty="0"/>
              <a:t>Sanierung Aula Sebastianschule</a:t>
            </a:r>
          </a:p>
          <a:p>
            <a:endParaRPr lang="de-DE" altLang="de-DE" b="1" dirty="0"/>
          </a:p>
          <a:p>
            <a:r>
              <a:rPr lang="de-DE" altLang="de-DE" b="1" dirty="0"/>
              <a:t>Neugestaltung </a:t>
            </a:r>
            <a:r>
              <a:rPr lang="de-DE" altLang="de-DE" b="1" dirty="0" err="1"/>
              <a:t>Altenbürgzentrum</a:t>
            </a:r>
            <a:endParaRPr lang="de-DE" altLang="de-DE" b="1" dirty="0"/>
          </a:p>
          <a:p>
            <a:endParaRPr lang="de-DE" altLang="de-DE" b="1" dirty="0"/>
          </a:p>
          <a:p>
            <a:r>
              <a:rPr lang="de-DE" altLang="de-DE" b="1" dirty="0"/>
              <a:t>Sanierung „Neuthard Mitte“</a:t>
            </a:r>
          </a:p>
          <a:p>
            <a:endParaRPr lang="de-DE" dirty="0"/>
          </a:p>
        </p:txBody>
      </p:sp>
      <p:sp>
        <p:nvSpPr>
          <p:cNvPr id="4" name="Datumsplatzhalter 3">
            <a:extLst>
              <a:ext uri="{FF2B5EF4-FFF2-40B4-BE49-F238E27FC236}">
                <a16:creationId xmlns:a16="http://schemas.microsoft.com/office/drawing/2014/main" id="{3BC55316-0802-470A-B876-A3634CDE2CDA}"/>
              </a:ext>
            </a:extLst>
          </p:cNvPr>
          <p:cNvSpPr>
            <a:spLocks noGrp="1"/>
          </p:cNvSpPr>
          <p:nvPr>
            <p:ph type="dt" sz="half" idx="2"/>
          </p:nvPr>
        </p:nvSpPr>
        <p:spPr/>
        <p:txBody>
          <a:bodyPr/>
          <a:lstStyle/>
          <a:p>
            <a:r>
              <a:rPr lang="de-DE"/>
              <a:t>18.11.2024</a:t>
            </a:r>
            <a:endParaRPr lang="de-DE" dirty="0"/>
          </a:p>
        </p:txBody>
      </p:sp>
      <p:sp>
        <p:nvSpPr>
          <p:cNvPr id="5" name="Fußzeilenplatzhalter 4">
            <a:extLst>
              <a:ext uri="{FF2B5EF4-FFF2-40B4-BE49-F238E27FC236}">
                <a16:creationId xmlns:a16="http://schemas.microsoft.com/office/drawing/2014/main" id="{D57016FD-7E7C-429D-B378-328D5C146181}"/>
              </a:ext>
            </a:extLst>
          </p:cNvPr>
          <p:cNvSpPr>
            <a:spLocks noGrp="1"/>
          </p:cNvSpPr>
          <p:nvPr>
            <p:ph type="ftr" sz="quarter" idx="3"/>
          </p:nvPr>
        </p:nvSpPr>
        <p:spPr/>
        <p:txBody>
          <a:bodyPr/>
          <a:lstStyle/>
          <a:p>
            <a:r>
              <a:rPr lang="de-DE"/>
              <a:t>Haushalt 2025 / FBL Schmidt</a:t>
            </a:r>
            <a:endParaRPr lang="de-DE" dirty="0"/>
          </a:p>
        </p:txBody>
      </p:sp>
      <p:sp>
        <p:nvSpPr>
          <p:cNvPr id="6" name="Foliennummernplatzhalter 5">
            <a:extLst>
              <a:ext uri="{FF2B5EF4-FFF2-40B4-BE49-F238E27FC236}">
                <a16:creationId xmlns:a16="http://schemas.microsoft.com/office/drawing/2014/main" id="{6A1C4EC0-CAA7-4907-A7B1-7974C5BB3699}"/>
              </a:ext>
            </a:extLst>
          </p:cNvPr>
          <p:cNvSpPr>
            <a:spLocks noGrp="1"/>
          </p:cNvSpPr>
          <p:nvPr>
            <p:ph type="sldNum" sz="quarter" idx="4"/>
          </p:nvPr>
        </p:nvSpPr>
        <p:spPr/>
        <p:txBody>
          <a:bodyPr/>
          <a:lstStyle/>
          <a:p>
            <a:fld id="{515FC477-0A05-4F3E-8EE9-E015C9089D56}" type="slidenum">
              <a:rPr lang="de-DE" smtClean="0"/>
              <a:pPr/>
              <a:t>51</a:t>
            </a:fld>
            <a:endParaRPr lang="de-DE" dirty="0"/>
          </a:p>
        </p:txBody>
      </p:sp>
    </p:spTree>
    <p:extLst>
      <p:ext uri="{BB962C8B-B14F-4D97-AF65-F5344CB8AC3E}">
        <p14:creationId xmlns:p14="http://schemas.microsoft.com/office/powerpoint/2010/main" val="2385155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400" dirty="0"/>
              <a:t>Mögliche Erlöse aus Grundstücksverkäufen – Stand: Sep. 2024</a:t>
            </a:r>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18.11.2024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Haushalt 2025 / FBL Schmidt</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7" name="Inhaltsplatzhalter 6">
            <a:extLst>
              <a:ext uri="{FF2B5EF4-FFF2-40B4-BE49-F238E27FC236}">
                <a16:creationId xmlns:a16="http://schemas.microsoft.com/office/drawing/2014/main" id="{25EF3CB0-0692-4FCF-B02C-BC72DD9833A8}"/>
              </a:ext>
            </a:extLst>
          </p:cNvPr>
          <p:cNvSpPr>
            <a:spLocks noGrp="1"/>
          </p:cNvSpPr>
          <p:nvPr>
            <p:ph idx="1"/>
          </p:nvPr>
        </p:nvSpPr>
        <p:spPr/>
        <p:txBody>
          <a:bodyPr/>
          <a:lstStyle/>
          <a:p>
            <a:endParaRPr lang="de-DE" dirty="0"/>
          </a:p>
        </p:txBody>
      </p:sp>
      <p:graphicFrame>
        <p:nvGraphicFramePr>
          <p:cNvPr id="8" name="Objekt 7">
            <a:extLst>
              <a:ext uri="{FF2B5EF4-FFF2-40B4-BE49-F238E27FC236}">
                <a16:creationId xmlns:a16="http://schemas.microsoft.com/office/drawing/2014/main" id="{569C6583-56E5-44F7-A718-A8643C0FAF62}"/>
              </a:ext>
            </a:extLst>
          </p:cNvPr>
          <p:cNvGraphicFramePr>
            <a:graphicFrameLocks noChangeAspect="1"/>
          </p:cNvGraphicFramePr>
          <p:nvPr>
            <p:extLst/>
          </p:nvPr>
        </p:nvGraphicFramePr>
        <p:xfrm>
          <a:off x="609599" y="990600"/>
          <a:ext cx="6930365" cy="5257800"/>
        </p:xfrm>
        <a:graphic>
          <a:graphicData uri="http://schemas.openxmlformats.org/presentationml/2006/ole">
            <mc:AlternateContent xmlns:mc="http://schemas.openxmlformats.org/markup-compatibility/2006">
              <mc:Choice xmlns:v="urn:schemas-microsoft-com:vml" Requires="v">
                <p:oleObj spid="_x0000_s73741" name="Worksheet" r:id="rId3" imgW="8110609" imgH="6153161" progId="Excel.Sheet.8">
                  <p:embed/>
                </p:oleObj>
              </mc:Choice>
              <mc:Fallback>
                <p:oleObj name="Worksheet" r:id="rId3" imgW="8110609" imgH="6153161" progId="Excel.Sheet.8">
                  <p:embed/>
                  <p:pic>
                    <p:nvPicPr>
                      <p:cNvPr id="8" name="Objekt 7">
                        <a:extLst>
                          <a:ext uri="{FF2B5EF4-FFF2-40B4-BE49-F238E27FC236}">
                            <a16:creationId xmlns:a16="http://schemas.microsoft.com/office/drawing/2014/main" id="{569C6583-56E5-44F7-A718-A8643C0FAF62}"/>
                          </a:ext>
                        </a:extLst>
                      </p:cNvPr>
                      <p:cNvPicPr/>
                      <p:nvPr/>
                    </p:nvPicPr>
                    <p:blipFill>
                      <a:blip r:embed="rId4"/>
                      <a:stretch>
                        <a:fillRect/>
                      </a:stretch>
                    </p:blipFill>
                    <p:spPr>
                      <a:xfrm>
                        <a:off x="609599" y="990600"/>
                        <a:ext cx="6930365" cy="5257800"/>
                      </a:xfrm>
                      <a:prstGeom prst="rect">
                        <a:avLst/>
                      </a:prstGeom>
                    </p:spPr>
                  </p:pic>
                </p:oleObj>
              </mc:Fallback>
            </mc:AlternateContent>
          </a:graphicData>
        </a:graphic>
      </p:graphicFrame>
    </p:spTree>
    <p:extLst>
      <p:ext uri="{BB962C8B-B14F-4D97-AF65-F5344CB8AC3E}">
        <p14:creationId xmlns:p14="http://schemas.microsoft.com/office/powerpoint/2010/main" val="3986511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a:t>Kernziele / Risiken</a:t>
            </a:r>
          </a:p>
        </p:txBody>
      </p:sp>
      <p:sp>
        <p:nvSpPr>
          <p:cNvPr id="3" name="Inhaltsplatzhalter 2"/>
          <p:cNvSpPr>
            <a:spLocks noGrp="1"/>
          </p:cNvSpPr>
          <p:nvPr>
            <p:ph idx="1"/>
          </p:nvPr>
        </p:nvSpPr>
        <p:spPr>
          <a:xfrm>
            <a:off x="609600" y="1232109"/>
            <a:ext cx="10972800" cy="4711491"/>
          </a:xfrm>
        </p:spPr>
        <p:txBody>
          <a:bodyPr>
            <a:normAutofit/>
          </a:bodyPr>
          <a:lstStyle/>
          <a:p>
            <a:pPr lvl="1">
              <a:buFont typeface="Wingdings" panose="05000000000000000000" pitchFamily="2" charset="2"/>
              <a:buChar char="Ø"/>
            </a:pPr>
            <a:r>
              <a:rPr lang="de-DE" dirty="0"/>
              <a:t>Kernziel – Jährlicher Zahlungsmittelüberschuss von mind. 1,5 </a:t>
            </a:r>
            <a:r>
              <a:rPr lang="de-DE" dirty="0" err="1"/>
              <a:t>Mio</a:t>
            </a:r>
            <a:r>
              <a:rPr lang="de-DE" dirty="0"/>
              <a:t> €.</a:t>
            </a:r>
          </a:p>
          <a:p>
            <a:pPr marL="342900" lvl="1" indent="0">
              <a:buNone/>
            </a:pPr>
            <a:r>
              <a:rPr lang="de-DE" b="1" u="sng" dirty="0"/>
              <a:t>Risiken:</a:t>
            </a:r>
          </a:p>
          <a:p>
            <a:pPr lvl="1">
              <a:buFont typeface="Wingdings" panose="05000000000000000000" pitchFamily="2" charset="2"/>
              <a:buChar char="Ø"/>
            </a:pPr>
            <a:r>
              <a:rPr lang="de-DE" dirty="0">
                <a:solidFill>
                  <a:srgbClr val="FF0000"/>
                </a:solidFill>
              </a:rPr>
              <a:t>Preissteigerungen in allen Bereichen – Insbesondere Kindergärten</a:t>
            </a:r>
          </a:p>
          <a:p>
            <a:pPr lvl="1">
              <a:buFont typeface="Wingdings" panose="05000000000000000000" pitchFamily="2" charset="2"/>
              <a:buChar char="Ø"/>
            </a:pPr>
            <a:r>
              <a:rPr lang="de-DE" dirty="0">
                <a:solidFill>
                  <a:srgbClr val="FF0000"/>
                </a:solidFill>
              </a:rPr>
              <a:t>Weitere Erhöhung der Kreisumlage auf bis zu 38% - Aktuell 32% ab 2025</a:t>
            </a:r>
          </a:p>
          <a:p>
            <a:pPr lvl="1">
              <a:buFont typeface="Wingdings" panose="05000000000000000000" pitchFamily="2" charset="2"/>
              <a:buChar char="Ø"/>
            </a:pPr>
            <a:r>
              <a:rPr lang="de-DE" dirty="0"/>
              <a:t>Keine Projektumsetzung ohne Grundstückserlöse -insbesondere im Kammerforst- möglich.</a:t>
            </a:r>
          </a:p>
          <a:p>
            <a:pPr lvl="1">
              <a:buFont typeface="Wingdings" panose="05000000000000000000" pitchFamily="2" charset="2"/>
              <a:buChar char="Ø"/>
            </a:pPr>
            <a:r>
              <a:rPr lang="de-DE" dirty="0">
                <a:solidFill>
                  <a:srgbClr val="FF0000"/>
                </a:solidFill>
              </a:rPr>
              <a:t>Des Weiteren Keine Projektumsetzung ohne Zuschüsse des Landes, insbesondere Ausgleichstock</a:t>
            </a:r>
          </a:p>
          <a:p>
            <a:pPr lvl="1">
              <a:buFont typeface="Wingdings" panose="05000000000000000000" pitchFamily="2" charset="2"/>
              <a:buChar char="Ø"/>
            </a:pPr>
            <a:r>
              <a:rPr lang="de-DE" dirty="0"/>
              <a:t>Höhe der Netto-Abschreibungen -&gt; Auswirkungen neuer Investitionen berücksichtigt.</a:t>
            </a:r>
          </a:p>
          <a:p>
            <a:pPr lvl="1">
              <a:buFont typeface="Wingdings" panose="05000000000000000000" pitchFamily="2" charset="2"/>
              <a:buChar char="Ø"/>
            </a:pPr>
            <a:r>
              <a:rPr lang="de-DE" dirty="0"/>
              <a:t>Vergnügungssteuer – Hebesatz seit 1.1.2020 auf 22%, jedoch mögliche Schließungen einzelner Hallen aufgrund Glücksspielstaatsvertrag. </a:t>
            </a:r>
          </a:p>
          <a:p>
            <a:pPr lvl="1">
              <a:buFont typeface="Wingdings" panose="05000000000000000000" pitchFamily="2" charset="2"/>
              <a:buChar char="Ø"/>
            </a:pPr>
            <a:r>
              <a:rPr lang="de-DE" dirty="0">
                <a:solidFill>
                  <a:srgbClr val="FF0000"/>
                </a:solidFill>
              </a:rPr>
              <a:t>Kostensteigerungen für die Unterbringung von Obdachlosen und Asylbewerbern</a:t>
            </a:r>
          </a:p>
          <a:p>
            <a:pPr lvl="1">
              <a:buFont typeface="Wingdings" panose="05000000000000000000" pitchFamily="2" charset="2"/>
              <a:buChar char="Ø"/>
            </a:pPr>
            <a:r>
              <a:rPr lang="de-DE" dirty="0"/>
              <a:t>Wichtigste Investitionen: Schönbornschule, Feuerwehrhaus, Rathäuser, Kindergärten</a:t>
            </a:r>
          </a:p>
          <a:p>
            <a:pPr lvl="1">
              <a:buFont typeface="Wingdings" panose="05000000000000000000" pitchFamily="2" charset="2"/>
              <a:buChar char="Ø"/>
            </a:pPr>
            <a:endParaRPr lang="de-DE" dirty="0"/>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18.11.2024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Haushalt 2025 / FBL Schmidt</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Tree>
    <p:extLst>
      <p:ext uri="{BB962C8B-B14F-4D97-AF65-F5344CB8AC3E}">
        <p14:creationId xmlns:p14="http://schemas.microsoft.com/office/powerpoint/2010/main" val="1214598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a:t>Möglichkeiten der Verbesserung</a:t>
            </a:r>
            <a:br>
              <a:rPr lang="de-DE" dirty="0"/>
            </a:br>
            <a:endParaRPr lang="de-DE" dirty="0"/>
          </a:p>
        </p:txBody>
      </p:sp>
      <p:sp>
        <p:nvSpPr>
          <p:cNvPr id="3" name="Inhaltsplatzhalter 2"/>
          <p:cNvSpPr>
            <a:spLocks noGrp="1"/>
          </p:cNvSpPr>
          <p:nvPr>
            <p:ph idx="1"/>
          </p:nvPr>
        </p:nvSpPr>
        <p:spPr>
          <a:xfrm>
            <a:off x="1066800" y="1232108"/>
            <a:ext cx="8991600" cy="4787692"/>
          </a:xfrm>
        </p:spPr>
        <p:txBody>
          <a:bodyPr>
            <a:normAutofit lnSpcReduction="10000"/>
          </a:bodyPr>
          <a:lstStyle/>
          <a:p>
            <a:pPr lvl="1">
              <a:buFont typeface="Wingdings" panose="05000000000000000000" pitchFamily="2" charset="2"/>
              <a:buChar char="§"/>
            </a:pPr>
            <a:r>
              <a:rPr lang="de-DE" sz="1600" dirty="0"/>
              <a:t>Verschiebung / Kürzung von Unterhaltungsmaßnahmen	=	?</a:t>
            </a:r>
          </a:p>
          <a:p>
            <a:pPr lvl="1">
              <a:buFont typeface="Wingdings" panose="05000000000000000000" pitchFamily="2" charset="2"/>
              <a:buChar char="§"/>
            </a:pPr>
            <a:r>
              <a:rPr lang="de-DE" sz="1600" dirty="0"/>
              <a:t>Neubewertung / Verschiebung von Investitionen		=	?</a:t>
            </a:r>
          </a:p>
          <a:p>
            <a:pPr lvl="1">
              <a:buFont typeface="Wingdings" panose="05000000000000000000" pitchFamily="2" charset="2"/>
              <a:buChar char="§"/>
            </a:pPr>
            <a:r>
              <a:rPr lang="de-DE" sz="1600" dirty="0">
                <a:solidFill>
                  <a:srgbClr val="FF0000"/>
                </a:solidFill>
              </a:rPr>
              <a:t>Anpassung der Benutzungsgebühren – weitestgehend erfolgt</a:t>
            </a:r>
          </a:p>
          <a:p>
            <a:pPr lvl="1">
              <a:buFont typeface="Wingdings" panose="05000000000000000000" pitchFamily="2" charset="2"/>
              <a:buChar char="§"/>
            </a:pPr>
            <a:r>
              <a:rPr lang="de-DE" sz="1600" dirty="0">
                <a:solidFill>
                  <a:srgbClr val="FF0000"/>
                </a:solidFill>
              </a:rPr>
              <a:t>Verkauf Grundstücke die für die Stadtbahntrasse reserviert waren</a:t>
            </a:r>
          </a:p>
          <a:p>
            <a:pPr lvl="1">
              <a:buFont typeface="Wingdings" panose="05000000000000000000" pitchFamily="2" charset="2"/>
              <a:buChar char="§"/>
            </a:pPr>
            <a:r>
              <a:rPr lang="de-DE" sz="1600" dirty="0"/>
              <a:t>Steuererhöhungen</a:t>
            </a:r>
          </a:p>
          <a:p>
            <a:pPr lvl="2">
              <a:buFont typeface="Wingdings" panose="05000000000000000000" pitchFamily="2" charset="2"/>
              <a:buChar char="§"/>
            </a:pPr>
            <a:r>
              <a:rPr lang="de-DE" sz="1600" dirty="0"/>
              <a:t>Grundsteuer A 	Reform - Aktueller Vorschlag	270 v.H.</a:t>
            </a:r>
          </a:p>
          <a:p>
            <a:pPr lvl="2">
              <a:buFont typeface="Wingdings" panose="05000000000000000000" pitchFamily="2" charset="2"/>
              <a:buChar char="§"/>
            </a:pPr>
            <a:r>
              <a:rPr lang="de-DE" sz="1600" dirty="0"/>
              <a:t>Grundsteuer B	Reform - Aktueller Vorschlag	150 v.H.</a:t>
            </a:r>
          </a:p>
          <a:p>
            <a:pPr lvl="2">
              <a:buFont typeface="Wingdings" panose="05000000000000000000" pitchFamily="2" charset="2"/>
              <a:buChar char="§"/>
            </a:pPr>
            <a:r>
              <a:rPr lang="de-DE" sz="1600" dirty="0"/>
              <a:t>Gewerbesteuer	(aktuell 340 v.H.) auf 350 v.H.		= + 129.412 €</a:t>
            </a:r>
          </a:p>
          <a:p>
            <a:pPr lvl="2">
              <a:buFont typeface="Wingdings" panose="05000000000000000000" pitchFamily="2" charset="2"/>
              <a:buChar char="§"/>
            </a:pPr>
            <a:r>
              <a:rPr lang="de-DE" sz="1600" dirty="0"/>
              <a:t>Vergnügungssteuer (aktuell 22 v.H.) auf 24 v.H.		= +  85.455 €</a:t>
            </a:r>
          </a:p>
          <a:p>
            <a:pPr marL="914400" lvl="2" indent="0">
              <a:buNone/>
            </a:pPr>
            <a:r>
              <a:rPr lang="de-DE" sz="1600" dirty="0">
                <a:solidFill>
                  <a:srgbClr val="FF0000"/>
                </a:solidFill>
              </a:rPr>
              <a:t>-&gt; Vorerst keine Empfehlung</a:t>
            </a:r>
          </a:p>
          <a:p>
            <a:pPr marL="914400" lvl="2" indent="0">
              <a:buNone/>
            </a:pPr>
            <a:endParaRPr lang="de-DE" sz="1600" dirty="0">
              <a:solidFill>
                <a:srgbClr val="FF0000"/>
              </a:solidFill>
            </a:endParaRPr>
          </a:p>
          <a:p>
            <a:pPr lvl="2">
              <a:buFont typeface="Wingdings" panose="05000000000000000000" pitchFamily="2" charset="2"/>
              <a:buChar char="Ø"/>
            </a:pPr>
            <a:r>
              <a:rPr lang="de-DE" sz="1600" dirty="0"/>
              <a:t>Notwendige Hebesätze für Zuweisungen aus dem Ausgleichstock: </a:t>
            </a:r>
          </a:p>
          <a:p>
            <a:pPr marL="914400" lvl="2" indent="0">
              <a:buNone/>
            </a:pPr>
            <a:r>
              <a:rPr lang="de-DE" sz="1600" dirty="0"/>
              <a:t>Grundsteuer A 	300 v.H.	</a:t>
            </a:r>
          </a:p>
          <a:p>
            <a:pPr marL="914400" lvl="2" indent="0">
              <a:buNone/>
            </a:pPr>
            <a:r>
              <a:rPr lang="de-DE" sz="1600" dirty="0"/>
              <a:t>Grundsteuer B	300 v.H. </a:t>
            </a:r>
          </a:p>
          <a:p>
            <a:pPr marL="914400" lvl="2" indent="0">
              <a:buNone/>
            </a:pPr>
            <a:r>
              <a:rPr lang="de-DE" sz="1600" dirty="0"/>
              <a:t>Gewerbesteuer	340 v.H.</a:t>
            </a:r>
          </a:p>
          <a:p>
            <a:pPr marL="914400" lvl="2" indent="0">
              <a:buNone/>
            </a:pPr>
            <a:r>
              <a:rPr lang="de-DE" sz="1600" dirty="0">
                <a:solidFill>
                  <a:srgbClr val="FF0000"/>
                </a:solidFill>
              </a:rPr>
              <a:t>-&gt; Voraussetzung erfüllt, jedoch künftig neue Kriterien für Grundsteuer</a:t>
            </a:r>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18.11.2024</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prstClr val="black">
                    <a:tint val="75000"/>
                  </a:prstClr>
                </a:solidFill>
                <a:effectLst/>
                <a:uLnTx/>
                <a:uFillTx/>
                <a:latin typeface="Arial"/>
                <a:ea typeface="+mn-ea"/>
                <a:cs typeface="Arial"/>
              </a:rPr>
              <a:t>Haushalt 2025 / FBL Schmidt</a:t>
            </a:r>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FC477-0A05-4F3E-8EE9-E015C9089D56}" type="slidenum">
              <a:rPr kumimoji="0" lang="de-DE" sz="1200" b="0" i="0" u="none" strike="noStrike" kern="1200" cap="none" spc="0" normalizeH="0" baseline="0" noProof="0" smtClean="0">
                <a:ln>
                  <a:noFill/>
                </a:ln>
                <a:solidFill>
                  <a:prstClr val="black">
                    <a:tint val="75000"/>
                  </a:prstClr>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e-DE" sz="1200" b="0" i="0" u="none" strike="noStrike" kern="1200" cap="none" spc="0" normalizeH="0" baseline="0" noProof="0" dirty="0">
              <a:ln>
                <a:noFill/>
              </a:ln>
              <a:solidFill>
                <a:prstClr val="black">
                  <a:tint val="75000"/>
                </a:prstClr>
              </a:solidFill>
              <a:effectLst/>
              <a:uLnTx/>
              <a:uFillTx/>
              <a:latin typeface="Arial"/>
              <a:ea typeface="+mn-ea"/>
              <a:cs typeface="Arial"/>
            </a:endParaRPr>
          </a:p>
        </p:txBody>
      </p:sp>
    </p:spTree>
    <p:extLst>
      <p:ext uri="{BB962C8B-B14F-4D97-AF65-F5344CB8AC3E}">
        <p14:creationId xmlns:p14="http://schemas.microsoft.com/office/powerpoint/2010/main" val="2905677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F7D97-AFB2-4C57-B9B4-4755180187C5}"/>
              </a:ext>
            </a:extLst>
          </p:cNvPr>
          <p:cNvSpPr>
            <a:spLocks noGrp="1"/>
          </p:cNvSpPr>
          <p:nvPr>
            <p:ph type="title"/>
          </p:nvPr>
        </p:nvSpPr>
        <p:spPr>
          <a:xfrm>
            <a:off x="685800" y="2362200"/>
            <a:ext cx="10972800" cy="914400"/>
          </a:xfrm>
        </p:spPr>
        <p:txBody>
          <a:bodyPr>
            <a:normAutofit/>
          </a:bodyPr>
          <a:lstStyle/>
          <a:p>
            <a:pPr algn="ctr"/>
            <a:r>
              <a:rPr lang="de-DE" sz="4000" b="1" dirty="0"/>
              <a:t>50 Jahre Karlsdorf-Neuthard </a:t>
            </a:r>
          </a:p>
        </p:txBody>
      </p:sp>
      <p:sp>
        <p:nvSpPr>
          <p:cNvPr id="5" name="Fußzeilenplatzhalter 4">
            <a:extLst>
              <a:ext uri="{FF2B5EF4-FFF2-40B4-BE49-F238E27FC236}">
                <a16:creationId xmlns:a16="http://schemas.microsoft.com/office/drawing/2014/main" id="{C0A5E24A-C474-4860-912E-C4EEB9E0735A}"/>
              </a:ext>
            </a:extLst>
          </p:cNvPr>
          <p:cNvSpPr>
            <a:spLocks noGrp="1"/>
          </p:cNvSpPr>
          <p:nvPr>
            <p:ph type="ftr" sz="quarter" idx="3"/>
          </p:nvPr>
        </p:nvSpPr>
        <p:spPr/>
        <p:txBody>
          <a:bodyPr/>
          <a:lstStyle/>
          <a:p>
            <a:r>
              <a:rPr lang="de-DE" dirty="0"/>
              <a:t>Einwohnerversammlung 27.11.2024</a:t>
            </a:r>
          </a:p>
        </p:txBody>
      </p:sp>
      <p:sp>
        <p:nvSpPr>
          <p:cNvPr id="6" name="Foliennummernplatzhalter 5">
            <a:extLst>
              <a:ext uri="{FF2B5EF4-FFF2-40B4-BE49-F238E27FC236}">
                <a16:creationId xmlns:a16="http://schemas.microsoft.com/office/drawing/2014/main" id="{72E637CB-1AC0-4706-9B22-0C407D42FB78}"/>
              </a:ext>
            </a:extLst>
          </p:cNvPr>
          <p:cNvSpPr>
            <a:spLocks noGrp="1"/>
          </p:cNvSpPr>
          <p:nvPr>
            <p:ph type="sldNum" sz="quarter" idx="4"/>
          </p:nvPr>
        </p:nvSpPr>
        <p:spPr/>
        <p:txBody>
          <a:bodyPr/>
          <a:lstStyle/>
          <a:p>
            <a:fld id="{515FC477-0A05-4F3E-8EE9-E015C9089D56}" type="slidenum">
              <a:rPr lang="de-DE" smtClean="0"/>
              <a:pPr/>
              <a:t>55</a:t>
            </a:fld>
            <a:endParaRPr lang="de-DE" dirty="0"/>
          </a:p>
        </p:txBody>
      </p:sp>
    </p:spTree>
    <p:extLst>
      <p:ext uri="{BB962C8B-B14F-4D97-AF65-F5344CB8AC3E}">
        <p14:creationId xmlns:p14="http://schemas.microsoft.com/office/powerpoint/2010/main" val="18279999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DB09367-B35D-4E39-B90C-76E03B8F6605}"/>
              </a:ext>
            </a:extLst>
          </p:cNvPr>
          <p:cNvSpPr>
            <a:spLocks noGrp="1"/>
          </p:cNvSpPr>
          <p:nvPr>
            <p:ph type="title"/>
          </p:nvPr>
        </p:nvSpPr>
        <p:spPr/>
        <p:txBody>
          <a:bodyPr/>
          <a:lstStyle/>
          <a:p>
            <a:pPr algn="ctr"/>
            <a:r>
              <a:rPr lang="de-DE" dirty="0"/>
              <a:t>50 Jahre Karlsdorf-Neuthard</a:t>
            </a:r>
          </a:p>
        </p:txBody>
      </p:sp>
      <p:sp>
        <p:nvSpPr>
          <p:cNvPr id="9" name="Inhaltsplatzhalter 8">
            <a:extLst>
              <a:ext uri="{FF2B5EF4-FFF2-40B4-BE49-F238E27FC236}">
                <a16:creationId xmlns:a16="http://schemas.microsoft.com/office/drawing/2014/main" id="{1C9FFA97-D18B-4B19-97FE-00C7CC944074}"/>
              </a:ext>
            </a:extLst>
          </p:cNvPr>
          <p:cNvSpPr>
            <a:spLocks noGrp="1"/>
          </p:cNvSpPr>
          <p:nvPr>
            <p:ph idx="1"/>
          </p:nvPr>
        </p:nvSpPr>
        <p:spPr/>
        <p:txBody>
          <a:bodyPr>
            <a:normAutofit fontScale="92500" lnSpcReduction="20000"/>
          </a:bodyPr>
          <a:lstStyle/>
          <a:p>
            <a:pPr marL="0" indent="0" algn="ctr">
              <a:buNone/>
            </a:pPr>
            <a:r>
              <a:rPr lang="de-DE" dirty="0"/>
              <a:t>50 Jahre Karlsdorf-Neuthard </a:t>
            </a:r>
          </a:p>
          <a:p>
            <a:pPr marL="0" indent="0" algn="ctr">
              <a:buNone/>
            </a:pPr>
            <a:r>
              <a:rPr lang="de-DE" dirty="0"/>
              <a:t>Festwochenende vom 16. bis 18. Mai 2025 </a:t>
            </a:r>
          </a:p>
          <a:p>
            <a:pPr marL="0" indent="0" algn="ctr">
              <a:buNone/>
            </a:pPr>
            <a:r>
              <a:rPr lang="de-DE" dirty="0"/>
              <a:t>Programmvorschlag </a:t>
            </a:r>
          </a:p>
          <a:p>
            <a:pPr marL="0" indent="0">
              <a:buNone/>
            </a:pPr>
            <a:r>
              <a:rPr lang="de-DE" b="1" u="sng" dirty="0"/>
              <a:t>Freitag, 16. Mai 2025 </a:t>
            </a:r>
            <a:endParaRPr lang="de-DE" dirty="0"/>
          </a:p>
          <a:p>
            <a:pPr marL="0" indent="0">
              <a:buNone/>
            </a:pPr>
            <a:r>
              <a:rPr lang="de-DE" b="1" dirty="0"/>
              <a:t> </a:t>
            </a:r>
            <a:endParaRPr lang="de-DE" dirty="0"/>
          </a:p>
          <a:p>
            <a:r>
              <a:rPr lang="de-DE" b="1" dirty="0"/>
              <a:t>17 Uhr </a:t>
            </a:r>
            <a:r>
              <a:rPr lang="de-DE" dirty="0"/>
              <a:t>Offizieller Auftakt in der Sporthalle (mit Vertretern u.a. von Gemeinderat, Vereinen und Einrichtungen) </a:t>
            </a:r>
          </a:p>
          <a:p>
            <a:endParaRPr lang="de-DE" dirty="0"/>
          </a:p>
          <a:p>
            <a:r>
              <a:rPr lang="de-DE" b="1" dirty="0"/>
              <a:t>19 Uhr </a:t>
            </a:r>
            <a:r>
              <a:rPr lang="de-DE" dirty="0"/>
              <a:t>Schlagerabend in der Altenbürghalle </a:t>
            </a:r>
          </a:p>
          <a:p>
            <a:pPr marL="0" indent="0">
              <a:buNone/>
            </a:pPr>
            <a:r>
              <a:rPr lang="de-DE" dirty="0"/>
              <a:t>  </a:t>
            </a:r>
          </a:p>
          <a:p>
            <a:r>
              <a:rPr lang="de-DE" b="1" dirty="0"/>
              <a:t>21 Uhr</a:t>
            </a:r>
            <a:r>
              <a:rPr lang="de-DE" dirty="0"/>
              <a:t> DJ Party (open </a:t>
            </a:r>
            <a:r>
              <a:rPr lang="de-DE" dirty="0" err="1"/>
              <a:t>air</a:t>
            </a:r>
            <a:r>
              <a:rPr lang="de-DE" dirty="0"/>
              <a:t> oder Bruchbühlhalle) </a:t>
            </a:r>
          </a:p>
          <a:p>
            <a:endParaRPr lang="de-DE" sz="1600" dirty="0">
              <a:effectLst>
                <a:outerShdw blurRad="38100" dist="38100" dir="2700000" algn="tl">
                  <a:srgbClr val="000000">
                    <a:alpha val="43137"/>
                  </a:srgbClr>
                </a:outerShdw>
              </a:effectLst>
            </a:endParaRPr>
          </a:p>
          <a:p>
            <a:endParaRPr lang="de-DE" sz="1400" dirty="0"/>
          </a:p>
          <a:p>
            <a:endParaRPr lang="de-DE" sz="1400" dirty="0"/>
          </a:p>
          <a:p>
            <a:pPr marL="0" indent="0">
              <a:buNone/>
            </a:pPr>
            <a:endParaRPr lang="de-DE" sz="1600" dirty="0"/>
          </a:p>
        </p:txBody>
      </p:sp>
      <p:sp>
        <p:nvSpPr>
          <p:cNvPr id="5" name="Fußzeilenplatzhalter 4"/>
          <p:cNvSpPr>
            <a:spLocks noGrp="1"/>
          </p:cNvSpPr>
          <p:nvPr>
            <p:ph type="ftr" sz="quarter" idx="3"/>
          </p:nvPr>
        </p:nvSpPr>
        <p:spPr/>
        <p:txBody>
          <a:bodyPr/>
          <a:lstStyle/>
          <a:p>
            <a:r>
              <a:rPr lang="de-DE"/>
              <a:t>Einwohnerversammlung 27.11.2024</a:t>
            </a:r>
            <a:endParaRPr lang="de-DE" dirty="0"/>
          </a:p>
        </p:txBody>
      </p:sp>
      <p:sp>
        <p:nvSpPr>
          <p:cNvPr id="2" name="Foliennummernplatzhalter 1">
            <a:extLst>
              <a:ext uri="{FF2B5EF4-FFF2-40B4-BE49-F238E27FC236}">
                <a16:creationId xmlns:a16="http://schemas.microsoft.com/office/drawing/2014/main" id="{1B2015AB-9A71-4129-BDFA-8EE914655F70}"/>
              </a:ext>
            </a:extLst>
          </p:cNvPr>
          <p:cNvSpPr>
            <a:spLocks noGrp="1"/>
          </p:cNvSpPr>
          <p:nvPr>
            <p:ph type="sldNum" sz="quarter" idx="4"/>
          </p:nvPr>
        </p:nvSpPr>
        <p:spPr/>
        <p:txBody>
          <a:bodyPr/>
          <a:lstStyle/>
          <a:p>
            <a:r>
              <a:rPr lang="de-DE" dirty="0"/>
              <a:t>5</a:t>
            </a:r>
          </a:p>
        </p:txBody>
      </p:sp>
    </p:spTree>
    <p:extLst>
      <p:ext uri="{BB962C8B-B14F-4D97-AF65-F5344CB8AC3E}">
        <p14:creationId xmlns:p14="http://schemas.microsoft.com/office/powerpoint/2010/main" val="974986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DB09367-B35D-4E39-B90C-76E03B8F6605}"/>
              </a:ext>
            </a:extLst>
          </p:cNvPr>
          <p:cNvSpPr>
            <a:spLocks noGrp="1"/>
          </p:cNvSpPr>
          <p:nvPr>
            <p:ph type="title"/>
          </p:nvPr>
        </p:nvSpPr>
        <p:spPr/>
        <p:txBody>
          <a:bodyPr/>
          <a:lstStyle/>
          <a:p>
            <a:pPr algn="ctr"/>
            <a:r>
              <a:rPr lang="de-DE" dirty="0"/>
              <a:t>50 Jahre Karlsdorf-Neuthard</a:t>
            </a:r>
          </a:p>
        </p:txBody>
      </p:sp>
      <p:sp>
        <p:nvSpPr>
          <p:cNvPr id="9" name="Inhaltsplatzhalter 8">
            <a:extLst>
              <a:ext uri="{FF2B5EF4-FFF2-40B4-BE49-F238E27FC236}">
                <a16:creationId xmlns:a16="http://schemas.microsoft.com/office/drawing/2014/main" id="{1C9FFA97-D18B-4B19-97FE-00C7CC944074}"/>
              </a:ext>
            </a:extLst>
          </p:cNvPr>
          <p:cNvSpPr>
            <a:spLocks noGrp="1"/>
          </p:cNvSpPr>
          <p:nvPr>
            <p:ph idx="1"/>
          </p:nvPr>
        </p:nvSpPr>
        <p:spPr>
          <a:xfrm>
            <a:off x="609600" y="1232109"/>
            <a:ext cx="10972800" cy="5016291"/>
          </a:xfrm>
        </p:spPr>
        <p:txBody>
          <a:bodyPr>
            <a:normAutofit fontScale="92500" lnSpcReduction="20000"/>
          </a:bodyPr>
          <a:lstStyle/>
          <a:p>
            <a:r>
              <a:rPr lang="de-DE" dirty="0"/>
              <a:t> </a:t>
            </a:r>
            <a:r>
              <a:rPr lang="de-DE" b="1" u="sng" dirty="0"/>
              <a:t>Samstag, 17. Mai 2025 </a:t>
            </a:r>
            <a:endParaRPr lang="de-DE" dirty="0"/>
          </a:p>
          <a:p>
            <a:pPr marL="0" indent="0">
              <a:buNone/>
            </a:pPr>
            <a:r>
              <a:rPr lang="de-DE" dirty="0"/>
              <a:t> </a:t>
            </a:r>
          </a:p>
          <a:p>
            <a:r>
              <a:rPr lang="de-DE" b="1" dirty="0"/>
              <a:t>Ab 9 Uhr</a:t>
            </a:r>
            <a:r>
              <a:rPr lang="de-DE" dirty="0"/>
              <a:t> Frühstückstafel beim Altenbürgzentrum – die Ortsteile verbindend mit Kleinkunst und Musik (nur bei trockenem Wetter) </a:t>
            </a:r>
          </a:p>
          <a:p>
            <a:pPr marL="0" indent="0">
              <a:buNone/>
            </a:pPr>
            <a:r>
              <a:rPr lang="de-DE" dirty="0"/>
              <a:t> </a:t>
            </a:r>
          </a:p>
          <a:p>
            <a:r>
              <a:rPr lang="de-DE" b="1" dirty="0"/>
              <a:t>19 Uhr</a:t>
            </a:r>
            <a:r>
              <a:rPr lang="de-DE" dirty="0"/>
              <a:t> Musikabend mit Vereinen (Liederhalle, HCN, Musikvereine, Chöre…) - eventuell mit Hitparade aus 50 Jahren </a:t>
            </a:r>
          </a:p>
          <a:p>
            <a:endParaRPr lang="de-DE" dirty="0"/>
          </a:p>
          <a:p>
            <a:pPr marL="0" indent="0">
              <a:buNone/>
            </a:pPr>
            <a:r>
              <a:rPr lang="de-DE" b="1" u="sng" dirty="0"/>
              <a:t>Sonntag, 18. Mai 2025  </a:t>
            </a:r>
            <a:endParaRPr lang="de-DE" dirty="0"/>
          </a:p>
          <a:p>
            <a:endParaRPr lang="de-DE" dirty="0"/>
          </a:p>
          <a:p>
            <a:r>
              <a:rPr lang="de-DE" b="1" dirty="0"/>
              <a:t>10.30 Uhr</a:t>
            </a:r>
            <a:r>
              <a:rPr lang="de-DE" dirty="0"/>
              <a:t> Ökumenischer Gottesdienst (Pfarrkirche St. Jakobus) </a:t>
            </a:r>
          </a:p>
          <a:p>
            <a:pPr marL="0" indent="0">
              <a:buNone/>
            </a:pPr>
            <a:r>
              <a:rPr lang="de-DE" dirty="0"/>
              <a:t>       </a:t>
            </a:r>
          </a:p>
          <a:p>
            <a:r>
              <a:rPr lang="de-DE" b="1" dirty="0"/>
              <a:t>14.30 Uhr</a:t>
            </a:r>
            <a:r>
              <a:rPr lang="de-DE" dirty="0"/>
              <a:t> Spiel- und Sportnachmittag mit den Ortsvereinen  </a:t>
            </a:r>
          </a:p>
          <a:p>
            <a:endParaRPr lang="de-DE" sz="1400" dirty="0">
              <a:effectLst>
                <a:outerShdw blurRad="38100" dist="38100" dir="2700000" algn="tl">
                  <a:srgbClr val="000000">
                    <a:alpha val="43137"/>
                  </a:srgbClr>
                </a:outerShdw>
              </a:effectLst>
            </a:endParaRPr>
          </a:p>
          <a:p>
            <a:endParaRPr lang="de-DE" sz="1600" dirty="0">
              <a:effectLst>
                <a:outerShdw blurRad="38100" dist="38100" dir="2700000" algn="tl">
                  <a:srgbClr val="000000">
                    <a:alpha val="43137"/>
                  </a:srgbClr>
                </a:outerShdw>
              </a:effectLst>
            </a:endParaRPr>
          </a:p>
          <a:p>
            <a:endParaRPr lang="de-DE" sz="1400" dirty="0"/>
          </a:p>
          <a:p>
            <a:endParaRPr lang="de-DE" sz="1400" dirty="0"/>
          </a:p>
          <a:p>
            <a:pPr marL="0" indent="0">
              <a:buNone/>
            </a:pPr>
            <a:endParaRPr lang="de-DE" sz="1600" dirty="0"/>
          </a:p>
        </p:txBody>
      </p:sp>
      <p:sp>
        <p:nvSpPr>
          <p:cNvPr id="5" name="Fußzeilenplatzhalter 4"/>
          <p:cNvSpPr>
            <a:spLocks noGrp="1"/>
          </p:cNvSpPr>
          <p:nvPr>
            <p:ph type="ftr" sz="quarter" idx="3"/>
          </p:nvPr>
        </p:nvSpPr>
        <p:spPr/>
        <p:txBody>
          <a:bodyPr/>
          <a:lstStyle/>
          <a:p>
            <a:r>
              <a:rPr lang="de-DE"/>
              <a:t>Einwohnerversammlung 27.11.2024</a:t>
            </a:r>
            <a:endParaRPr lang="de-DE" dirty="0"/>
          </a:p>
        </p:txBody>
      </p:sp>
      <p:sp>
        <p:nvSpPr>
          <p:cNvPr id="2" name="Foliennummernplatzhalter 1">
            <a:extLst>
              <a:ext uri="{FF2B5EF4-FFF2-40B4-BE49-F238E27FC236}">
                <a16:creationId xmlns:a16="http://schemas.microsoft.com/office/drawing/2014/main" id="{1B2015AB-9A71-4129-BDFA-8EE914655F70}"/>
              </a:ext>
            </a:extLst>
          </p:cNvPr>
          <p:cNvSpPr>
            <a:spLocks noGrp="1"/>
          </p:cNvSpPr>
          <p:nvPr>
            <p:ph type="sldNum" sz="quarter" idx="4"/>
          </p:nvPr>
        </p:nvSpPr>
        <p:spPr/>
        <p:txBody>
          <a:bodyPr/>
          <a:lstStyle/>
          <a:p>
            <a:r>
              <a:rPr lang="de-DE" dirty="0"/>
              <a:t>5</a:t>
            </a:r>
          </a:p>
        </p:txBody>
      </p:sp>
    </p:spTree>
    <p:extLst>
      <p:ext uri="{BB962C8B-B14F-4D97-AF65-F5344CB8AC3E}">
        <p14:creationId xmlns:p14="http://schemas.microsoft.com/office/powerpoint/2010/main" val="390607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743175-6BE2-4D53-BA40-6A76CD86CE63}"/>
              </a:ext>
            </a:extLst>
          </p:cNvPr>
          <p:cNvSpPr>
            <a:spLocks noGrp="1"/>
          </p:cNvSpPr>
          <p:nvPr>
            <p:ph type="title"/>
          </p:nvPr>
        </p:nvSpPr>
        <p:spPr/>
        <p:txBody>
          <a:bodyPr>
            <a:normAutofit/>
          </a:bodyPr>
          <a:lstStyle/>
          <a:p>
            <a:r>
              <a:rPr lang="de-DE" dirty="0"/>
              <a:t>Weitere Ideen (auch außerhalb vom Festwochenende) </a:t>
            </a:r>
          </a:p>
        </p:txBody>
      </p:sp>
      <p:sp>
        <p:nvSpPr>
          <p:cNvPr id="3" name="Inhaltsplatzhalter 2">
            <a:extLst>
              <a:ext uri="{FF2B5EF4-FFF2-40B4-BE49-F238E27FC236}">
                <a16:creationId xmlns:a16="http://schemas.microsoft.com/office/drawing/2014/main" id="{A7900FD4-ECE2-45CE-8AFD-F9CFBF6EC6B3}"/>
              </a:ext>
            </a:extLst>
          </p:cNvPr>
          <p:cNvSpPr>
            <a:spLocks noGrp="1"/>
          </p:cNvSpPr>
          <p:nvPr>
            <p:ph idx="1"/>
          </p:nvPr>
        </p:nvSpPr>
        <p:spPr/>
        <p:txBody>
          <a:bodyPr>
            <a:normAutofit fontScale="47500" lnSpcReduction="20000"/>
          </a:bodyPr>
          <a:lstStyle/>
          <a:p>
            <a:r>
              <a:rPr lang="de-DE" sz="1900" dirty="0">
                <a:latin typeface="Arial" panose="020B0604020202020204" pitchFamily="34" charset="0"/>
                <a:ea typeface="Calibri" panose="020F0502020204030204" pitchFamily="34" charset="0"/>
                <a:cs typeface="Arial" panose="020B0604020202020204" pitchFamily="34" charset="0"/>
              </a:rPr>
              <a:t>Auftakt ins Jubiläumsjahr beim Neujahrsempfang im Januar </a:t>
            </a:r>
          </a:p>
          <a:p>
            <a:r>
              <a:rPr lang="de-DE" sz="1900" dirty="0">
                <a:latin typeface="Arial" panose="020B0604020202020204" pitchFamily="34" charset="0"/>
                <a:ea typeface="Calibri" panose="020F0502020204030204" pitchFamily="34" charset="0"/>
                <a:cs typeface="Arial" panose="020B0604020202020204" pitchFamily="34" charset="0"/>
              </a:rPr>
              <a:t>Logo / Einarbeitung “50 Jahre“ in das Gemeinde-Logo </a:t>
            </a:r>
          </a:p>
          <a:p>
            <a:r>
              <a:rPr lang="de-DE" sz="1900" dirty="0">
                <a:latin typeface="Arial" panose="020B0604020202020204" pitchFamily="34" charset="0"/>
                <a:ea typeface="Calibri" panose="020F0502020204030204" pitchFamily="34" charset="0"/>
                <a:cs typeface="Arial" panose="020B0604020202020204" pitchFamily="34" charset="0"/>
              </a:rPr>
              <a:t>Münzprägung / Gedenkmedaillen</a:t>
            </a:r>
          </a:p>
          <a:p>
            <a:r>
              <a:rPr lang="de-DE" sz="1900" dirty="0">
                <a:latin typeface="Arial" panose="020B0604020202020204" pitchFamily="34" charset="0"/>
                <a:ea typeface="Calibri" panose="020F0502020204030204" pitchFamily="34" charset="0"/>
                <a:cs typeface="Arial" panose="020B0604020202020204" pitchFamily="34" charset="0"/>
              </a:rPr>
              <a:t>Herausragende Sportler und Persönlichkeiten aus KN </a:t>
            </a:r>
          </a:p>
          <a:p>
            <a:r>
              <a:rPr lang="de-DE" sz="1900" dirty="0">
                <a:latin typeface="Arial" panose="020B0604020202020204" pitchFamily="34" charset="0"/>
                <a:ea typeface="Calibri" panose="020F0502020204030204" pitchFamily="34" charset="0"/>
                <a:cs typeface="Arial" panose="020B0604020202020204" pitchFamily="34" charset="0"/>
              </a:rPr>
              <a:t>KN Memory Spiel drucken lassen </a:t>
            </a:r>
          </a:p>
          <a:p>
            <a:r>
              <a:rPr lang="de-DE" sz="1900" dirty="0">
                <a:latin typeface="Arial" panose="020B0604020202020204" pitchFamily="34" charset="0"/>
                <a:ea typeface="Calibri" panose="020F0502020204030204" pitchFamily="34" charset="0"/>
                <a:cs typeface="Arial" panose="020B0604020202020204" pitchFamily="34" charset="0"/>
              </a:rPr>
              <a:t>Likör/Schnaps/Saftgetränk mit speziellem Flaschendruck </a:t>
            </a:r>
          </a:p>
          <a:p>
            <a:r>
              <a:rPr lang="de-DE" sz="1900" dirty="0">
                <a:latin typeface="Arial" panose="020B0604020202020204" pitchFamily="34" charset="0"/>
                <a:ea typeface="Calibri" panose="020F0502020204030204" pitchFamily="34" charset="0"/>
                <a:cs typeface="Arial" panose="020B0604020202020204" pitchFamily="34" charset="0"/>
              </a:rPr>
              <a:t>Einbindung und Wettbewerbe in Schulen und Kindergärten </a:t>
            </a:r>
          </a:p>
          <a:p>
            <a:r>
              <a:rPr lang="de-DE" sz="1900" dirty="0">
                <a:latin typeface="Arial" panose="020B0604020202020204" pitchFamily="34" charset="0"/>
                <a:ea typeface="Calibri" panose="020F0502020204030204" pitchFamily="34" charset="0"/>
                <a:cs typeface="Arial" panose="020B0604020202020204" pitchFamily="34" charset="0"/>
              </a:rPr>
              <a:t>Fotoausstellung KN früher und heute sowie freie Fotoaufnahmen von Einwohnern zum Thema „mein KN“    </a:t>
            </a:r>
          </a:p>
          <a:p>
            <a:r>
              <a:rPr lang="de-DE" sz="1900" dirty="0">
                <a:latin typeface="Arial" panose="020B0604020202020204" pitchFamily="34" charset="0"/>
                <a:ea typeface="Calibri" panose="020F0502020204030204" pitchFamily="34" charset="0"/>
                <a:cs typeface="Arial" panose="020B0604020202020204" pitchFamily="34" charset="0"/>
              </a:rPr>
              <a:t>Open Air mit örtlichen Bands </a:t>
            </a:r>
          </a:p>
          <a:p>
            <a:r>
              <a:rPr lang="de-DE" sz="1900" dirty="0">
                <a:latin typeface="Arial" panose="020B0604020202020204" pitchFamily="34" charset="0"/>
                <a:ea typeface="Calibri" panose="020F0502020204030204" pitchFamily="34" charset="0"/>
                <a:cs typeface="Arial" panose="020B0604020202020204" pitchFamily="34" charset="0"/>
              </a:rPr>
              <a:t>Kunstausstellung (Sonderthema/Wettbewerb: „Fusion“), Theater KN, Sport/Musik/Kultur bekannte Persönlichkeiten aus KN, neuer Bildband,</a:t>
            </a:r>
          </a:p>
          <a:p>
            <a:r>
              <a:rPr lang="de-DE" sz="1900" dirty="0">
                <a:latin typeface="Arial" panose="020B0604020202020204" pitchFamily="34" charset="0"/>
                <a:ea typeface="Calibri" panose="020F0502020204030204" pitchFamily="34" charset="0"/>
                <a:cs typeface="Arial" panose="020B0604020202020204" pitchFamily="34" charset="0"/>
              </a:rPr>
              <a:t>Jubiläumsheft, pfiffige Werbeartikel, Sonderaktionen das ganze Jahr über</a:t>
            </a:r>
          </a:p>
          <a:p>
            <a:r>
              <a:rPr lang="de-DE" sz="1900" dirty="0">
                <a:latin typeface="Arial" panose="020B0604020202020204" pitchFamily="34" charset="0"/>
                <a:ea typeface="Calibri" panose="020F0502020204030204" pitchFamily="34" charset="0"/>
                <a:cs typeface="Arial" panose="020B0604020202020204" pitchFamily="34" charset="0"/>
              </a:rPr>
              <a:t>Jubiläums-Baum oder –Bäume pflanzen  (z.B. Mühlenplatz? Feuerwehrhaus? Rathausgelände Neuthard? Altenbürgzentrum?) </a:t>
            </a:r>
          </a:p>
          <a:p>
            <a:r>
              <a:rPr lang="de-DE" sz="1900" dirty="0">
                <a:latin typeface="Arial" panose="020B0604020202020204" pitchFamily="34" charset="0"/>
                <a:ea typeface="Calibri" panose="020F0502020204030204" pitchFamily="34" charset="0"/>
                <a:cs typeface="Arial" panose="020B0604020202020204" pitchFamily="34" charset="0"/>
              </a:rPr>
              <a:t>Vereine stellen sich vor (Serie im Mitteilungsblatt)</a:t>
            </a:r>
          </a:p>
          <a:p>
            <a:r>
              <a:rPr lang="de-DE" sz="1900" dirty="0">
                <a:latin typeface="Arial" panose="020B0604020202020204" pitchFamily="34" charset="0"/>
                <a:ea typeface="Calibri" panose="020F0502020204030204" pitchFamily="34" charset="0"/>
                <a:cs typeface="Arial" panose="020B0604020202020204" pitchFamily="34" charset="0"/>
              </a:rPr>
              <a:t>Partnerschaften einbinden, Seniorenhäuser, </a:t>
            </a:r>
            <a:r>
              <a:rPr lang="de-DE" sz="1900" dirty="0" err="1">
                <a:latin typeface="Arial" panose="020B0604020202020204" pitchFamily="34" charset="0"/>
                <a:ea typeface="Calibri" panose="020F0502020204030204" pitchFamily="34" charset="0"/>
                <a:cs typeface="Arial" panose="020B0604020202020204" pitchFamily="34" charset="0"/>
              </a:rPr>
              <a:t>Kigä</a:t>
            </a:r>
            <a:r>
              <a:rPr lang="de-DE" sz="1900" dirty="0">
                <a:latin typeface="Arial" panose="020B0604020202020204" pitchFamily="34" charset="0"/>
                <a:ea typeface="Calibri" panose="020F0502020204030204" pitchFamily="34" charset="0"/>
                <a:cs typeface="Arial" panose="020B0604020202020204" pitchFamily="34" charset="0"/>
              </a:rPr>
              <a:t>, Schulen, Klimaschutz, Angebote für alle Altersgruppen (Kinder, Jugendliche, Erwachsene, Senioren, Generationen verbindende Projekte)…</a:t>
            </a:r>
          </a:p>
          <a:p>
            <a:r>
              <a:rPr lang="de-DE" sz="1900" dirty="0">
                <a:latin typeface="Arial" panose="020B0604020202020204" pitchFamily="34" charset="0"/>
                <a:ea typeface="Calibri" panose="020F0502020204030204" pitchFamily="34" charset="0"/>
                <a:cs typeface="Arial" panose="020B0604020202020204" pitchFamily="34" charset="0"/>
              </a:rPr>
              <a:t>Aktionen Bibliothek, </a:t>
            </a:r>
            <a:r>
              <a:rPr lang="de-DE" sz="1900" dirty="0" err="1">
                <a:latin typeface="Arial" panose="020B0604020202020204" pitchFamily="34" charset="0"/>
                <a:ea typeface="Calibri" panose="020F0502020204030204" pitchFamily="34" charset="0"/>
                <a:cs typeface="Arial" panose="020B0604020202020204" pitchFamily="34" charset="0"/>
              </a:rPr>
              <a:t>JuZ</a:t>
            </a:r>
            <a:r>
              <a:rPr lang="de-DE" sz="1900" dirty="0">
                <a:latin typeface="Arial" panose="020B0604020202020204" pitchFamily="34" charset="0"/>
                <a:ea typeface="Calibri" panose="020F0502020204030204" pitchFamily="34" charset="0"/>
                <a:cs typeface="Arial" panose="020B0604020202020204" pitchFamily="34" charset="0"/>
              </a:rPr>
              <a:t>… </a:t>
            </a:r>
          </a:p>
          <a:p>
            <a:r>
              <a:rPr lang="de-DE" sz="1900" dirty="0">
                <a:latin typeface="Arial" panose="020B0604020202020204" pitchFamily="34" charset="0"/>
                <a:ea typeface="Calibri" panose="020F0502020204030204" pitchFamily="34" charset="0"/>
                <a:cs typeface="Arial" panose="020B0604020202020204" pitchFamily="34" charset="0"/>
              </a:rPr>
              <a:t>KN zum Genießen, z.B. Senioren für Senioren bereiten in der </a:t>
            </a:r>
            <a:r>
              <a:rPr lang="de-DE" sz="1900" dirty="0" err="1">
                <a:latin typeface="Arial" panose="020B0604020202020204" pitchFamily="34" charset="0"/>
                <a:ea typeface="Calibri" panose="020F0502020204030204" pitchFamily="34" charset="0"/>
                <a:cs typeface="Arial" panose="020B0604020202020204" pitchFamily="34" charset="0"/>
              </a:rPr>
              <a:t>Altenbürghalle</a:t>
            </a:r>
            <a:r>
              <a:rPr lang="de-DE" sz="1900" dirty="0">
                <a:latin typeface="Arial" panose="020B0604020202020204" pitchFamily="34" charset="0"/>
                <a:ea typeface="Calibri" panose="020F0502020204030204" pitchFamily="34" charset="0"/>
                <a:cs typeface="Arial" panose="020B0604020202020204" pitchFamily="34" charset="0"/>
              </a:rPr>
              <a:t> traditionelle, einfache Gerichte zu, die den Gästen serviert werden. Auch denkbar als Generationen verbindendes Projekt mit Kindern.  </a:t>
            </a:r>
          </a:p>
          <a:p>
            <a:r>
              <a:rPr lang="de-DE" sz="1900" dirty="0">
                <a:latin typeface="Arial" panose="020B0604020202020204" pitchFamily="34" charset="0"/>
                <a:ea typeface="Calibri" panose="020F0502020204030204" pitchFamily="34" charset="0"/>
                <a:cs typeface="Arial" panose="020B0604020202020204" pitchFamily="34" charset="0"/>
              </a:rPr>
              <a:t>Kunst, Theater, Mundart, Bilderausstellung…  </a:t>
            </a:r>
          </a:p>
          <a:p>
            <a:r>
              <a:rPr lang="de-DE" sz="1900" dirty="0">
                <a:latin typeface="Arial" panose="020B0604020202020204" pitchFamily="34" charset="0"/>
                <a:ea typeface="Calibri" panose="020F0502020204030204" pitchFamily="34" charset="0"/>
                <a:cs typeface="Arial" panose="020B0604020202020204" pitchFamily="34" charset="0"/>
              </a:rPr>
              <a:t>Moderierter Themenabend mit Zeitzeugen, „wie war das damals, als KN entstand“  </a:t>
            </a:r>
          </a:p>
          <a:p>
            <a:r>
              <a:rPr lang="de-DE" sz="1900" dirty="0">
                <a:latin typeface="Arial" panose="020B0604020202020204" pitchFamily="34" charset="0"/>
                <a:ea typeface="Calibri" panose="020F0502020204030204" pitchFamily="34" charset="0"/>
                <a:cs typeface="Arial" panose="020B0604020202020204" pitchFamily="34" charset="0"/>
              </a:rPr>
              <a:t>Gemeinderat von 1975 bis heute (Fotodokumentation; könnte z.B. in eine Fotoausstellung bei einer Veranstaltung eingebunden werden)  </a:t>
            </a:r>
          </a:p>
          <a:p>
            <a:endParaRPr lang="de-DE" sz="1900" dirty="0">
              <a:latin typeface="Arial" panose="020B0604020202020204" pitchFamily="34" charset="0"/>
              <a:ea typeface="Calibri" panose="020F0502020204030204" pitchFamily="34" charset="0"/>
              <a:cs typeface="Arial" panose="020B0604020202020204" pitchFamily="34" charset="0"/>
            </a:endParaRPr>
          </a:p>
          <a:p>
            <a:r>
              <a:rPr lang="de-DE" dirty="0">
                <a:latin typeface="Calibri" panose="020F0502020204030204" pitchFamily="34" charset="0"/>
                <a:ea typeface="Calibri" panose="020F0502020204030204" pitchFamily="34" charset="0"/>
              </a:rPr>
              <a:t> …. </a:t>
            </a:r>
          </a:p>
          <a:p>
            <a:endParaRPr lang="de-DE" dirty="0"/>
          </a:p>
        </p:txBody>
      </p:sp>
      <p:sp>
        <p:nvSpPr>
          <p:cNvPr id="5" name="Fußzeilenplatzhalter 4">
            <a:extLst>
              <a:ext uri="{FF2B5EF4-FFF2-40B4-BE49-F238E27FC236}">
                <a16:creationId xmlns:a16="http://schemas.microsoft.com/office/drawing/2014/main" id="{44249CDC-2CF1-4504-8A2C-58312DFC58D2}"/>
              </a:ext>
            </a:extLst>
          </p:cNvPr>
          <p:cNvSpPr>
            <a:spLocks noGrp="1"/>
          </p:cNvSpPr>
          <p:nvPr>
            <p:ph type="ftr" sz="quarter" idx="3"/>
          </p:nvPr>
        </p:nvSpPr>
        <p:spPr/>
        <p:txBody>
          <a:bodyPr/>
          <a:lstStyle/>
          <a:p>
            <a:r>
              <a:rPr lang="de-DE"/>
              <a:t>Einwohnerversammlung 27.11.2024</a:t>
            </a:r>
            <a:endParaRPr lang="de-DE" dirty="0"/>
          </a:p>
        </p:txBody>
      </p:sp>
      <p:sp>
        <p:nvSpPr>
          <p:cNvPr id="6" name="Foliennummernplatzhalter 5">
            <a:extLst>
              <a:ext uri="{FF2B5EF4-FFF2-40B4-BE49-F238E27FC236}">
                <a16:creationId xmlns:a16="http://schemas.microsoft.com/office/drawing/2014/main" id="{443BF032-1382-444B-AC71-8AC48B226627}"/>
              </a:ext>
            </a:extLst>
          </p:cNvPr>
          <p:cNvSpPr>
            <a:spLocks noGrp="1"/>
          </p:cNvSpPr>
          <p:nvPr>
            <p:ph type="sldNum" sz="quarter" idx="4"/>
          </p:nvPr>
        </p:nvSpPr>
        <p:spPr/>
        <p:txBody>
          <a:bodyPr/>
          <a:lstStyle/>
          <a:p>
            <a:fld id="{515FC477-0A05-4F3E-8EE9-E015C9089D56}" type="slidenum">
              <a:rPr lang="de-DE" smtClean="0"/>
              <a:pPr/>
              <a:t>58</a:t>
            </a:fld>
            <a:endParaRPr lang="de-DE" dirty="0"/>
          </a:p>
        </p:txBody>
      </p:sp>
    </p:spTree>
    <p:extLst>
      <p:ext uri="{BB962C8B-B14F-4D97-AF65-F5344CB8AC3E}">
        <p14:creationId xmlns:p14="http://schemas.microsoft.com/office/powerpoint/2010/main" val="218664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94918E-4FAE-4096-9BC2-0167C831C047}"/>
              </a:ext>
            </a:extLst>
          </p:cNvPr>
          <p:cNvSpPr>
            <a:spLocks noGrp="1"/>
          </p:cNvSpPr>
          <p:nvPr>
            <p:ph type="title"/>
          </p:nvPr>
        </p:nvSpPr>
        <p:spPr/>
        <p:txBody>
          <a:bodyPr/>
          <a:lstStyle/>
          <a:p>
            <a:r>
              <a:rPr lang="de-DE" dirty="0"/>
              <a:t>Vorschläge für das Logo </a:t>
            </a:r>
          </a:p>
        </p:txBody>
      </p:sp>
      <p:sp>
        <p:nvSpPr>
          <p:cNvPr id="5" name="Fußzeilenplatzhalter 4">
            <a:extLst>
              <a:ext uri="{FF2B5EF4-FFF2-40B4-BE49-F238E27FC236}">
                <a16:creationId xmlns:a16="http://schemas.microsoft.com/office/drawing/2014/main" id="{8171388B-6451-4CF4-8887-620D231298D6}"/>
              </a:ext>
            </a:extLst>
          </p:cNvPr>
          <p:cNvSpPr>
            <a:spLocks noGrp="1"/>
          </p:cNvSpPr>
          <p:nvPr>
            <p:ph type="ftr" sz="quarter" idx="3"/>
          </p:nvPr>
        </p:nvSpPr>
        <p:spPr/>
        <p:txBody>
          <a:bodyPr/>
          <a:lstStyle/>
          <a:p>
            <a:r>
              <a:rPr lang="de-DE"/>
              <a:t>Einwohnerversammlung 27.11.2024</a:t>
            </a:r>
            <a:endParaRPr lang="de-DE" dirty="0"/>
          </a:p>
        </p:txBody>
      </p:sp>
      <p:sp>
        <p:nvSpPr>
          <p:cNvPr id="6" name="Foliennummernplatzhalter 5">
            <a:extLst>
              <a:ext uri="{FF2B5EF4-FFF2-40B4-BE49-F238E27FC236}">
                <a16:creationId xmlns:a16="http://schemas.microsoft.com/office/drawing/2014/main" id="{F911D33C-FE0C-4B0F-A1B4-9187D4F80946}"/>
              </a:ext>
            </a:extLst>
          </p:cNvPr>
          <p:cNvSpPr>
            <a:spLocks noGrp="1"/>
          </p:cNvSpPr>
          <p:nvPr>
            <p:ph type="sldNum" sz="quarter" idx="4"/>
          </p:nvPr>
        </p:nvSpPr>
        <p:spPr/>
        <p:txBody>
          <a:bodyPr/>
          <a:lstStyle/>
          <a:p>
            <a:fld id="{515FC477-0A05-4F3E-8EE9-E015C9089D56}" type="slidenum">
              <a:rPr lang="de-DE" smtClean="0"/>
              <a:pPr/>
              <a:t>59</a:t>
            </a:fld>
            <a:endParaRPr lang="de-DE" dirty="0"/>
          </a:p>
        </p:txBody>
      </p:sp>
      <p:pic>
        <p:nvPicPr>
          <p:cNvPr id="9" name="Inhaltsplatzhalter 8">
            <a:extLst>
              <a:ext uri="{FF2B5EF4-FFF2-40B4-BE49-F238E27FC236}">
                <a16:creationId xmlns:a16="http://schemas.microsoft.com/office/drawing/2014/main" id="{D579BB1A-4DF8-4975-93D3-97C12401501D}"/>
              </a:ext>
            </a:extLst>
          </p:cNvPr>
          <p:cNvPicPr>
            <a:picLocks noGrp="1" noChangeAspect="1"/>
          </p:cNvPicPr>
          <p:nvPr>
            <p:ph idx="1"/>
          </p:nvPr>
        </p:nvPicPr>
        <p:blipFill>
          <a:blip r:embed="rId2"/>
          <a:stretch>
            <a:fillRect/>
          </a:stretch>
        </p:blipFill>
        <p:spPr>
          <a:xfrm>
            <a:off x="6324600" y="2039460"/>
            <a:ext cx="2556886" cy="2644622"/>
          </a:xfrm>
          <a:prstGeom prst="rect">
            <a:avLst/>
          </a:prstGeom>
        </p:spPr>
      </p:pic>
      <p:pic>
        <p:nvPicPr>
          <p:cNvPr id="8" name="Grafik 7">
            <a:extLst>
              <a:ext uri="{FF2B5EF4-FFF2-40B4-BE49-F238E27FC236}">
                <a16:creationId xmlns:a16="http://schemas.microsoft.com/office/drawing/2014/main" id="{1278AF39-8A7F-4513-B9BA-F53B71A9B735}"/>
              </a:ext>
            </a:extLst>
          </p:cNvPr>
          <p:cNvPicPr>
            <a:picLocks noChangeAspect="1"/>
          </p:cNvPicPr>
          <p:nvPr/>
        </p:nvPicPr>
        <p:blipFill>
          <a:blip r:embed="rId3"/>
          <a:stretch>
            <a:fillRect/>
          </a:stretch>
        </p:blipFill>
        <p:spPr>
          <a:xfrm>
            <a:off x="1600200" y="2057400"/>
            <a:ext cx="2639371" cy="2626682"/>
          </a:xfrm>
          <a:prstGeom prst="rect">
            <a:avLst/>
          </a:prstGeom>
        </p:spPr>
      </p:pic>
      <p:sp>
        <p:nvSpPr>
          <p:cNvPr id="11" name="Textfeld 10">
            <a:extLst>
              <a:ext uri="{FF2B5EF4-FFF2-40B4-BE49-F238E27FC236}">
                <a16:creationId xmlns:a16="http://schemas.microsoft.com/office/drawing/2014/main" id="{D665702A-18E2-4F2E-853E-A3E8FAA9D1D7}"/>
              </a:ext>
            </a:extLst>
          </p:cNvPr>
          <p:cNvSpPr txBox="1"/>
          <p:nvPr/>
        </p:nvSpPr>
        <p:spPr>
          <a:xfrm>
            <a:off x="1905000" y="4499416"/>
            <a:ext cx="1905000"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Vorschlag 1</a:t>
            </a:r>
          </a:p>
        </p:txBody>
      </p:sp>
      <p:sp>
        <p:nvSpPr>
          <p:cNvPr id="12" name="Textfeld 11">
            <a:extLst>
              <a:ext uri="{FF2B5EF4-FFF2-40B4-BE49-F238E27FC236}">
                <a16:creationId xmlns:a16="http://schemas.microsoft.com/office/drawing/2014/main" id="{B6987620-9CC0-4868-B4D7-009B6DD4DB74}"/>
              </a:ext>
            </a:extLst>
          </p:cNvPr>
          <p:cNvSpPr txBox="1"/>
          <p:nvPr/>
        </p:nvSpPr>
        <p:spPr>
          <a:xfrm>
            <a:off x="6999931" y="4499416"/>
            <a:ext cx="1905000"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Vorschlag 2</a:t>
            </a:r>
          </a:p>
        </p:txBody>
      </p:sp>
    </p:spTree>
    <p:extLst>
      <p:ext uri="{BB962C8B-B14F-4D97-AF65-F5344CB8AC3E}">
        <p14:creationId xmlns:p14="http://schemas.microsoft.com/office/powerpoint/2010/main" val="2992323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D397C46-5EB1-43B8-93ED-9F6D2360D1D1}"/>
              </a:ext>
            </a:extLst>
          </p:cNvPr>
          <p:cNvSpPr>
            <a:spLocks noGrp="1"/>
          </p:cNvSpPr>
          <p:nvPr>
            <p:ph idx="1"/>
          </p:nvPr>
        </p:nvSpPr>
        <p:spPr>
          <a:xfrm>
            <a:off x="2197100" y="292100"/>
            <a:ext cx="9010650" cy="6229350"/>
          </a:xfrm>
        </p:spPr>
        <p:txBody>
          <a:bodyPr>
            <a:normAutofit fontScale="92500" lnSpcReduction="10000"/>
          </a:bodyPr>
          <a:lstStyle/>
          <a:p>
            <a:endParaRPr lang="de-DE" b="1" i="1" dirty="0"/>
          </a:p>
          <a:p>
            <a:r>
              <a:rPr lang="de-DE" b="1" i="1" dirty="0"/>
              <a:t>Ministerpräsident von Ba.-</a:t>
            </a:r>
            <a:r>
              <a:rPr lang="de-DE" b="1" i="1" dirty="0" err="1"/>
              <a:t>Wü</a:t>
            </a:r>
            <a:r>
              <a:rPr lang="de-DE" b="1" i="1" dirty="0"/>
              <a:t>. Winfried Kretschmann:</a:t>
            </a:r>
            <a:r>
              <a:rPr lang="de-DE" dirty="0"/>
              <a:t> Man könne nicht alle Wünsche der Kommunalen Familie erfüllen. </a:t>
            </a:r>
          </a:p>
          <a:p>
            <a:pPr marL="0" indent="0">
              <a:buNone/>
            </a:pPr>
            <a:endParaRPr lang="de-DE" dirty="0"/>
          </a:p>
          <a:p>
            <a:pPr marL="0" indent="0">
              <a:buNone/>
            </a:pPr>
            <a:endParaRPr lang="de-DE" dirty="0"/>
          </a:p>
          <a:p>
            <a:r>
              <a:rPr lang="de-DE" b="1" i="1" dirty="0"/>
              <a:t>Bundesgesundheitsminister Karl Lauterbach:</a:t>
            </a:r>
            <a:r>
              <a:rPr lang="de-DE" dirty="0"/>
              <a:t> Er verweist auf die angespannte Haushaltslage des Bundes, weshalb man den Anteil für Bürgergeldempfänger bei den Krankenkassen derzeit nicht auskömmlich finanzieren könne.</a:t>
            </a:r>
          </a:p>
          <a:p>
            <a:pPr marL="0" indent="0">
              <a:buNone/>
            </a:pPr>
            <a:endParaRPr lang="de-DE" dirty="0"/>
          </a:p>
          <a:p>
            <a:r>
              <a:rPr lang="de-DE" b="1" i="1" dirty="0"/>
              <a:t>Gesundheitsminister Ba.-</a:t>
            </a:r>
            <a:r>
              <a:rPr lang="de-DE" b="1" i="1" dirty="0" err="1"/>
              <a:t>Wü</a:t>
            </a:r>
            <a:r>
              <a:rPr lang="de-DE" b="1" i="1" dirty="0"/>
              <a:t>. Manfred </a:t>
            </a:r>
            <a:r>
              <a:rPr lang="de-DE" b="1" i="1" dirty="0" err="1"/>
              <a:t>Lucha</a:t>
            </a:r>
            <a:r>
              <a:rPr lang="de-DE" b="1" i="1" dirty="0"/>
              <a:t>:</a:t>
            </a:r>
            <a:r>
              <a:rPr lang="de-DE" dirty="0"/>
              <a:t> Er mahnte vor Monaten die Landkreise zur Umsetzung des Bundesteilhabegesetzes (BTHG) an, ohne zu beantworten, wie die drohende Finanzlücke geschlossen werden soll.</a:t>
            </a:r>
          </a:p>
          <a:p>
            <a:pPr marL="0" indent="0">
              <a:buNone/>
            </a:pPr>
            <a:endParaRPr lang="de-DE" dirty="0"/>
          </a:p>
          <a:p>
            <a:r>
              <a:rPr lang="de-DE" b="1" i="1" dirty="0"/>
              <a:t>Bundesregierung</a:t>
            </a:r>
            <a:r>
              <a:rPr lang="de-DE" dirty="0"/>
              <a:t> befürwortet Grenzkontrollen und schnellere Abschiebungen.</a:t>
            </a:r>
          </a:p>
        </p:txBody>
      </p:sp>
      <p:sp>
        <p:nvSpPr>
          <p:cNvPr id="4" name="Foliennummernplatzhalter 3">
            <a:extLst>
              <a:ext uri="{FF2B5EF4-FFF2-40B4-BE49-F238E27FC236}">
                <a16:creationId xmlns:a16="http://schemas.microsoft.com/office/drawing/2014/main" id="{E0FFB283-F87A-45AC-8C14-55A9F0A1B889}"/>
              </a:ext>
            </a:extLst>
          </p:cNvPr>
          <p:cNvSpPr>
            <a:spLocks noGrp="1"/>
          </p:cNvSpPr>
          <p:nvPr>
            <p:ph type="sldNum" sz="quarter" idx="12"/>
          </p:nvPr>
        </p:nvSpPr>
        <p:spPr/>
        <p:txBody>
          <a:bodyPr/>
          <a:lstStyle/>
          <a:p>
            <a:fld id="{81C0A6F9-5CFC-46D9-84EB-14DD0719F9C2}" type="slidenum">
              <a:rPr lang="de-DE" smtClean="0"/>
              <a:t>6</a:t>
            </a:fld>
            <a:endParaRPr lang="de-DE"/>
          </a:p>
        </p:txBody>
      </p:sp>
      <p:pic>
        <p:nvPicPr>
          <p:cNvPr id="5" name="Grafik 4">
            <a:extLst>
              <a:ext uri="{FF2B5EF4-FFF2-40B4-BE49-F238E27FC236}">
                <a16:creationId xmlns:a16="http://schemas.microsoft.com/office/drawing/2014/main" id="{6C78AE05-CA5F-4593-9916-8F8499A08D40}"/>
              </a:ext>
            </a:extLst>
          </p:cNvPr>
          <p:cNvPicPr>
            <a:picLocks noChangeAspect="1"/>
          </p:cNvPicPr>
          <p:nvPr/>
        </p:nvPicPr>
        <p:blipFill>
          <a:blip r:embed="rId2"/>
          <a:stretch>
            <a:fillRect/>
          </a:stretch>
        </p:blipFill>
        <p:spPr>
          <a:xfrm>
            <a:off x="669925" y="482599"/>
            <a:ext cx="1271819" cy="1643635"/>
          </a:xfrm>
          <a:prstGeom prst="rect">
            <a:avLst/>
          </a:prstGeom>
        </p:spPr>
      </p:pic>
      <p:pic>
        <p:nvPicPr>
          <p:cNvPr id="6" name="Grafik 5">
            <a:extLst>
              <a:ext uri="{FF2B5EF4-FFF2-40B4-BE49-F238E27FC236}">
                <a16:creationId xmlns:a16="http://schemas.microsoft.com/office/drawing/2014/main" id="{486FA51B-357B-44E1-AA88-DFDD33F60125}"/>
              </a:ext>
            </a:extLst>
          </p:cNvPr>
          <p:cNvPicPr>
            <a:picLocks noChangeAspect="1"/>
          </p:cNvPicPr>
          <p:nvPr/>
        </p:nvPicPr>
        <p:blipFill>
          <a:blip r:embed="rId3"/>
          <a:stretch>
            <a:fillRect/>
          </a:stretch>
        </p:blipFill>
        <p:spPr>
          <a:xfrm>
            <a:off x="582118" y="2426142"/>
            <a:ext cx="1548512" cy="1280929"/>
          </a:xfrm>
          <a:prstGeom prst="rect">
            <a:avLst/>
          </a:prstGeom>
        </p:spPr>
      </p:pic>
      <p:pic>
        <p:nvPicPr>
          <p:cNvPr id="7" name="Grafik 6">
            <a:extLst>
              <a:ext uri="{FF2B5EF4-FFF2-40B4-BE49-F238E27FC236}">
                <a16:creationId xmlns:a16="http://schemas.microsoft.com/office/drawing/2014/main" id="{C42C9DE7-475C-415D-A39D-F16AF91CDA26}"/>
              </a:ext>
            </a:extLst>
          </p:cNvPr>
          <p:cNvPicPr>
            <a:picLocks noChangeAspect="1"/>
          </p:cNvPicPr>
          <p:nvPr/>
        </p:nvPicPr>
        <p:blipFill>
          <a:blip r:embed="rId4"/>
          <a:stretch>
            <a:fillRect/>
          </a:stretch>
        </p:blipFill>
        <p:spPr>
          <a:xfrm>
            <a:off x="582118" y="4006979"/>
            <a:ext cx="1468932" cy="1280929"/>
          </a:xfrm>
          <a:prstGeom prst="rect">
            <a:avLst/>
          </a:prstGeom>
        </p:spPr>
      </p:pic>
      <p:pic>
        <p:nvPicPr>
          <p:cNvPr id="2" name="Grafik 1">
            <a:extLst>
              <a:ext uri="{FF2B5EF4-FFF2-40B4-BE49-F238E27FC236}">
                <a16:creationId xmlns:a16="http://schemas.microsoft.com/office/drawing/2014/main" id="{6E78A5E1-BA38-458F-9852-CA4F8059BB40}"/>
              </a:ext>
            </a:extLst>
          </p:cNvPr>
          <p:cNvPicPr>
            <a:picLocks noChangeAspect="1"/>
          </p:cNvPicPr>
          <p:nvPr/>
        </p:nvPicPr>
        <p:blipFill>
          <a:blip r:embed="rId5"/>
          <a:stretch>
            <a:fillRect/>
          </a:stretch>
        </p:blipFill>
        <p:spPr>
          <a:xfrm>
            <a:off x="542328" y="5587816"/>
            <a:ext cx="1548512" cy="577138"/>
          </a:xfrm>
          <a:prstGeom prst="rect">
            <a:avLst/>
          </a:prstGeom>
        </p:spPr>
      </p:pic>
    </p:spTree>
    <p:extLst>
      <p:ext uri="{BB962C8B-B14F-4D97-AF65-F5344CB8AC3E}">
        <p14:creationId xmlns:p14="http://schemas.microsoft.com/office/powerpoint/2010/main" val="349703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anim calcmode="lin" valueType="num">
                                      <p:cBhvr>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D92CE-EF41-4FF6-AB3A-0E8E92D419C4}"/>
              </a:ext>
            </a:extLst>
          </p:cNvPr>
          <p:cNvSpPr>
            <a:spLocks noGrp="1"/>
          </p:cNvSpPr>
          <p:nvPr>
            <p:ph type="title"/>
          </p:nvPr>
        </p:nvSpPr>
        <p:spPr>
          <a:xfrm>
            <a:off x="3200399" y="1933867"/>
            <a:ext cx="5791200" cy="914400"/>
          </a:xfrm>
        </p:spPr>
        <p:txBody>
          <a:bodyPr>
            <a:normAutofit fontScale="90000"/>
          </a:bodyPr>
          <a:lstStyle/>
          <a:p>
            <a:pPr lvl="0"/>
            <a:r>
              <a:rPr lang="de-DE" sz="4400" b="1" dirty="0"/>
              <a:t>Sachstandsbericht zur Güterverkehrsstrecke</a:t>
            </a:r>
          </a:p>
        </p:txBody>
      </p:sp>
      <p:sp>
        <p:nvSpPr>
          <p:cNvPr id="3" name="Rechteck 2"/>
          <p:cNvSpPr/>
          <p:nvPr/>
        </p:nvSpPr>
        <p:spPr>
          <a:xfrm>
            <a:off x="113175" y="4114800"/>
            <a:ext cx="11965648" cy="646331"/>
          </a:xfrm>
          <a:prstGeom prst="rect">
            <a:avLst/>
          </a:prstGeom>
          <a:noFill/>
        </p:spPr>
        <p:txBody>
          <a:bodyPr wrap="none" lIns="91440" tIns="45720" rIns="91440" bIns="45720">
            <a:spAutoFit/>
          </a:bodyPr>
          <a:lstStyle/>
          <a:p>
            <a:pPr algn="ctr"/>
            <a:r>
              <a:rPr lang="de-DE" sz="3600" b="1" dirty="0">
                <a:latin typeface="Arial"/>
                <a:ea typeface="+mj-ea"/>
                <a:cs typeface="Arial"/>
              </a:rPr>
              <a:t>www.mannheim-karlsruhe.de/dialogforum-workshops</a:t>
            </a:r>
          </a:p>
        </p:txBody>
      </p:sp>
      <p:sp>
        <p:nvSpPr>
          <p:cNvPr id="7" name="Foliennummernplatzhalter 6">
            <a:extLst>
              <a:ext uri="{FF2B5EF4-FFF2-40B4-BE49-F238E27FC236}">
                <a16:creationId xmlns:a16="http://schemas.microsoft.com/office/drawing/2014/main" id="{1D26F10B-760D-4F25-9D8B-13F91F1E664B}"/>
              </a:ext>
            </a:extLst>
          </p:cNvPr>
          <p:cNvSpPr>
            <a:spLocks noGrp="1"/>
          </p:cNvSpPr>
          <p:nvPr>
            <p:ph type="sldNum" sz="quarter" idx="4"/>
          </p:nvPr>
        </p:nvSpPr>
        <p:spPr/>
        <p:txBody>
          <a:bodyPr/>
          <a:lstStyle/>
          <a:p>
            <a:fld id="{515FC477-0A05-4F3E-8EE9-E015C9089D56}" type="slidenum">
              <a:rPr lang="de-DE" smtClean="0"/>
              <a:pPr/>
              <a:t>60</a:t>
            </a:fld>
            <a:endParaRPr lang="de-DE" dirty="0"/>
          </a:p>
        </p:txBody>
      </p:sp>
      <p:sp>
        <p:nvSpPr>
          <p:cNvPr id="6" name="Fußzeilenplatzhalter 5">
            <a:extLst>
              <a:ext uri="{FF2B5EF4-FFF2-40B4-BE49-F238E27FC236}">
                <a16:creationId xmlns:a16="http://schemas.microsoft.com/office/drawing/2014/main" id="{E8D731BE-82EA-4757-A460-4F0C9BE85039}"/>
              </a:ext>
            </a:extLst>
          </p:cNvPr>
          <p:cNvSpPr>
            <a:spLocks noGrp="1"/>
          </p:cNvSpPr>
          <p:nvPr>
            <p:ph type="ftr" sz="quarter" idx="3"/>
          </p:nvPr>
        </p:nvSpPr>
        <p:spPr/>
        <p:txBody>
          <a:bodyPr/>
          <a:lstStyle/>
          <a:p>
            <a:r>
              <a:rPr lang="de-DE"/>
              <a:t>Einwohnerversammlung 27.11.2024</a:t>
            </a:r>
            <a:endParaRPr lang="de-DE" dirty="0"/>
          </a:p>
        </p:txBody>
      </p:sp>
    </p:spTree>
    <p:extLst>
      <p:ext uri="{BB962C8B-B14F-4D97-AF65-F5344CB8AC3E}">
        <p14:creationId xmlns:p14="http://schemas.microsoft.com/office/powerpoint/2010/main" val="40307474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D92CE-EF41-4FF6-AB3A-0E8E92D419C4}"/>
              </a:ext>
            </a:extLst>
          </p:cNvPr>
          <p:cNvSpPr>
            <a:spLocks noGrp="1"/>
          </p:cNvSpPr>
          <p:nvPr>
            <p:ph type="title"/>
          </p:nvPr>
        </p:nvSpPr>
        <p:spPr>
          <a:xfrm>
            <a:off x="3200400" y="2438400"/>
            <a:ext cx="5791200" cy="914400"/>
          </a:xfrm>
        </p:spPr>
        <p:txBody>
          <a:bodyPr>
            <a:normAutofit fontScale="90000"/>
          </a:bodyPr>
          <a:lstStyle/>
          <a:p>
            <a:pPr lvl="0" algn="ctr"/>
            <a:r>
              <a:rPr lang="de-DE" sz="4400" b="1" dirty="0"/>
              <a:t>Sachstandsbericht zu den Projekten</a:t>
            </a:r>
          </a:p>
        </p:txBody>
      </p:sp>
      <p:sp>
        <p:nvSpPr>
          <p:cNvPr id="3" name="Foliennummernplatzhalter 2">
            <a:extLst>
              <a:ext uri="{FF2B5EF4-FFF2-40B4-BE49-F238E27FC236}">
                <a16:creationId xmlns:a16="http://schemas.microsoft.com/office/drawing/2014/main" id="{09A7F0E1-5C94-4247-BD5A-0888346BBDE9}"/>
              </a:ext>
            </a:extLst>
          </p:cNvPr>
          <p:cNvSpPr>
            <a:spLocks noGrp="1"/>
          </p:cNvSpPr>
          <p:nvPr>
            <p:ph type="sldNum" sz="quarter" idx="4"/>
          </p:nvPr>
        </p:nvSpPr>
        <p:spPr/>
        <p:txBody>
          <a:bodyPr/>
          <a:lstStyle/>
          <a:p>
            <a:fld id="{515FC477-0A05-4F3E-8EE9-E015C9089D56}" type="slidenum">
              <a:rPr lang="de-DE" smtClean="0"/>
              <a:pPr/>
              <a:t>61</a:t>
            </a:fld>
            <a:endParaRPr lang="de-DE" dirty="0"/>
          </a:p>
        </p:txBody>
      </p:sp>
      <p:sp>
        <p:nvSpPr>
          <p:cNvPr id="6" name="Fußzeilenplatzhalter 4">
            <a:extLst>
              <a:ext uri="{FF2B5EF4-FFF2-40B4-BE49-F238E27FC236}">
                <a16:creationId xmlns:a16="http://schemas.microsoft.com/office/drawing/2014/main" id="{6EFBAE3C-0018-45A3-AA6C-82FC20175E23}"/>
              </a:ext>
            </a:extLst>
          </p:cNvPr>
          <p:cNvSpPr>
            <a:spLocks noGrp="1"/>
          </p:cNvSpPr>
          <p:nvPr>
            <p:ph type="ftr" sz="quarter" idx="3"/>
          </p:nvPr>
        </p:nvSpPr>
        <p:spPr>
          <a:xfrm>
            <a:off x="3454400" y="6356350"/>
            <a:ext cx="5283200" cy="365125"/>
          </a:xfrm>
        </p:spPr>
        <p:txBody>
          <a:bodyPr/>
          <a:lstStyle/>
          <a:p>
            <a:r>
              <a:rPr lang="de-DE"/>
              <a:t>Einwohnerversammlung 27.11.2024</a:t>
            </a:r>
            <a:endParaRPr lang="de-DE" dirty="0"/>
          </a:p>
        </p:txBody>
      </p:sp>
    </p:spTree>
    <p:extLst>
      <p:ext uri="{BB962C8B-B14F-4D97-AF65-F5344CB8AC3E}">
        <p14:creationId xmlns:p14="http://schemas.microsoft.com/office/powerpoint/2010/main" val="1147387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Eckdaten Jahresabschluss 2018 </a:t>
            </a:r>
            <a:br>
              <a:rPr lang="de-DE" dirty="0"/>
            </a:br>
            <a:r>
              <a:rPr lang="de-DE" dirty="0"/>
              <a:t>Stand: 07.05.2019 (Beschluss Gemeinderat)</a:t>
            </a:r>
          </a:p>
        </p:txBody>
      </p:sp>
      <p:sp>
        <p:nvSpPr>
          <p:cNvPr id="3" name="Inhaltsplatzhalter 2"/>
          <p:cNvSpPr>
            <a:spLocks noGrp="1"/>
          </p:cNvSpPr>
          <p:nvPr>
            <p:ph idx="1"/>
          </p:nvPr>
        </p:nvSpPr>
        <p:spPr/>
        <p:txBody>
          <a:bodyPr>
            <a:normAutofit/>
          </a:bodyPr>
          <a:lstStyle/>
          <a:p>
            <a:r>
              <a:rPr lang="de-DE" dirty="0"/>
              <a:t>Mehreinnahmen Steuern			                168.200 €</a:t>
            </a:r>
          </a:p>
          <a:p>
            <a:r>
              <a:rPr lang="de-DE" dirty="0"/>
              <a:t>Mindereinnahmen Zuschuss Land			 ./. 50.000 €</a:t>
            </a:r>
          </a:p>
          <a:p>
            <a:r>
              <a:rPr lang="de-DE" dirty="0"/>
              <a:t>Minderausgaben saldiert			  	   556.700 €</a:t>
            </a:r>
          </a:p>
          <a:p>
            <a:r>
              <a:rPr lang="de-DE" dirty="0"/>
              <a:t>Zuführung an Vermögenshaushalt 	=		2.742.700 €</a:t>
            </a:r>
          </a:p>
          <a:p>
            <a:pPr marL="0" indent="0">
              <a:buNone/>
            </a:pPr>
            <a:r>
              <a:rPr lang="de-DE" dirty="0"/>
              <a:t>	(= + 811.500 €)</a:t>
            </a:r>
          </a:p>
          <a:p>
            <a:r>
              <a:rPr lang="de-DE" dirty="0"/>
              <a:t>Zuführung an Allgemeine Rücklage	=		 4.160.200 €</a:t>
            </a:r>
          </a:p>
          <a:p>
            <a:pPr marL="0" indent="0">
              <a:buNone/>
            </a:pPr>
            <a:r>
              <a:rPr lang="de-DE" dirty="0"/>
              <a:t>	(= + 5.117.700 €)</a:t>
            </a:r>
          </a:p>
          <a:p>
            <a:r>
              <a:rPr lang="de-DE" dirty="0"/>
              <a:t>Stand der Rücklage per 31.12.18		=	 6.167.000 €</a:t>
            </a:r>
          </a:p>
          <a:p>
            <a:r>
              <a:rPr lang="de-DE" dirty="0"/>
              <a:t>2018 wurden keine Darlehen benötigt.</a:t>
            </a:r>
          </a:p>
          <a:p>
            <a:pPr marL="0" indent="0">
              <a:buNone/>
            </a:pPr>
            <a:endParaRPr lang="de-DE" dirty="0"/>
          </a:p>
        </p:txBody>
      </p:sp>
      <p:sp>
        <p:nvSpPr>
          <p:cNvPr id="6" name="Foliennummernplatzhalter 5">
            <a:extLst>
              <a:ext uri="{FF2B5EF4-FFF2-40B4-BE49-F238E27FC236}">
                <a16:creationId xmlns:a16="http://schemas.microsoft.com/office/drawing/2014/main" id="{710EF005-BDAB-45F7-966D-C9C2BF90C2E4}"/>
              </a:ext>
            </a:extLst>
          </p:cNvPr>
          <p:cNvSpPr>
            <a:spLocks noGrp="1"/>
          </p:cNvSpPr>
          <p:nvPr>
            <p:ph type="sldNum" sz="quarter" idx="4"/>
          </p:nvPr>
        </p:nvSpPr>
        <p:spPr/>
        <p:txBody>
          <a:bodyPr/>
          <a:lstStyle/>
          <a:p>
            <a:fld id="{515FC477-0A05-4F3E-8EE9-E015C9089D56}" type="slidenum">
              <a:rPr lang="de-DE" smtClean="0"/>
              <a:pPr/>
              <a:t>62</a:t>
            </a:fld>
            <a:endParaRPr lang="de-DE" dirty="0"/>
          </a:p>
        </p:txBody>
      </p:sp>
    </p:spTree>
    <p:extLst>
      <p:ext uri="{BB962C8B-B14F-4D97-AF65-F5344CB8AC3E}">
        <p14:creationId xmlns:p14="http://schemas.microsoft.com/office/powerpoint/2010/main" val="285968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Jahresabschluss 2019 </a:t>
            </a:r>
            <a:br>
              <a:rPr lang="de-DE" dirty="0"/>
            </a:br>
            <a:r>
              <a:rPr lang="de-DE" dirty="0"/>
              <a:t>Stand 30.04.2020 vorläufig</a:t>
            </a:r>
            <a:br>
              <a:rPr lang="de-DE" dirty="0"/>
            </a:br>
            <a:endParaRPr lang="de-DE" dirty="0"/>
          </a:p>
        </p:txBody>
      </p:sp>
      <p:sp>
        <p:nvSpPr>
          <p:cNvPr id="3" name="Inhaltsplatzhalter 2"/>
          <p:cNvSpPr>
            <a:spLocks noGrp="1"/>
          </p:cNvSpPr>
          <p:nvPr>
            <p:ph idx="1"/>
          </p:nvPr>
        </p:nvSpPr>
        <p:spPr/>
        <p:txBody>
          <a:bodyPr>
            <a:normAutofit fontScale="92500" lnSpcReduction="20000"/>
          </a:bodyPr>
          <a:lstStyle/>
          <a:p>
            <a:r>
              <a:rPr lang="de-DE" dirty="0"/>
              <a:t>Mehreinnahmen Steuern			=	             1.180.000 €</a:t>
            </a:r>
          </a:p>
          <a:p>
            <a:r>
              <a:rPr lang="de-DE" dirty="0"/>
              <a:t>Sonstige Mehreinnahmen 		=    	                196.400 €</a:t>
            </a:r>
          </a:p>
          <a:p>
            <a:r>
              <a:rPr lang="de-DE" dirty="0"/>
              <a:t>Minderausgaben saldiert			=  	                685.100 €</a:t>
            </a:r>
          </a:p>
          <a:p>
            <a:r>
              <a:rPr lang="de-DE" dirty="0"/>
              <a:t>Zahlungsmittelüberschuss		=	             3.749.300 €</a:t>
            </a:r>
          </a:p>
          <a:p>
            <a:pPr marL="0" indent="0">
              <a:buNone/>
            </a:pPr>
            <a:r>
              <a:rPr lang="de-DE" dirty="0"/>
              <a:t>	(= + 1.198.900 €)</a:t>
            </a:r>
          </a:p>
          <a:p>
            <a:r>
              <a:rPr lang="de-DE" dirty="0"/>
              <a:t>Finanzierungsmittelbestand		=	             +  667.600 €</a:t>
            </a:r>
          </a:p>
          <a:p>
            <a:r>
              <a:rPr lang="de-DE"/>
              <a:t>Ordentliches Ergebnis (alte </a:t>
            </a:r>
            <a:r>
              <a:rPr lang="de-DE" dirty="0"/>
              <a:t>Zuführung)	=	              4.177.600 €</a:t>
            </a:r>
          </a:p>
          <a:p>
            <a:pPr marL="0" indent="0">
              <a:buNone/>
            </a:pPr>
            <a:r>
              <a:rPr lang="de-DE" dirty="0"/>
              <a:t>	(+ 3.390.800 €)</a:t>
            </a:r>
          </a:p>
          <a:p>
            <a:r>
              <a:rPr lang="de-DE" dirty="0"/>
              <a:t>Sonderergebnis (Mehrerlös Grdst. Verk.) 	=		  936.644 €	</a:t>
            </a:r>
          </a:p>
          <a:p>
            <a:r>
              <a:rPr lang="de-DE" dirty="0"/>
              <a:t>Stand der liquiden Eigenmittel per 31.12.19	=	              5.400.700 €</a:t>
            </a:r>
          </a:p>
          <a:p>
            <a:r>
              <a:rPr lang="de-DE" dirty="0"/>
              <a:t>2019 werden keine Darlehen benötigt.</a:t>
            </a:r>
          </a:p>
          <a:p>
            <a:pPr marL="0" indent="0">
              <a:buNone/>
            </a:pPr>
            <a:endParaRPr lang="de-DE" dirty="0"/>
          </a:p>
        </p:txBody>
      </p:sp>
      <p:sp>
        <p:nvSpPr>
          <p:cNvPr id="6" name="Foliennummernplatzhalter 5">
            <a:extLst>
              <a:ext uri="{FF2B5EF4-FFF2-40B4-BE49-F238E27FC236}">
                <a16:creationId xmlns:a16="http://schemas.microsoft.com/office/drawing/2014/main" id="{09D24414-6158-4831-8C06-2BF9301EC70A}"/>
              </a:ext>
            </a:extLst>
          </p:cNvPr>
          <p:cNvSpPr>
            <a:spLocks noGrp="1"/>
          </p:cNvSpPr>
          <p:nvPr>
            <p:ph type="sldNum" sz="quarter" idx="4"/>
          </p:nvPr>
        </p:nvSpPr>
        <p:spPr/>
        <p:txBody>
          <a:bodyPr/>
          <a:lstStyle/>
          <a:p>
            <a:fld id="{515FC477-0A05-4F3E-8EE9-E015C9089D56}" type="slidenum">
              <a:rPr lang="de-DE" smtClean="0"/>
              <a:pPr/>
              <a:t>63</a:t>
            </a:fld>
            <a:endParaRPr lang="de-DE" dirty="0"/>
          </a:p>
        </p:txBody>
      </p:sp>
    </p:spTree>
    <p:extLst>
      <p:ext uri="{BB962C8B-B14F-4D97-AF65-F5344CB8AC3E}">
        <p14:creationId xmlns:p14="http://schemas.microsoft.com/office/powerpoint/2010/main" val="1872658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Zentrale Trinkwasserenthärtungsanlage</a:t>
            </a:r>
          </a:p>
        </p:txBody>
      </p:sp>
      <p:sp>
        <p:nvSpPr>
          <p:cNvPr id="3" name="Inhaltsplatzhalter 2"/>
          <p:cNvSpPr>
            <a:spLocks noGrp="1"/>
          </p:cNvSpPr>
          <p:nvPr>
            <p:ph idx="1"/>
          </p:nvPr>
        </p:nvSpPr>
        <p:spPr>
          <a:xfrm>
            <a:off x="1955356" y="1202511"/>
            <a:ext cx="5438715" cy="4178092"/>
          </a:xfrm>
        </p:spPr>
        <p:txBody>
          <a:bodyPr>
            <a:normAutofit/>
          </a:bodyPr>
          <a:lstStyle/>
          <a:p>
            <a:r>
              <a:rPr lang="de-DE" sz="1400" b="1" dirty="0"/>
              <a:t>Ziel: 	</a:t>
            </a:r>
            <a:r>
              <a:rPr lang="de-DE" sz="1400" dirty="0"/>
              <a:t>Das Wasserwerk Karlsdorf-Neuthard wird mit einer 	Trinkwasserenthärtungsanlage mit Membranverfahren 	ausgerüstet um einen Härtegrad von 8,4 °</a:t>
            </a:r>
            <a:r>
              <a:rPr lang="de-DE" sz="1400" dirty="0" err="1"/>
              <a:t>dH</a:t>
            </a:r>
            <a:r>
              <a:rPr lang="de-DE" sz="1400" dirty="0"/>
              <a:t> zu er-</a:t>
            </a:r>
          </a:p>
          <a:p>
            <a:pPr marL="0" indent="0">
              <a:buNone/>
            </a:pPr>
            <a:r>
              <a:rPr lang="de-DE" sz="1400" dirty="0"/>
              <a:t>	reichen.</a:t>
            </a:r>
          </a:p>
          <a:p>
            <a:r>
              <a:rPr lang="de-DE" sz="1400" b="1" dirty="0"/>
              <a:t>GR: 	</a:t>
            </a:r>
            <a:r>
              <a:rPr lang="de-DE" sz="1400" dirty="0"/>
              <a:t>Grundsatzbeschluss am 16.01.2018</a:t>
            </a:r>
          </a:p>
          <a:p>
            <a:r>
              <a:rPr lang="de-DE" sz="1400" b="1" dirty="0"/>
              <a:t>Haushaltsstelle: </a:t>
            </a:r>
            <a:r>
              <a:rPr lang="de-DE" sz="1400" dirty="0"/>
              <a:t>EB Wasser 10000: 2.600.000 €</a:t>
            </a:r>
          </a:p>
          <a:p>
            <a:r>
              <a:rPr lang="de-DE" sz="1400" b="1" dirty="0"/>
              <a:t>Stand</a:t>
            </a:r>
            <a:r>
              <a:rPr lang="de-DE" sz="1400" dirty="0"/>
              <a:t>:	Justierungsarbeiten und Restarbeiten aus Abnahmeprotokoll werden durchgeführt. Erste Reinigung der Membrane erfolgreich abgeschlossen.</a:t>
            </a:r>
            <a:endParaRPr lang="de-DE" sz="1400" dirty="0">
              <a:latin typeface="Calibri" panose="020F0502020204030204" pitchFamily="34" charset="0"/>
              <a:ea typeface="Calibri" panose="020F0502020204030204" pitchFamily="34" charset="0"/>
            </a:endParaRPr>
          </a:p>
          <a:p>
            <a:endParaRPr lang="de-DE" sz="1400" dirty="0"/>
          </a:p>
        </p:txBody>
      </p:sp>
      <p:graphicFrame>
        <p:nvGraphicFramePr>
          <p:cNvPr id="7" name="Diagramm 6"/>
          <p:cNvGraphicFramePr/>
          <p:nvPr>
            <p:extLst/>
          </p:nvPr>
        </p:nvGraphicFramePr>
        <p:xfrm>
          <a:off x="1911434" y="5488457"/>
          <a:ext cx="1669967" cy="191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5" name="Diagramm 14"/>
          <p:cNvGraphicFramePr/>
          <p:nvPr>
            <p:extLst/>
          </p:nvPr>
        </p:nvGraphicFramePr>
        <p:xfrm>
          <a:off x="3581401" y="5490664"/>
          <a:ext cx="1669967" cy="1912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6" name="Diagramm 15"/>
          <p:cNvGraphicFramePr/>
          <p:nvPr>
            <p:extLst/>
          </p:nvPr>
        </p:nvGraphicFramePr>
        <p:xfrm>
          <a:off x="5251368" y="5488457"/>
          <a:ext cx="1669967" cy="1912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8" name="Diagramm 17"/>
          <p:cNvGraphicFramePr/>
          <p:nvPr>
            <p:extLst/>
          </p:nvPr>
        </p:nvGraphicFramePr>
        <p:xfrm>
          <a:off x="1911434" y="5751029"/>
          <a:ext cx="1669967" cy="19121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9" name="Foliennummernplatzhalter 8">
            <a:extLst>
              <a:ext uri="{FF2B5EF4-FFF2-40B4-BE49-F238E27FC236}">
                <a16:creationId xmlns:a16="http://schemas.microsoft.com/office/drawing/2014/main" id="{D496A53B-CD15-46D9-ACBD-65567A9BC5D1}"/>
              </a:ext>
            </a:extLst>
          </p:cNvPr>
          <p:cNvSpPr>
            <a:spLocks noGrp="1"/>
          </p:cNvSpPr>
          <p:nvPr>
            <p:ph type="sldNum" sz="quarter" idx="4"/>
          </p:nvPr>
        </p:nvSpPr>
        <p:spPr/>
        <p:txBody>
          <a:bodyPr/>
          <a:lstStyle/>
          <a:p>
            <a:fld id="{515FC477-0A05-4F3E-8EE9-E015C9089D56}" type="slidenum">
              <a:rPr lang="de-DE" smtClean="0"/>
              <a:pPr/>
              <a:t>64</a:t>
            </a:fld>
            <a:endParaRPr lang="de-DE" dirty="0"/>
          </a:p>
        </p:txBody>
      </p:sp>
      <p:pic>
        <p:nvPicPr>
          <p:cNvPr id="10" name="Grafik 9">
            <a:extLst>
              <a:ext uri="{FF2B5EF4-FFF2-40B4-BE49-F238E27FC236}">
                <a16:creationId xmlns:a16="http://schemas.microsoft.com/office/drawing/2014/main" id="{12BDA0FB-B0BF-4983-B13C-11563356C00D}"/>
              </a:ext>
            </a:extLst>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rot="5400000">
            <a:off x="6986588" y="1472958"/>
            <a:ext cx="2181225" cy="1635919"/>
          </a:xfrm>
          <a:prstGeom prst="rect">
            <a:avLst/>
          </a:prstGeom>
        </p:spPr>
      </p:pic>
      <p:pic>
        <p:nvPicPr>
          <p:cNvPr id="21" name="Grafik 20">
            <a:extLst>
              <a:ext uri="{FF2B5EF4-FFF2-40B4-BE49-F238E27FC236}">
                <a16:creationId xmlns:a16="http://schemas.microsoft.com/office/drawing/2014/main" id="{13CBEEB1-AE5A-4026-92C0-B74464F2659C}"/>
              </a:ext>
            </a:extLst>
          </p:cNvPr>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rot="5400000">
            <a:off x="8623103" y="1472958"/>
            <a:ext cx="2181225" cy="1635919"/>
          </a:xfrm>
          <a:prstGeom prst="rect">
            <a:avLst/>
          </a:prstGeom>
        </p:spPr>
      </p:pic>
      <p:pic>
        <p:nvPicPr>
          <p:cNvPr id="14" name="Grafik 13">
            <a:extLst>
              <a:ext uri="{FF2B5EF4-FFF2-40B4-BE49-F238E27FC236}">
                <a16:creationId xmlns:a16="http://schemas.microsoft.com/office/drawing/2014/main" id="{67873C73-7D7F-4A81-ACA4-B1CC603C3B41}"/>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7253013" y="3408406"/>
            <a:ext cx="3278661" cy="2458995"/>
          </a:xfrm>
          <a:prstGeom prst="rect">
            <a:avLst/>
          </a:prstGeom>
        </p:spPr>
      </p:pic>
    </p:spTree>
    <p:extLst>
      <p:ext uri="{BB962C8B-B14F-4D97-AF65-F5344CB8AC3E}">
        <p14:creationId xmlns:p14="http://schemas.microsoft.com/office/powerpoint/2010/main" val="1139881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Zentrale Trinkwasserenthärtung</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2146192" y="2588375"/>
            <a:ext cx="1435208"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8 </a:t>
            </a:r>
          </a:p>
          <a:p>
            <a:pPr algn="ctr"/>
            <a:r>
              <a:rPr lang="de-DE" sz="750" dirty="0">
                <a:latin typeface="Arial" panose="020B0604020202020204" pitchFamily="34" charset="0"/>
                <a:cs typeface="Arial" panose="020B0604020202020204" pitchFamily="34" charset="0"/>
              </a:rPr>
              <a:t>Bauausführung </a:t>
            </a:r>
          </a:p>
        </p:txBody>
      </p:sp>
      <p:sp>
        <p:nvSpPr>
          <p:cNvPr id="21" name="Rechteck 20"/>
          <p:cNvSpPr/>
          <p:nvPr/>
        </p:nvSpPr>
        <p:spPr>
          <a:xfrm>
            <a:off x="6016793" y="3008999"/>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Kostenfest-stellung</a:t>
            </a:r>
            <a:endParaRPr lang="de-DE" sz="750" dirty="0">
              <a:latin typeface="Arial" panose="020B0604020202020204" pitchFamily="34" charset="0"/>
              <a:cs typeface="Arial" panose="020B0604020202020204" pitchFamily="34" charset="0"/>
            </a:endParaRPr>
          </a:p>
        </p:txBody>
      </p:sp>
      <p:cxnSp>
        <p:nvCxnSpPr>
          <p:cNvPr id="26" name="Gerader Verbinder 25"/>
          <p:cNvCxnSpPr>
            <a:cxnSpLocks/>
            <a:stCxn id="56" idx="0"/>
            <a:endCxn id="21" idx="1"/>
          </p:cNvCxnSpPr>
          <p:nvPr/>
        </p:nvCxnSpPr>
        <p:spPr>
          <a:xfrm flipH="1" flipV="1">
            <a:off x="6016792" y="3193390"/>
            <a:ext cx="12088" cy="1922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r Verbinder 30"/>
          <p:cNvCxnSpPr>
            <a:cxnSpLocks/>
            <a:stCxn id="60" idx="0"/>
            <a:endCxn id="51" idx="1"/>
          </p:cNvCxnSpPr>
          <p:nvPr/>
        </p:nvCxnSpPr>
        <p:spPr>
          <a:xfrm flipH="1" flipV="1">
            <a:off x="4988768" y="2824611"/>
            <a:ext cx="1" cy="230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6" idx="1"/>
          </p:cNvCxnSpPr>
          <p:nvPr/>
        </p:nvCxnSpPr>
        <p:spPr>
          <a:xfrm flipH="1" flipV="1">
            <a:off x="2146193" y="2772765"/>
            <a:ext cx="8083" cy="2355888"/>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774417" y="5128653"/>
            <a:ext cx="759716" cy="2465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September  2020</a:t>
            </a:r>
          </a:p>
        </p:txBody>
      </p:sp>
      <p:sp>
        <p:nvSpPr>
          <p:cNvPr id="60" name="Rechteck 59"/>
          <p:cNvSpPr/>
          <p:nvPr/>
        </p:nvSpPr>
        <p:spPr>
          <a:xfrm>
            <a:off x="4760168" y="5128653"/>
            <a:ext cx="45720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August</a:t>
            </a:r>
          </a:p>
          <a:p>
            <a:pPr algn="ctr"/>
            <a:r>
              <a:rPr lang="de-DE" sz="600" dirty="0">
                <a:solidFill>
                  <a:schemeClr val="tx1"/>
                </a:solidFill>
                <a:latin typeface="Arial" panose="020B0604020202020204" pitchFamily="34" charset="0"/>
                <a:cs typeface="Arial" panose="020B0604020202020204" pitchFamily="34" charset="0"/>
              </a:rPr>
              <a:t>2023</a:t>
            </a:r>
          </a:p>
        </p:txBody>
      </p:sp>
      <p:sp>
        <p:nvSpPr>
          <p:cNvPr id="51" name="Rechteck 50"/>
          <p:cNvSpPr/>
          <p:nvPr/>
        </p:nvSpPr>
        <p:spPr>
          <a:xfrm>
            <a:off x="4988767" y="2640220"/>
            <a:ext cx="854384"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9 </a:t>
            </a:r>
            <a:r>
              <a:rPr lang="de-DE" sz="750" dirty="0">
                <a:latin typeface="Arial" panose="020B0604020202020204" pitchFamily="34" charset="0"/>
                <a:cs typeface="Arial" panose="020B0604020202020204" pitchFamily="34" charset="0"/>
              </a:rPr>
              <a:t>Inbetriebnahme</a:t>
            </a:r>
          </a:p>
        </p:txBody>
      </p:sp>
      <p:sp>
        <p:nvSpPr>
          <p:cNvPr id="56" name="Rechteck 55"/>
          <p:cNvSpPr/>
          <p:nvPr/>
        </p:nvSpPr>
        <p:spPr>
          <a:xfrm>
            <a:off x="5701082" y="5115543"/>
            <a:ext cx="655597" cy="2230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August      2024</a:t>
            </a:r>
          </a:p>
        </p:txBody>
      </p:sp>
      <p:pic>
        <p:nvPicPr>
          <p:cNvPr id="14" name="Grafik 13">
            <a:extLst>
              <a:ext uri="{FF2B5EF4-FFF2-40B4-BE49-F238E27FC236}">
                <a16:creationId xmlns:a16="http://schemas.microsoft.com/office/drawing/2014/main" id="{4A211BC2-E1BD-478B-9D04-D77D518355E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495990" y="1232108"/>
            <a:ext cx="2714810" cy="2036108"/>
          </a:xfrm>
          <a:prstGeom prst="rect">
            <a:avLst/>
          </a:prstGeom>
        </p:spPr>
      </p:pic>
      <p:sp>
        <p:nvSpPr>
          <p:cNvPr id="7" name="Foliennummernplatzhalter 6">
            <a:extLst>
              <a:ext uri="{FF2B5EF4-FFF2-40B4-BE49-F238E27FC236}">
                <a16:creationId xmlns:a16="http://schemas.microsoft.com/office/drawing/2014/main" id="{02A82821-36F5-4A9F-97E1-648A27512AA1}"/>
              </a:ext>
            </a:extLst>
          </p:cNvPr>
          <p:cNvSpPr>
            <a:spLocks noGrp="1"/>
          </p:cNvSpPr>
          <p:nvPr>
            <p:ph type="sldNum" sz="quarter" idx="4"/>
          </p:nvPr>
        </p:nvSpPr>
        <p:spPr/>
        <p:txBody>
          <a:bodyPr/>
          <a:lstStyle/>
          <a:p>
            <a:fld id="{515FC477-0A05-4F3E-8EE9-E015C9089D56}" type="slidenum">
              <a:rPr lang="de-DE" smtClean="0"/>
              <a:pPr/>
              <a:t>65</a:t>
            </a:fld>
            <a:endParaRPr lang="de-DE" dirty="0"/>
          </a:p>
        </p:txBody>
      </p:sp>
      <p:pic>
        <p:nvPicPr>
          <p:cNvPr id="6" name="Grafik 5">
            <a:extLst>
              <a:ext uri="{FF2B5EF4-FFF2-40B4-BE49-F238E27FC236}">
                <a16:creationId xmlns:a16="http://schemas.microsoft.com/office/drawing/2014/main" id="{3E2C963C-F22E-41E9-AB53-F41C83D874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95990" y="3350339"/>
            <a:ext cx="2699837" cy="2024878"/>
          </a:xfrm>
          <a:prstGeom prst="rect">
            <a:avLst/>
          </a:prstGeom>
        </p:spPr>
      </p:pic>
    </p:spTree>
    <p:extLst>
      <p:ext uri="{BB962C8B-B14F-4D97-AF65-F5344CB8AC3E}">
        <p14:creationId xmlns:p14="http://schemas.microsoft.com/office/powerpoint/2010/main" val="3327284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Neues Feuerwehrhaus</a:t>
            </a:r>
          </a:p>
        </p:txBody>
      </p:sp>
      <p:sp>
        <p:nvSpPr>
          <p:cNvPr id="3" name="Inhaltsplatzhalter 2"/>
          <p:cNvSpPr>
            <a:spLocks noGrp="1"/>
          </p:cNvSpPr>
          <p:nvPr>
            <p:ph idx="1"/>
          </p:nvPr>
        </p:nvSpPr>
        <p:spPr>
          <a:xfrm>
            <a:off x="1774418" y="1232108"/>
            <a:ext cx="4950233" cy="4635292"/>
          </a:xfrm>
        </p:spPr>
        <p:txBody>
          <a:bodyPr>
            <a:normAutofit fontScale="85000" lnSpcReduction="20000"/>
          </a:bodyPr>
          <a:lstStyle/>
          <a:p>
            <a:r>
              <a:rPr lang="de-DE" b="1" dirty="0"/>
              <a:t>Ziel: 	</a:t>
            </a:r>
            <a:r>
              <a:rPr lang="de-DE" dirty="0"/>
              <a:t>Neubau eines gemeinsamen 	Feuerwehrhauses für die Freiwillige 	Feuerwehr Karlsdorf-Neuthard.</a:t>
            </a:r>
          </a:p>
          <a:p>
            <a:pPr marL="0" indent="0">
              <a:buNone/>
            </a:pPr>
            <a:endParaRPr lang="de-DE" dirty="0"/>
          </a:p>
          <a:p>
            <a:r>
              <a:rPr lang="de-DE" b="1" dirty="0"/>
              <a:t> Kosten: </a:t>
            </a:r>
            <a:r>
              <a:rPr lang="de-DE" dirty="0"/>
              <a:t>Haushaltsmittel: 11.500.000 €</a:t>
            </a:r>
          </a:p>
          <a:p>
            <a:pPr marL="0" indent="0">
              <a:buNone/>
            </a:pPr>
            <a:r>
              <a:rPr lang="de-DE" b="1" dirty="0"/>
              <a:t>	    </a:t>
            </a:r>
            <a:r>
              <a:rPr lang="de-DE" sz="1425" dirty="0"/>
              <a:t>Kostenberechnung (Stand Juni 2020): 7.400.000 €</a:t>
            </a:r>
            <a:r>
              <a:rPr lang="de-DE" dirty="0"/>
              <a:t> </a:t>
            </a:r>
          </a:p>
          <a:p>
            <a:r>
              <a:rPr lang="de-DE" b="1" dirty="0"/>
              <a:t>Bauzeit: 	</a:t>
            </a:r>
            <a:r>
              <a:rPr lang="de-DE" dirty="0"/>
              <a:t>01.03.2020 – 31.12.2024</a:t>
            </a:r>
          </a:p>
          <a:p>
            <a:pPr marL="0" indent="0">
              <a:buNone/>
            </a:pPr>
            <a:endParaRPr lang="de-DE" dirty="0"/>
          </a:p>
          <a:p>
            <a:r>
              <a:rPr lang="de-DE" b="1" dirty="0"/>
              <a:t>Sachstand: </a:t>
            </a:r>
            <a:r>
              <a:rPr lang="de-DE" dirty="0"/>
              <a:t>Fachplaner TGA Insolvent, Nachfolge Unternehmen wird gesucht, Wege der Beauftragung werden ebenfalls geprüft. Fassadenbau abgeschlossen, Nebengebäude wird errichtet.</a:t>
            </a:r>
          </a:p>
        </p:txBody>
      </p:sp>
      <p:sp>
        <p:nvSpPr>
          <p:cNvPr id="7" name="Foliennummernplatzhalter 6">
            <a:extLst>
              <a:ext uri="{FF2B5EF4-FFF2-40B4-BE49-F238E27FC236}">
                <a16:creationId xmlns:a16="http://schemas.microsoft.com/office/drawing/2014/main" id="{38BD7AA9-D477-4FBB-95B8-E0467234BAE1}"/>
              </a:ext>
            </a:extLst>
          </p:cNvPr>
          <p:cNvSpPr>
            <a:spLocks noGrp="1"/>
          </p:cNvSpPr>
          <p:nvPr>
            <p:ph type="sldNum" sz="quarter" idx="4"/>
          </p:nvPr>
        </p:nvSpPr>
        <p:spPr/>
        <p:txBody>
          <a:bodyPr/>
          <a:lstStyle/>
          <a:p>
            <a:fld id="{515FC477-0A05-4F3E-8EE9-E015C9089D56}" type="slidenum">
              <a:rPr lang="de-DE" smtClean="0"/>
              <a:pPr/>
              <a:t>66</a:t>
            </a:fld>
            <a:endParaRPr lang="de-DE" dirty="0"/>
          </a:p>
        </p:txBody>
      </p:sp>
      <p:pic>
        <p:nvPicPr>
          <p:cNvPr id="5" name="Grafik 4">
            <a:extLst>
              <a:ext uri="{FF2B5EF4-FFF2-40B4-BE49-F238E27FC236}">
                <a16:creationId xmlns:a16="http://schemas.microsoft.com/office/drawing/2014/main" id="{9B2632B0-87E2-416B-8117-5D64D0695AF4}"/>
              </a:ext>
            </a:extLst>
          </p:cNvPr>
          <p:cNvPicPr>
            <a:picLocks noChangeAspect="1"/>
          </p:cNvPicPr>
          <p:nvPr/>
        </p:nvPicPr>
        <p:blipFill>
          <a:blip r:embed="rId2"/>
          <a:stretch>
            <a:fillRect/>
          </a:stretch>
        </p:blipFill>
        <p:spPr>
          <a:xfrm>
            <a:off x="6815550" y="1943100"/>
            <a:ext cx="3387012" cy="2971800"/>
          </a:xfrm>
          <a:prstGeom prst="rect">
            <a:avLst/>
          </a:prstGeom>
        </p:spPr>
      </p:pic>
    </p:spTree>
    <p:extLst>
      <p:ext uri="{BB962C8B-B14F-4D97-AF65-F5344CB8AC3E}">
        <p14:creationId xmlns:p14="http://schemas.microsoft.com/office/powerpoint/2010/main" val="12795963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Neues Feuerwehrhaus</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4" name="Datumsplatzhalter 3"/>
          <p:cNvSpPr>
            <a:spLocks noGrp="1"/>
          </p:cNvSpPr>
          <p:nvPr>
            <p:ph type="dt" sz="half" idx="2"/>
          </p:nvPr>
        </p:nvSpPr>
        <p:spPr/>
        <p:txBody>
          <a:bodyPr/>
          <a:lstStyle/>
          <a:p>
            <a:r>
              <a:rPr lang="de-DE" dirty="0">
                <a:solidFill>
                  <a:prstClr val="black">
                    <a:tint val="75000"/>
                  </a:prstClr>
                </a:solidFill>
              </a:rPr>
              <a:t>11/06/24</a:t>
            </a:r>
          </a:p>
        </p:txBody>
      </p:sp>
      <p:sp>
        <p:nvSpPr>
          <p:cNvPr id="5" name="Fußzeilenplatzhalter 4"/>
          <p:cNvSpPr>
            <a:spLocks noGrp="1"/>
          </p:cNvSpPr>
          <p:nvPr>
            <p:ph type="ftr" sz="quarter" idx="3"/>
          </p:nvPr>
        </p:nvSpPr>
        <p:spPr/>
        <p:txBody>
          <a:bodyPr/>
          <a:lstStyle/>
          <a:p>
            <a:r>
              <a:rPr lang="de-DE" dirty="0">
                <a:solidFill>
                  <a:prstClr val="black">
                    <a:tint val="75000"/>
                  </a:prstClr>
                </a:solidFill>
              </a:rPr>
              <a:t>Gemeinderatssitzung am 11.06.2024</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67</a:t>
            </a:fld>
            <a:endParaRPr lang="de-DE" dirty="0">
              <a:solidFill>
                <a:prstClr val="black">
                  <a:tint val="75000"/>
                </a:prstClr>
              </a:solidFill>
            </a:endParaRPr>
          </a:p>
        </p:txBody>
      </p:sp>
      <p:cxnSp>
        <p:nvCxnSpPr>
          <p:cNvPr id="10" name="Gerader Verbinder 9"/>
          <p:cNvCxnSpPr/>
          <p:nvPr/>
        </p:nvCxnSpPr>
        <p:spPr>
          <a:xfrm flipV="1">
            <a:off x="1774418" y="5054151"/>
            <a:ext cx="4321583" cy="24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774417" y="2529651"/>
            <a:ext cx="817103"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4 </a:t>
            </a:r>
            <a:r>
              <a:rPr lang="de-DE" sz="750" dirty="0">
                <a:latin typeface="Arial" panose="020B0604020202020204" pitchFamily="34" charset="0"/>
                <a:cs typeface="Arial" panose="020B0604020202020204" pitchFamily="34" charset="0"/>
              </a:rPr>
              <a:t>Genehmigungs-planung</a:t>
            </a:r>
          </a:p>
        </p:txBody>
      </p:sp>
      <p:sp>
        <p:nvSpPr>
          <p:cNvPr id="17" name="Rechteck 16"/>
          <p:cNvSpPr/>
          <p:nvPr/>
        </p:nvSpPr>
        <p:spPr>
          <a:xfrm>
            <a:off x="1981201" y="2923380"/>
            <a:ext cx="817103"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5 </a:t>
            </a:r>
            <a:r>
              <a:rPr lang="de-DE" sz="750" dirty="0">
                <a:latin typeface="Arial" panose="020B0604020202020204" pitchFamily="34" charset="0"/>
                <a:cs typeface="Arial" panose="020B0604020202020204" pitchFamily="34" charset="0"/>
              </a:rPr>
              <a:t>Ausführungs-planung</a:t>
            </a:r>
          </a:p>
        </p:txBody>
      </p:sp>
      <p:sp>
        <p:nvSpPr>
          <p:cNvPr id="18" name="Rechteck 17"/>
          <p:cNvSpPr/>
          <p:nvPr/>
        </p:nvSpPr>
        <p:spPr>
          <a:xfrm>
            <a:off x="2591519" y="3317109"/>
            <a:ext cx="817103"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6 + 7 </a:t>
            </a:r>
            <a:r>
              <a:rPr lang="de-DE" sz="750" dirty="0">
                <a:latin typeface="Arial" panose="020B0604020202020204" pitchFamily="34" charset="0"/>
                <a:cs typeface="Arial" panose="020B0604020202020204" pitchFamily="34" charset="0"/>
              </a:rPr>
              <a:t>Vergaben</a:t>
            </a:r>
          </a:p>
        </p:txBody>
      </p:sp>
      <p:sp>
        <p:nvSpPr>
          <p:cNvPr id="19" name="Rechteck 18"/>
          <p:cNvSpPr/>
          <p:nvPr/>
        </p:nvSpPr>
        <p:spPr>
          <a:xfrm>
            <a:off x="3221498" y="3711766"/>
            <a:ext cx="870869"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8 </a:t>
            </a:r>
            <a:r>
              <a:rPr lang="de-DE" sz="750" dirty="0">
                <a:latin typeface="Arial" panose="020B0604020202020204" pitchFamily="34" charset="0"/>
                <a:cs typeface="Arial" panose="020B0604020202020204" pitchFamily="34" charset="0"/>
              </a:rPr>
              <a:t>Bauausführung</a:t>
            </a:r>
          </a:p>
        </p:txBody>
      </p:sp>
      <p:sp>
        <p:nvSpPr>
          <p:cNvPr id="20" name="Rechteck 19"/>
          <p:cNvSpPr/>
          <p:nvPr/>
        </p:nvSpPr>
        <p:spPr>
          <a:xfrm>
            <a:off x="4947294" y="4087156"/>
            <a:ext cx="88919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9 </a:t>
            </a:r>
            <a:r>
              <a:rPr lang="de-DE" sz="750" dirty="0">
                <a:latin typeface="Arial" panose="020B0604020202020204" pitchFamily="34" charset="0"/>
                <a:cs typeface="Arial" panose="020B0604020202020204" pitchFamily="34" charset="0"/>
              </a:rPr>
              <a:t>Inbetriebnahme</a:t>
            </a:r>
          </a:p>
        </p:txBody>
      </p:sp>
      <p:sp>
        <p:nvSpPr>
          <p:cNvPr id="21" name="Rechteck 20"/>
          <p:cNvSpPr/>
          <p:nvPr/>
        </p:nvSpPr>
        <p:spPr>
          <a:xfrm>
            <a:off x="5836493" y="4444625"/>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Kostenfest-stellung</a:t>
            </a:r>
            <a:endParaRPr lang="de-DE" sz="750" dirty="0">
              <a:latin typeface="Arial" panose="020B0604020202020204" pitchFamily="34" charset="0"/>
              <a:cs typeface="Arial" panose="020B0604020202020204" pitchFamily="34" charset="0"/>
            </a:endParaRPr>
          </a:p>
        </p:txBody>
      </p:sp>
      <p:cxnSp>
        <p:nvCxnSpPr>
          <p:cNvPr id="26" name="Gerader Verbinder 25"/>
          <p:cNvCxnSpPr>
            <a:cxnSpLocks/>
            <a:stCxn id="61" idx="0"/>
            <a:endCxn id="20" idx="1"/>
          </p:cNvCxnSpPr>
          <p:nvPr/>
        </p:nvCxnSpPr>
        <p:spPr>
          <a:xfrm flipH="1" flipV="1">
            <a:off x="4947293" y="4271547"/>
            <a:ext cx="17312" cy="839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Gerader Verbinder 29"/>
          <p:cNvCxnSpPr>
            <a:cxnSpLocks/>
            <a:stCxn id="62" idx="0"/>
            <a:endCxn id="21" idx="1"/>
          </p:cNvCxnSpPr>
          <p:nvPr/>
        </p:nvCxnSpPr>
        <p:spPr>
          <a:xfrm flipV="1">
            <a:off x="5836492" y="4629015"/>
            <a:ext cx="0" cy="482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r Verbinder 30"/>
          <p:cNvCxnSpPr/>
          <p:nvPr/>
        </p:nvCxnSpPr>
        <p:spPr>
          <a:xfrm flipV="1">
            <a:off x="3209625" y="3893059"/>
            <a:ext cx="1" cy="1182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r Verbinder 33"/>
          <p:cNvCxnSpPr>
            <a:endCxn id="18" idx="1"/>
          </p:cNvCxnSpPr>
          <p:nvPr/>
        </p:nvCxnSpPr>
        <p:spPr>
          <a:xfrm flipH="1" flipV="1">
            <a:off x="2591520" y="3501499"/>
            <a:ext cx="22431" cy="1577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Gerader Verbinder 36"/>
          <p:cNvCxnSpPr>
            <a:endCxn id="17" idx="1"/>
          </p:cNvCxnSpPr>
          <p:nvPr/>
        </p:nvCxnSpPr>
        <p:spPr>
          <a:xfrm flipH="1" flipV="1">
            <a:off x="1981201" y="3107770"/>
            <a:ext cx="14645" cy="1958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p:nvPr/>
        </p:nvCxnSpPr>
        <p:spPr>
          <a:xfrm flipV="1">
            <a:off x="1774415" y="2898431"/>
            <a:ext cx="2" cy="2180508"/>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545815" y="5115794"/>
            <a:ext cx="45720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August 2020</a:t>
            </a:r>
          </a:p>
        </p:txBody>
      </p:sp>
      <p:sp>
        <p:nvSpPr>
          <p:cNvPr id="58" name="Rechteck 57"/>
          <p:cNvSpPr/>
          <p:nvPr/>
        </p:nvSpPr>
        <p:spPr>
          <a:xfrm>
            <a:off x="1697172" y="5386218"/>
            <a:ext cx="597346"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November 2020</a:t>
            </a:r>
          </a:p>
        </p:txBody>
      </p:sp>
      <p:sp>
        <p:nvSpPr>
          <p:cNvPr id="59" name="Rechteck 58"/>
          <p:cNvSpPr/>
          <p:nvPr/>
        </p:nvSpPr>
        <p:spPr>
          <a:xfrm>
            <a:off x="2324271" y="5121042"/>
            <a:ext cx="589247"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November 2021</a:t>
            </a:r>
          </a:p>
        </p:txBody>
      </p:sp>
      <p:sp>
        <p:nvSpPr>
          <p:cNvPr id="60" name="Rechteck 59"/>
          <p:cNvSpPr/>
          <p:nvPr/>
        </p:nvSpPr>
        <p:spPr>
          <a:xfrm>
            <a:off x="2981024" y="5121631"/>
            <a:ext cx="45720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Juli  2022</a:t>
            </a:r>
          </a:p>
        </p:txBody>
      </p:sp>
      <p:sp>
        <p:nvSpPr>
          <p:cNvPr id="61" name="Rechteck 60"/>
          <p:cNvSpPr/>
          <p:nvPr/>
        </p:nvSpPr>
        <p:spPr>
          <a:xfrm>
            <a:off x="4669982" y="5111061"/>
            <a:ext cx="589247"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 2024</a:t>
            </a:r>
          </a:p>
        </p:txBody>
      </p:sp>
      <p:sp>
        <p:nvSpPr>
          <p:cNvPr id="62" name="Rechteck 61"/>
          <p:cNvSpPr/>
          <p:nvPr/>
        </p:nvSpPr>
        <p:spPr>
          <a:xfrm>
            <a:off x="5584615" y="5111061"/>
            <a:ext cx="503754"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Juli  2025</a:t>
            </a:r>
          </a:p>
        </p:txBody>
      </p:sp>
      <p:pic>
        <p:nvPicPr>
          <p:cNvPr id="28" name="Grafik 27">
            <a:extLst>
              <a:ext uri="{FF2B5EF4-FFF2-40B4-BE49-F238E27FC236}">
                <a16:creationId xmlns:a16="http://schemas.microsoft.com/office/drawing/2014/main" id="{6B426F33-52FA-415D-B616-56EE71BB874F}"/>
              </a:ext>
            </a:extLst>
          </p:cNvPr>
          <p:cNvPicPr>
            <a:picLocks noChangeAspect="1"/>
          </p:cNvPicPr>
          <p:nvPr/>
        </p:nvPicPr>
        <p:blipFill>
          <a:blip r:embed="rId2"/>
          <a:stretch>
            <a:fillRect/>
          </a:stretch>
        </p:blipFill>
        <p:spPr>
          <a:xfrm>
            <a:off x="6503428" y="1484944"/>
            <a:ext cx="3507631" cy="2715353"/>
          </a:xfrm>
          <a:prstGeom prst="rect">
            <a:avLst/>
          </a:prstGeom>
        </p:spPr>
      </p:pic>
      <p:pic>
        <p:nvPicPr>
          <p:cNvPr id="2050" name="Picture 2" descr="Gemeinde Karlsdorf-Neuthard - Feuerwehrhaus Besichtigung">
            <a:extLst>
              <a:ext uri="{FF2B5EF4-FFF2-40B4-BE49-F238E27FC236}">
                <a16:creationId xmlns:a16="http://schemas.microsoft.com/office/drawing/2014/main" id="{0525637A-A9BF-47CD-8B3D-5ABA31083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488" y="1485969"/>
            <a:ext cx="3994730" cy="191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0266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Rathaus Neuthard</a:t>
            </a:r>
          </a:p>
        </p:txBody>
      </p:sp>
      <p:sp>
        <p:nvSpPr>
          <p:cNvPr id="4" name="Datumsplatzhalter 3"/>
          <p:cNvSpPr>
            <a:spLocks noGrp="1"/>
          </p:cNvSpPr>
          <p:nvPr>
            <p:ph type="dt" sz="half" idx="2"/>
          </p:nvPr>
        </p:nvSpPr>
        <p:spPr/>
        <p:txBody>
          <a:bodyPr/>
          <a:lstStyle/>
          <a:p>
            <a:r>
              <a:rPr lang="de-DE" dirty="0"/>
              <a:t>11/06/24</a:t>
            </a:r>
          </a:p>
        </p:txBody>
      </p:sp>
      <p:graphicFrame>
        <p:nvGraphicFramePr>
          <p:cNvPr id="11" name="Diagramm 10"/>
          <p:cNvGraphicFramePr/>
          <p:nvPr>
            <p:extLst/>
          </p:nvPr>
        </p:nvGraphicFramePr>
        <p:xfrm>
          <a:off x="3799472" y="4903647"/>
          <a:ext cx="1600200" cy="361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m 15"/>
          <p:cNvGraphicFramePr/>
          <p:nvPr>
            <p:extLst/>
          </p:nvPr>
        </p:nvGraphicFramePr>
        <p:xfrm>
          <a:off x="6578765" y="4903647"/>
          <a:ext cx="1085850" cy="3612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6" name="Diagramm 25">
            <a:extLst>
              <a:ext uri="{FF2B5EF4-FFF2-40B4-BE49-F238E27FC236}">
                <a16:creationId xmlns:a16="http://schemas.microsoft.com/office/drawing/2014/main" id="{87CEA0A6-AB37-4C55-9237-C5B124F84CF0}"/>
              </a:ext>
            </a:extLst>
          </p:cNvPr>
          <p:cNvGraphicFramePr/>
          <p:nvPr>
            <p:extLst/>
          </p:nvPr>
        </p:nvGraphicFramePr>
        <p:xfrm>
          <a:off x="4319143" y="4893906"/>
          <a:ext cx="914400" cy="36129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8" name="Diagramm 27">
            <a:extLst>
              <a:ext uri="{FF2B5EF4-FFF2-40B4-BE49-F238E27FC236}">
                <a16:creationId xmlns:a16="http://schemas.microsoft.com/office/drawing/2014/main" id="{EC442B51-3C25-4FB4-BD66-8AA8AE46BAD4}"/>
              </a:ext>
            </a:extLst>
          </p:cNvPr>
          <p:cNvGraphicFramePr/>
          <p:nvPr>
            <p:extLst/>
          </p:nvPr>
        </p:nvGraphicFramePr>
        <p:xfrm>
          <a:off x="5885966" y="4893906"/>
          <a:ext cx="914400" cy="36129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7" name="Foliennummernplatzhalter 6">
            <a:extLst>
              <a:ext uri="{FF2B5EF4-FFF2-40B4-BE49-F238E27FC236}">
                <a16:creationId xmlns:a16="http://schemas.microsoft.com/office/drawing/2014/main" id="{CABEA305-D243-4849-9FCD-A0D20A6F428B}"/>
              </a:ext>
            </a:extLst>
          </p:cNvPr>
          <p:cNvSpPr>
            <a:spLocks noGrp="1"/>
          </p:cNvSpPr>
          <p:nvPr>
            <p:ph type="sldNum" sz="quarter" idx="4"/>
          </p:nvPr>
        </p:nvSpPr>
        <p:spPr/>
        <p:txBody>
          <a:bodyPr/>
          <a:lstStyle/>
          <a:p>
            <a:fld id="{515FC477-0A05-4F3E-8EE9-E015C9089D56}" type="slidenum">
              <a:rPr lang="de-DE" smtClean="0"/>
              <a:pPr/>
              <a:t>68</a:t>
            </a:fld>
            <a:endParaRPr lang="de-DE" dirty="0"/>
          </a:p>
        </p:txBody>
      </p:sp>
      <p:sp>
        <p:nvSpPr>
          <p:cNvPr id="8" name="Fußzeilenplatzhalter 7">
            <a:extLst>
              <a:ext uri="{FF2B5EF4-FFF2-40B4-BE49-F238E27FC236}">
                <a16:creationId xmlns:a16="http://schemas.microsoft.com/office/drawing/2014/main" id="{4EE76CF9-E255-4056-8AA2-2F7AB4F2D3AE}"/>
              </a:ext>
            </a:extLst>
          </p:cNvPr>
          <p:cNvSpPr>
            <a:spLocks noGrp="1"/>
          </p:cNvSpPr>
          <p:nvPr>
            <p:ph type="ftr" sz="quarter" idx="3"/>
          </p:nvPr>
        </p:nvSpPr>
        <p:spPr/>
        <p:txBody>
          <a:bodyPr/>
          <a:lstStyle/>
          <a:p>
            <a:r>
              <a:rPr lang="de-DE" dirty="0"/>
              <a:t>Gemeinderatssitzung am 11.06.2024</a:t>
            </a:r>
          </a:p>
        </p:txBody>
      </p:sp>
      <p:pic>
        <p:nvPicPr>
          <p:cNvPr id="9" name="Grafik 8">
            <a:extLst>
              <a:ext uri="{FF2B5EF4-FFF2-40B4-BE49-F238E27FC236}">
                <a16:creationId xmlns:a16="http://schemas.microsoft.com/office/drawing/2014/main" id="{E079F14F-0937-4786-B25A-0CE6A34E80CB}"/>
              </a:ext>
            </a:extLst>
          </p:cNvPr>
          <p:cNvPicPr>
            <a:picLocks noChangeAspect="1"/>
          </p:cNvPicPr>
          <p:nvPr/>
        </p:nvPicPr>
        <p:blipFill>
          <a:blip r:embed="rId23"/>
          <a:stretch>
            <a:fillRect/>
          </a:stretch>
        </p:blipFill>
        <p:spPr>
          <a:xfrm>
            <a:off x="6000470" y="1362415"/>
            <a:ext cx="4572000" cy="2367185"/>
          </a:xfrm>
          <a:prstGeom prst="rect">
            <a:avLst/>
          </a:prstGeom>
        </p:spPr>
      </p:pic>
      <p:sp>
        <p:nvSpPr>
          <p:cNvPr id="15" name="Inhaltsplatzhalter 2">
            <a:extLst>
              <a:ext uri="{FF2B5EF4-FFF2-40B4-BE49-F238E27FC236}">
                <a16:creationId xmlns:a16="http://schemas.microsoft.com/office/drawing/2014/main" id="{05D5F3A0-B161-49B5-83EF-6CFED1BF630C}"/>
              </a:ext>
            </a:extLst>
          </p:cNvPr>
          <p:cNvSpPr>
            <a:spLocks noGrp="1"/>
          </p:cNvSpPr>
          <p:nvPr>
            <p:ph idx="1"/>
          </p:nvPr>
        </p:nvSpPr>
        <p:spPr>
          <a:xfrm>
            <a:off x="1981200" y="1231901"/>
            <a:ext cx="4597565" cy="4297363"/>
          </a:xfrm>
        </p:spPr>
        <p:txBody>
          <a:bodyPr>
            <a:normAutofit fontScale="92500" lnSpcReduction="10000"/>
          </a:bodyPr>
          <a:lstStyle/>
          <a:p>
            <a:r>
              <a:rPr lang="de-DE" b="1" dirty="0"/>
              <a:t>Ziel: </a:t>
            </a:r>
            <a:r>
              <a:rPr lang="de-DE" dirty="0"/>
              <a:t>Umwandlung Rathaus in 	Fraktionsräume und 	Räumlichkeiten für Krabbelgruppe</a:t>
            </a:r>
          </a:p>
          <a:p>
            <a:r>
              <a:rPr lang="de-DE" b="1" dirty="0"/>
              <a:t> Kosten: </a:t>
            </a:r>
            <a:r>
              <a:rPr lang="de-DE" dirty="0"/>
              <a:t>	1.980.000 €</a:t>
            </a:r>
          </a:p>
          <a:p>
            <a:r>
              <a:rPr lang="de-DE" b="1" dirty="0"/>
              <a:t>Bauzeit: 	</a:t>
            </a:r>
            <a:r>
              <a:rPr lang="de-DE" dirty="0"/>
              <a:t>01.01.2023 – 30.11.2024</a:t>
            </a:r>
          </a:p>
          <a:p>
            <a:r>
              <a:rPr lang="de-DE" b="1" dirty="0"/>
              <a:t>Sachstand:	</a:t>
            </a:r>
            <a:r>
              <a:rPr lang="de-DE" dirty="0"/>
              <a:t>Kick-Off Baufirmen am 			17.10.2023.</a:t>
            </a:r>
          </a:p>
          <a:p>
            <a:pPr marL="0" indent="0">
              <a:buNone/>
            </a:pPr>
            <a:r>
              <a:rPr lang="de-DE" b="1" dirty="0"/>
              <a:t>		</a:t>
            </a:r>
            <a:r>
              <a:rPr lang="de-DE" dirty="0"/>
              <a:t>Baubeginn in 2023, 			</a:t>
            </a:r>
            <a:r>
              <a:rPr lang="de-DE" dirty="0">
                <a:solidFill>
                  <a:srgbClr val="FF0000"/>
                </a:solidFill>
              </a:rPr>
              <a:t>Fertigstellung spätestens 		Dez. 2024</a:t>
            </a:r>
          </a:p>
        </p:txBody>
      </p:sp>
      <p:pic>
        <p:nvPicPr>
          <p:cNvPr id="12" name="Grafik 11">
            <a:extLst>
              <a:ext uri="{FF2B5EF4-FFF2-40B4-BE49-F238E27FC236}">
                <a16:creationId xmlns:a16="http://schemas.microsoft.com/office/drawing/2014/main" id="{7C4F666D-E2F7-4526-AE52-2FD72658BC8B}"/>
              </a:ext>
            </a:extLst>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6914870" y="3802045"/>
            <a:ext cx="2743200" cy="2057400"/>
          </a:xfrm>
          <a:prstGeom prst="rect">
            <a:avLst/>
          </a:prstGeom>
        </p:spPr>
      </p:pic>
    </p:spTree>
    <p:extLst>
      <p:ext uri="{BB962C8B-B14F-4D97-AF65-F5344CB8AC3E}">
        <p14:creationId xmlns:p14="http://schemas.microsoft.com/office/powerpoint/2010/main" val="3909174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Sanierung Rathaus Neuthard</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69</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774417" y="2267396"/>
            <a:ext cx="1435208" cy="57434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1 - 3 </a:t>
            </a:r>
            <a:r>
              <a:rPr lang="de-DE" sz="750" dirty="0">
                <a:latin typeface="Arial" panose="020B0604020202020204" pitchFamily="34" charset="0"/>
                <a:cs typeface="Arial" panose="020B0604020202020204" pitchFamily="34" charset="0"/>
              </a:rPr>
              <a:t>Grundlagenermittlung / Vorplanung / Entwurfsplanung </a:t>
            </a:r>
          </a:p>
        </p:txBody>
      </p:sp>
      <p:sp>
        <p:nvSpPr>
          <p:cNvPr id="19" name="Rechteck 18"/>
          <p:cNvSpPr/>
          <p:nvPr/>
        </p:nvSpPr>
        <p:spPr>
          <a:xfrm>
            <a:off x="3112118" y="2593250"/>
            <a:ext cx="797302" cy="40155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err="1">
                <a:latin typeface="Arial" panose="020B0604020202020204" pitchFamily="34" charset="0"/>
                <a:cs typeface="Arial" panose="020B0604020202020204" pitchFamily="34" charset="0"/>
              </a:rPr>
              <a:t>Kostenbe</a:t>
            </a:r>
            <a:r>
              <a:rPr lang="de-DE" sz="750" b="1" dirty="0">
                <a:latin typeface="Arial" panose="020B0604020202020204" pitchFamily="34" charset="0"/>
                <a:cs typeface="Arial" panose="020B0604020202020204" pitchFamily="34" charset="0"/>
              </a:rPr>
              <a:t>-rechnung</a:t>
            </a:r>
            <a:endParaRPr lang="de-DE" sz="750" dirty="0">
              <a:latin typeface="Arial" panose="020B0604020202020204" pitchFamily="34" charset="0"/>
              <a:cs typeface="Arial" panose="020B0604020202020204" pitchFamily="34" charset="0"/>
            </a:endParaRPr>
          </a:p>
        </p:txBody>
      </p:sp>
      <p:sp>
        <p:nvSpPr>
          <p:cNvPr id="20" name="Rechteck 19"/>
          <p:cNvSpPr/>
          <p:nvPr/>
        </p:nvSpPr>
        <p:spPr>
          <a:xfrm>
            <a:off x="3706249" y="2994808"/>
            <a:ext cx="709984"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4 + 5 </a:t>
            </a:r>
            <a:r>
              <a:rPr lang="de-DE" sz="750" dirty="0">
                <a:latin typeface="Arial" panose="020B0604020202020204" pitchFamily="34" charset="0"/>
                <a:cs typeface="Arial" panose="020B0604020202020204" pitchFamily="34" charset="0"/>
              </a:rPr>
              <a:t>Genehmigungsplanung</a:t>
            </a:r>
          </a:p>
        </p:txBody>
      </p:sp>
      <p:sp>
        <p:nvSpPr>
          <p:cNvPr id="21" name="Rechteck 20"/>
          <p:cNvSpPr/>
          <p:nvPr/>
        </p:nvSpPr>
        <p:spPr>
          <a:xfrm>
            <a:off x="6753250" y="4611671"/>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Kostenfest-stellung</a:t>
            </a:r>
            <a:endParaRPr lang="de-DE" sz="750" dirty="0">
              <a:latin typeface="Arial" panose="020B0604020202020204" pitchFamily="34" charset="0"/>
              <a:cs typeface="Arial" panose="020B0604020202020204" pitchFamily="34" charset="0"/>
            </a:endParaRPr>
          </a:p>
        </p:txBody>
      </p:sp>
      <p:cxnSp>
        <p:nvCxnSpPr>
          <p:cNvPr id="26" name="Gerader Verbinder 25"/>
          <p:cNvCxnSpPr>
            <a:cxnSpLocks/>
            <a:stCxn id="61" idx="0"/>
            <a:endCxn id="20" idx="1"/>
          </p:cNvCxnSpPr>
          <p:nvPr/>
        </p:nvCxnSpPr>
        <p:spPr>
          <a:xfrm flipV="1">
            <a:off x="3706249" y="3179198"/>
            <a:ext cx="0" cy="1963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Gerader Verbinder 29"/>
          <p:cNvCxnSpPr>
            <a:stCxn id="69" idx="0"/>
            <a:endCxn id="21" idx="1"/>
          </p:cNvCxnSpPr>
          <p:nvPr/>
        </p:nvCxnSpPr>
        <p:spPr>
          <a:xfrm flipV="1">
            <a:off x="6753249" y="4796062"/>
            <a:ext cx="0" cy="350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Gerader Verbinder 30"/>
          <p:cNvCxnSpPr>
            <a:cxnSpLocks/>
            <a:stCxn id="60" idx="0"/>
            <a:endCxn id="19" idx="1"/>
          </p:cNvCxnSpPr>
          <p:nvPr/>
        </p:nvCxnSpPr>
        <p:spPr>
          <a:xfrm flipH="1" flipV="1">
            <a:off x="3112119" y="2794029"/>
            <a:ext cx="9915" cy="23444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6" idx="1"/>
          </p:cNvCxnSpPr>
          <p:nvPr/>
        </p:nvCxnSpPr>
        <p:spPr>
          <a:xfrm flipV="1">
            <a:off x="1774417" y="2554569"/>
            <a:ext cx="0" cy="2594903"/>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533905" y="5149471"/>
            <a:ext cx="481025"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August 2020</a:t>
            </a:r>
          </a:p>
        </p:txBody>
      </p:sp>
      <p:sp>
        <p:nvSpPr>
          <p:cNvPr id="60" name="Rechteck 59"/>
          <p:cNvSpPr/>
          <p:nvPr/>
        </p:nvSpPr>
        <p:spPr>
          <a:xfrm>
            <a:off x="2836422" y="5138441"/>
            <a:ext cx="571223"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a:t>
            </a:r>
          </a:p>
          <a:p>
            <a:pPr algn="ctr"/>
            <a:r>
              <a:rPr lang="de-DE" sz="600" dirty="0">
                <a:solidFill>
                  <a:schemeClr val="tx1"/>
                </a:solidFill>
                <a:latin typeface="Arial" panose="020B0604020202020204" pitchFamily="34" charset="0"/>
                <a:cs typeface="Arial" panose="020B0604020202020204" pitchFamily="34" charset="0"/>
              </a:rPr>
              <a:t>2021</a:t>
            </a:r>
          </a:p>
        </p:txBody>
      </p:sp>
      <p:sp>
        <p:nvSpPr>
          <p:cNvPr id="61" name="Rechteck 60"/>
          <p:cNvSpPr/>
          <p:nvPr/>
        </p:nvSpPr>
        <p:spPr>
          <a:xfrm>
            <a:off x="3505143" y="5142358"/>
            <a:ext cx="402213"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März</a:t>
            </a:r>
          </a:p>
          <a:p>
            <a:pPr algn="ctr"/>
            <a:r>
              <a:rPr lang="de-DE" sz="600" dirty="0">
                <a:solidFill>
                  <a:schemeClr val="tx1"/>
                </a:solidFill>
                <a:latin typeface="Arial" panose="020B0604020202020204" pitchFamily="34" charset="0"/>
                <a:cs typeface="Arial" panose="020B0604020202020204" pitchFamily="34" charset="0"/>
              </a:rPr>
              <a:t>2022</a:t>
            </a:r>
          </a:p>
        </p:txBody>
      </p:sp>
      <p:sp>
        <p:nvSpPr>
          <p:cNvPr id="28" name="Rechteck 27"/>
          <p:cNvSpPr/>
          <p:nvPr/>
        </p:nvSpPr>
        <p:spPr>
          <a:xfrm>
            <a:off x="4150120" y="3405265"/>
            <a:ext cx="589820"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6 + 7 </a:t>
            </a:r>
            <a:r>
              <a:rPr lang="de-DE" sz="750" dirty="0">
                <a:latin typeface="Arial" panose="020B0604020202020204" pitchFamily="34" charset="0"/>
                <a:cs typeface="Arial" panose="020B0604020202020204" pitchFamily="34" charset="0"/>
              </a:rPr>
              <a:t>Vergabe 1.BA</a:t>
            </a:r>
          </a:p>
        </p:txBody>
      </p:sp>
      <p:sp>
        <p:nvSpPr>
          <p:cNvPr id="32" name="Rechteck 31"/>
          <p:cNvSpPr/>
          <p:nvPr/>
        </p:nvSpPr>
        <p:spPr>
          <a:xfrm>
            <a:off x="3884807" y="5404700"/>
            <a:ext cx="560223"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a:t>
            </a:r>
          </a:p>
          <a:p>
            <a:pPr algn="ctr"/>
            <a:r>
              <a:rPr lang="de-DE" sz="600" dirty="0">
                <a:solidFill>
                  <a:schemeClr val="tx1"/>
                </a:solidFill>
                <a:latin typeface="Arial" panose="020B0604020202020204" pitchFamily="34" charset="0"/>
                <a:cs typeface="Arial" panose="020B0604020202020204" pitchFamily="34" charset="0"/>
              </a:rPr>
              <a:t> 2022</a:t>
            </a:r>
          </a:p>
        </p:txBody>
      </p:sp>
      <p:cxnSp>
        <p:nvCxnSpPr>
          <p:cNvPr id="33" name="Gerader Verbinder 32"/>
          <p:cNvCxnSpPr>
            <a:cxnSpLocks/>
            <a:stCxn id="32" idx="0"/>
            <a:endCxn id="28" idx="1"/>
          </p:cNvCxnSpPr>
          <p:nvPr/>
        </p:nvCxnSpPr>
        <p:spPr>
          <a:xfrm flipH="1" flipV="1">
            <a:off x="4150120" y="3589656"/>
            <a:ext cx="14798" cy="1815045"/>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hteck 37"/>
          <p:cNvSpPr/>
          <p:nvPr/>
        </p:nvSpPr>
        <p:spPr>
          <a:xfrm>
            <a:off x="4712866" y="3793929"/>
            <a:ext cx="121060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8</a:t>
            </a:r>
          </a:p>
          <a:p>
            <a:pPr algn="ctr"/>
            <a:r>
              <a:rPr lang="de-DE" sz="750" b="1" dirty="0">
                <a:latin typeface="Arial" panose="020B0604020202020204" pitchFamily="34" charset="0"/>
                <a:cs typeface="Arial" panose="020B0604020202020204" pitchFamily="34" charset="0"/>
              </a:rPr>
              <a:t> </a:t>
            </a:r>
            <a:r>
              <a:rPr lang="de-DE" sz="750" dirty="0">
                <a:latin typeface="Arial" panose="020B0604020202020204" pitchFamily="34" charset="0"/>
                <a:cs typeface="Arial" panose="020B0604020202020204" pitchFamily="34" charset="0"/>
              </a:rPr>
              <a:t>Bauausführung</a:t>
            </a:r>
          </a:p>
        </p:txBody>
      </p:sp>
      <p:sp>
        <p:nvSpPr>
          <p:cNvPr id="39" name="Rechteck 38"/>
          <p:cNvSpPr/>
          <p:nvPr/>
        </p:nvSpPr>
        <p:spPr>
          <a:xfrm>
            <a:off x="4445029" y="5146112"/>
            <a:ext cx="53567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Oktober</a:t>
            </a:r>
          </a:p>
          <a:p>
            <a:pPr algn="ctr"/>
            <a:r>
              <a:rPr lang="de-DE" sz="600" dirty="0">
                <a:solidFill>
                  <a:schemeClr val="tx1"/>
                </a:solidFill>
                <a:latin typeface="Arial" panose="020B0604020202020204" pitchFamily="34" charset="0"/>
                <a:cs typeface="Arial" panose="020B0604020202020204" pitchFamily="34" charset="0"/>
              </a:rPr>
              <a:t> 2023</a:t>
            </a:r>
          </a:p>
        </p:txBody>
      </p:sp>
      <p:cxnSp>
        <p:nvCxnSpPr>
          <p:cNvPr id="41" name="Gerader Verbinder 40"/>
          <p:cNvCxnSpPr>
            <a:stCxn id="39" idx="0"/>
            <a:endCxn id="38" idx="1"/>
          </p:cNvCxnSpPr>
          <p:nvPr/>
        </p:nvCxnSpPr>
        <p:spPr>
          <a:xfrm flipV="1">
            <a:off x="4712865" y="3978320"/>
            <a:ext cx="1" cy="1167793"/>
          </a:xfrm>
          <a:prstGeom prst="line">
            <a:avLst/>
          </a:prstGeom>
        </p:spPr>
        <p:style>
          <a:lnRef idx="1">
            <a:schemeClr val="accent1"/>
          </a:lnRef>
          <a:fillRef idx="0">
            <a:schemeClr val="accent1"/>
          </a:fillRef>
          <a:effectRef idx="0">
            <a:schemeClr val="accent1"/>
          </a:effectRef>
          <a:fontRef idx="minor">
            <a:schemeClr val="tx1"/>
          </a:fontRef>
        </p:style>
      </p:cxnSp>
      <p:sp>
        <p:nvSpPr>
          <p:cNvPr id="56" name="Rechteck 55"/>
          <p:cNvSpPr/>
          <p:nvPr/>
        </p:nvSpPr>
        <p:spPr>
          <a:xfrm>
            <a:off x="5656551" y="5139886"/>
            <a:ext cx="571222"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November</a:t>
            </a:r>
          </a:p>
          <a:p>
            <a:pPr algn="ctr"/>
            <a:r>
              <a:rPr lang="de-DE" sz="600" dirty="0">
                <a:solidFill>
                  <a:schemeClr val="tx1"/>
                </a:solidFill>
                <a:latin typeface="Arial" panose="020B0604020202020204" pitchFamily="34" charset="0"/>
                <a:cs typeface="Arial" panose="020B0604020202020204" pitchFamily="34" charset="0"/>
              </a:rPr>
              <a:t>2024</a:t>
            </a:r>
          </a:p>
        </p:txBody>
      </p:sp>
      <p:cxnSp>
        <p:nvCxnSpPr>
          <p:cNvPr id="53" name="Gerader Verbinder 52"/>
          <p:cNvCxnSpPr>
            <a:cxnSpLocks/>
            <a:stCxn id="56" idx="0"/>
            <a:endCxn id="51" idx="1"/>
          </p:cNvCxnSpPr>
          <p:nvPr/>
        </p:nvCxnSpPr>
        <p:spPr>
          <a:xfrm flipH="1" flipV="1">
            <a:off x="5927890" y="4384290"/>
            <a:ext cx="14273" cy="755596"/>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hteck 68"/>
          <p:cNvSpPr/>
          <p:nvPr/>
        </p:nvSpPr>
        <p:spPr>
          <a:xfrm>
            <a:off x="6467638" y="5146112"/>
            <a:ext cx="571223"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Mai</a:t>
            </a:r>
          </a:p>
          <a:p>
            <a:pPr algn="ctr"/>
            <a:r>
              <a:rPr lang="de-DE" sz="600" dirty="0">
                <a:solidFill>
                  <a:schemeClr val="tx1"/>
                </a:solidFill>
                <a:latin typeface="Arial" panose="020B0604020202020204" pitchFamily="34" charset="0"/>
                <a:cs typeface="Arial" panose="020B0604020202020204" pitchFamily="34" charset="0"/>
              </a:rPr>
              <a:t> 2025</a:t>
            </a:r>
          </a:p>
        </p:txBody>
      </p:sp>
      <p:sp>
        <p:nvSpPr>
          <p:cNvPr id="51" name="Rechteck 50"/>
          <p:cNvSpPr/>
          <p:nvPr/>
        </p:nvSpPr>
        <p:spPr>
          <a:xfrm>
            <a:off x="5927890" y="4199900"/>
            <a:ext cx="817103"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9 </a:t>
            </a:r>
            <a:r>
              <a:rPr lang="de-DE" sz="750" dirty="0">
                <a:latin typeface="Arial" panose="020B0604020202020204" pitchFamily="34" charset="0"/>
                <a:cs typeface="Arial" panose="020B0604020202020204" pitchFamily="34" charset="0"/>
              </a:rPr>
              <a:t>Inbetriebnahme</a:t>
            </a:r>
          </a:p>
        </p:txBody>
      </p:sp>
      <p:pic>
        <p:nvPicPr>
          <p:cNvPr id="34" name="Grafik 33">
            <a:extLst>
              <a:ext uri="{FF2B5EF4-FFF2-40B4-BE49-F238E27FC236}">
                <a16:creationId xmlns:a16="http://schemas.microsoft.com/office/drawing/2014/main" id="{7789DCAE-3E44-4860-ACF0-A221528ABECE}"/>
              </a:ext>
            </a:extLst>
          </p:cNvPr>
          <p:cNvPicPr>
            <a:picLocks noChangeAspect="1"/>
          </p:cNvPicPr>
          <p:nvPr/>
        </p:nvPicPr>
        <p:blipFill>
          <a:blip r:embed="rId2"/>
          <a:stretch>
            <a:fillRect/>
          </a:stretch>
        </p:blipFill>
        <p:spPr>
          <a:xfrm>
            <a:off x="6400805" y="1375045"/>
            <a:ext cx="3816276" cy="2775916"/>
          </a:xfrm>
          <a:prstGeom prst="rect">
            <a:avLst/>
          </a:prstGeom>
        </p:spPr>
      </p:pic>
    </p:spTree>
    <p:extLst>
      <p:ext uri="{BB962C8B-B14F-4D97-AF65-F5344CB8AC3E}">
        <p14:creationId xmlns:p14="http://schemas.microsoft.com/office/powerpoint/2010/main" val="2782088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24F6412-06DE-4637-86C1-B76C37679271}"/>
              </a:ext>
            </a:extLst>
          </p:cNvPr>
          <p:cNvSpPr>
            <a:spLocks noGrp="1"/>
          </p:cNvSpPr>
          <p:nvPr>
            <p:ph idx="1"/>
          </p:nvPr>
        </p:nvSpPr>
        <p:spPr>
          <a:xfrm>
            <a:off x="2317750" y="546100"/>
            <a:ext cx="9036050" cy="5630863"/>
          </a:xfrm>
        </p:spPr>
        <p:txBody>
          <a:bodyPr>
            <a:normAutofit fontScale="92500" lnSpcReduction="10000"/>
          </a:bodyPr>
          <a:lstStyle/>
          <a:p>
            <a:r>
              <a:rPr lang="de-DE" b="1" i="1" dirty="0"/>
              <a:t>Bundesverkehrsminister Volker Wissing: </a:t>
            </a:r>
            <a:r>
              <a:rPr lang="de-DE" dirty="0"/>
              <a:t>Die Bundesregierung beschließt ein Deutschlandticket und fordert einen Kommunalen Finanzierungsanteil zur Erfüllung dieses Versprechens. Wissing behauptet, dieser Anteil könne u.a. durch Einsparungen bei den Verkehrsverbünden problemlos bereitgestellt werden.</a:t>
            </a:r>
          </a:p>
          <a:p>
            <a:r>
              <a:rPr lang="de-DE" b="1" i="1" dirty="0"/>
              <a:t>Land Baden-Württemberg:</a:t>
            </a:r>
            <a:r>
              <a:rPr lang="de-DE" dirty="0"/>
              <a:t> Das Land verspricht 2022 einen Mobilitätspakt zur Verbesserung im ÖPNV, die Kommunen sollen dieses Versprechen erfüllen und durch eine zusätzliche Mobilitätsabgabe der Steuerzahler finanzieren.</a:t>
            </a:r>
          </a:p>
          <a:p>
            <a:r>
              <a:rPr lang="de-DE" b="1" i="1" dirty="0"/>
              <a:t>Präsident des Deutschen Landkreistages Landrat Achim </a:t>
            </a:r>
            <a:r>
              <a:rPr lang="de-DE" b="1" i="1" dirty="0" err="1"/>
              <a:t>Brödel</a:t>
            </a:r>
            <a:r>
              <a:rPr lang="de-DE" b="1" i="1" dirty="0"/>
              <a:t>:</a:t>
            </a:r>
            <a:r>
              <a:rPr lang="de-DE" dirty="0"/>
              <a:t> Selbst wenn es Dukaten regnen würde, fehlen uns immer noch die Menschen.</a:t>
            </a:r>
          </a:p>
          <a:p>
            <a:r>
              <a:rPr lang="de-DE" b="1" i="1" dirty="0"/>
              <a:t>Finanzminister Ba.-</a:t>
            </a:r>
            <a:r>
              <a:rPr lang="de-DE" b="1" i="1" dirty="0" err="1"/>
              <a:t>Wü</a:t>
            </a:r>
            <a:r>
              <a:rPr lang="de-DE" b="1" i="1" dirty="0"/>
              <a:t>. </a:t>
            </a:r>
            <a:r>
              <a:rPr lang="de-DE" b="1" i="1" dirty="0" err="1"/>
              <a:t>Danyal</a:t>
            </a:r>
            <a:r>
              <a:rPr lang="de-DE" b="1" i="1" dirty="0"/>
              <a:t> </a:t>
            </a:r>
            <a:r>
              <a:rPr lang="de-DE" b="1" i="1" dirty="0" err="1"/>
              <a:t>Bayaz</a:t>
            </a:r>
            <a:r>
              <a:rPr lang="de-DE" b="1" i="1" dirty="0"/>
              <a:t>:</a:t>
            </a:r>
            <a:r>
              <a:rPr lang="de-DE" dirty="0"/>
              <a:t> </a:t>
            </a:r>
            <a:br>
              <a:rPr lang="de-DE" dirty="0"/>
            </a:br>
            <a:r>
              <a:rPr lang="de-DE" dirty="0"/>
              <a:t>Weil die Steuereinnahmen nicht mehr sprudeln, könnten politische Differenzen neu aufkommen.</a:t>
            </a:r>
          </a:p>
          <a:p>
            <a:endParaRPr lang="de-DE" dirty="0"/>
          </a:p>
        </p:txBody>
      </p:sp>
      <p:sp>
        <p:nvSpPr>
          <p:cNvPr id="4" name="Foliennummernplatzhalter 3">
            <a:extLst>
              <a:ext uri="{FF2B5EF4-FFF2-40B4-BE49-F238E27FC236}">
                <a16:creationId xmlns:a16="http://schemas.microsoft.com/office/drawing/2014/main" id="{994069EC-1750-41C3-BD30-FC1214900B9B}"/>
              </a:ext>
            </a:extLst>
          </p:cNvPr>
          <p:cNvSpPr>
            <a:spLocks noGrp="1"/>
          </p:cNvSpPr>
          <p:nvPr>
            <p:ph type="sldNum" sz="quarter" idx="12"/>
          </p:nvPr>
        </p:nvSpPr>
        <p:spPr/>
        <p:txBody>
          <a:bodyPr/>
          <a:lstStyle/>
          <a:p>
            <a:fld id="{81C0A6F9-5CFC-46D9-84EB-14DD0719F9C2}" type="slidenum">
              <a:rPr lang="de-DE" smtClean="0"/>
              <a:t>7</a:t>
            </a:fld>
            <a:endParaRPr lang="de-DE"/>
          </a:p>
        </p:txBody>
      </p:sp>
      <p:pic>
        <p:nvPicPr>
          <p:cNvPr id="5" name="Grafik 4">
            <a:extLst>
              <a:ext uri="{FF2B5EF4-FFF2-40B4-BE49-F238E27FC236}">
                <a16:creationId xmlns:a16="http://schemas.microsoft.com/office/drawing/2014/main" id="{3B7E6607-FE42-4057-B337-B4F4D395022C}"/>
              </a:ext>
            </a:extLst>
          </p:cNvPr>
          <p:cNvPicPr>
            <a:picLocks noChangeAspect="1"/>
          </p:cNvPicPr>
          <p:nvPr/>
        </p:nvPicPr>
        <p:blipFill>
          <a:blip r:embed="rId2"/>
          <a:stretch>
            <a:fillRect/>
          </a:stretch>
        </p:blipFill>
        <p:spPr>
          <a:xfrm>
            <a:off x="560334" y="812799"/>
            <a:ext cx="1795515" cy="1476375"/>
          </a:xfrm>
          <a:prstGeom prst="rect">
            <a:avLst/>
          </a:prstGeom>
        </p:spPr>
      </p:pic>
      <p:pic>
        <p:nvPicPr>
          <p:cNvPr id="6" name="Grafik 5">
            <a:extLst>
              <a:ext uri="{FF2B5EF4-FFF2-40B4-BE49-F238E27FC236}">
                <a16:creationId xmlns:a16="http://schemas.microsoft.com/office/drawing/2014/main" id="{1A077DAC-858A-4AB9-AF5C-F5519761FD05}"/>
              </a:ext>
            </a:extLst>
          </p:cNvPr>
          <p:cNvPicPr>
            <a:picLocks noChangeAspect="1"/>
          </p:cNvPicPr>
          <p:nvPr/>
        </p:nvPicPr>
        <p:blipFill>
          <a:blip r:embed="rId3"/>
          <a:stretch>
            <a:fillRect/>
          </a:stretch>
        </p:blipFill>
        <p:spPr>
          <a:xfrm>
            <a:off x="521622" y="3492500"/>
            <a:ext cx="1790140" cy="1563280"/>
          </a:xfrm>
          <a:prstGeom prst="rect">
            <a:avLst/>
          </a:prstGeom>
        </p:spPr>
      </p:pic>
      <p:pic>
        <p:nvPicPr>
          <p:cNvPr id="7" name="Grafik 6">
            <a:extLst>
              <a:ext uri="{FF2B5EF4-FFF2-40B4-BE49-F238E27FC236}">
                <a16:creationId xmlns:a16="http://schemas.microsoft.com/office/drawing/2014/main" id="{F07380B0-DADD-4DD3-AAC5-B76ADD211558}"/>
              </a:ext>
            </a:extLst>
          </p:cNvPr>
          <p:cNvPicPr>
            <a:picLocks noChangeAspect="1"/>
          </p:cNvPicPr>
          <p:nvPr/>
        </p:nvPicPr>
        <p:blipFill>
          <a:blip r:embed="rId4"/>
          <a:stretch>
            <a:fillRect/>
          </a:stretch>
        </p:blipFill>
        <p:spPr>
          <a:xfrm>
            <a:off x="520700" y="5099857"/>
            <a:ext cx="1797050" cy="1621618"/>
          </a:xfrm>
          <a:prstGeom prst="rect">
            <a:avLst/>
          </a:prstGeom>
        </p:spPr>
      </p:pic>
      <p:pic>
        <p:nvPicPr>
          <p:cNvPr id="2" name="Grafik 1">
            <a:extLst>
              <a:ext uri="{FF2B5EF4-FFF2-40B4-BE49-F238E27FC236}">
                <a16:creationId xmlns:a16="http://schemas.microsoft.com/office/drawing/2014/main" id="{ECADE46C-B6DF-4611-8E34-63126D2D132E}"/>
              </a:ext>
            </a:extLst>
          </p:cNvPr>
          <p:cNvPicPr>
            <a:picLocks noChangeAspect="1"/>
          </p:cNvPicPr>
          <p:nvPr/>
        </p:nvPicPr>
        <p:blipFill>
          <a:blip r:embed="rId5"/>
          <a:stretch>
            <a:fillRect/>
          </a:stretch>
        </p:blipFill>
        <p:spPr>
          <a:xfrm>
            <a:off x="464687" y="2361470"/>
            <a:ext cx="1909076" cy="1131030"/>
          </a:xfrm>
          <a:prstGeom prst="rect">
            <a:avLst/>
          </a:prstGeom>
        </p:spPr>
      </p:pic>
    </p:spTree>
    <p:extLst>
      <p:ext uri="{BB962C8B-B14F-4D97-AF65-F5344CB8AC3E}">
        <p14:creationId xmlns:p14="http://schemas.microsoft.com/office/powerpoint/2010/main" val="5145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Ergänzungsbau / Sanierung Rathaus Karlsdorf</a:t>
            </a:r>
          </a:p>
        </p:txBody>
      </p:sp>
      <p:sp>
        <p:nvSpPr>
          <p:cNvPr id="3" name="Inhaltsplatzhalter 2"/>
          <p:cNvSpPr>
            <a:spLocks noGrp="1"/>
          </p:cNvSpPr>
          <p:nvPr>
            <p:ph idx="1"/>
          </p:nvPr>
        </p:nvSpPr>
        <p:spPr>
          <a:xfrm>
            <a:off x="1774418" y="1781332"/>
            <a:ext cx="5022479" cy="3247869"/>
          </a:xfrm>
        </p:spPr>
        <p:txBody>
          <a:bodyPr>
            <a:normAutofit fontScale="55000" lnSpcReduction="20000"/>
          </a:bodyPr>
          <a:lstStyle/>
          <a:p>
            <a:r>
              <a:rPr lang="de-DE" b="1" dirty="0"/>
              <a:t>Ziel: </a:t>
            </a:r>
            <a:r>
              <a:rPr lang="de-DE" dirty="0"/>
              <a:t>Zusammenlegung der Verwaltungsstellen am Standort    Karlsdorf durch Erweiterung und Sanierung des Rathauses Karlsdorf </a:t>
            </a:r>
          </a:p>
          <a:p>
            <a:r>
              <a:rPr lang="de-DE" b="1" dirty="0"/>
              <a:t> Kosten: </a:t>
            </a:r>
            <a:r>
              <a:rPr lang="de-DE" dirty="0"/>
              <a:t>Haushaltsmittel: 	4.500.000 €</a:t>
            </a:r>
          </a:p>
          <a:p>
            <a:pPr marL="0" indent="0">
              <a:buNone/>
            </a:pPr>
            <a:r>
              <a:rPr lang="de-DE" b="1" dirty="0"/>
              <a:t>	 </a:t>
            </a:r>
            <a:r>
              <a:rPr lang="de-DE" dirty="0"/>
              <a:t>Kostenannahme:	4.300.000 €</a:t>
            </a:r>
          </a:p>
          <a:p>
            <a:r>
              <a:rPr lang="de-DE" b="1" dirty="0"/>
              <a:t>Bauzeit: 	</a:t>
            </a:r>
            <a:r>
              <a:rPr lang="de-DE" dirty="0"/>
              <a:t>01.01.2024 – 31.10.2029</a:t>
            </a:r>
          </a:p>
          <a:p>
            <a:r>
              <a:rPr lang="de-DE" b="1" dirty="0"/>
              <a:t>Sachstand: </a:t>
            </a:r>
            <a:r>
              <a:rPr lang="de-DE" dirty="0"/>
              <a:t>Machbarkeitsstudie zur Umsetzung durch 		        Architekturbüro Löwer + Partner erstellt. 		        Durchführung eines VGV-Verfahrens mit 		        Ingenieurbüro Thost in 2024, zur Findung 		        eines Architekturbüros abgestimmt.	                                      	        Aktualisierung Machbarkeitsstudie bei Loewer + Partner 	        beauftragt.</a:t>
            </a:r>
            <a:endParaRPr lang="de-DE" b="1" dirty="0">
              <a:solidFill>
                <a:srgbClr val="FF0000"/>
              </a:solidFill>
            </a:endParaRPr>
          </a:p>
          <a:p>
            <a:endParaRPr lang="de-DE" b="1" dirty="0"/>
          </a:p>
        </p:txBody>
      </p:sp>
      <p:pic>
        <p:nvPicPr>
          <p:cNvPr id="8" name="Grafik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50273" y="1840663"/>
            <a:ext cx="3688980" cy="2361481"/>
          </a:xfrm>
          <a:prstGeom prst="rect">
            <a:avLst/>
          </a:prstGeom>
        </p:spPr>
      </p:pic>
      <p:pic>
        <p:nvPicPr>
          <p:cNvPr id="9" name="Grafik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99718" y="4257979"/>
            <a:ext cx="2195416" cy="1366534"/>
          </a:xfrm>
          <a:prstGeom prst="rect">
            <a:avLst/>
          </a:prstGeom>
        </p:spPr>
      </p:pic>
      <p:sp>
        <p:nvSpPr>
          <p:cNvPr id="7" name="Foliennummernplatzhalter 6">
            <a:extLst>
              <a:ext uri="{FF2B5EF4-FFF2-40B4-BE49-F238E27FC236}">
                <a16:creationId xmlns:a16="http://schemas.microsoft.com/office/drawing/2014/main" id="{7CDD211D-E00C-4956-A775-29FE41448E83}"/>
              </a:ext>
            </a:extLst>
          </p:cNvPr>
          <p:cNvSpPr>
            <a:spLocks noGrp="1"/>
          </p:cNvSpPr>
          <p:nvPr>
            <p:ph type="sldNum" sz="quarter" idx="4"/>
          </p:nvPr>
        </p:nvSpPr>
        <p:spPr/>
        <p:txBody>
          <a:bodyPr/>
          <a:lstStyle/>
          <a:p>
            <a:fld id="{515FC477-0A05-4F3E-8EE9-E015C9089D56}" type="slidenum">
              <a:rPr lang="de-DE" smtClean="0"/>
              <a:pPr/>
              <a:t>70</a:t>
            </a:fld>
            <a:endParaRPr lang="de-DE" dirty="0"/>
          </a:p>
        </p:txBody>
      </p:sp>
    </p:spTree>
    <p:extLst>
      <p:ext uri="{BB962C8B-B14F-4D97-AF65-F5344CB8AC3E}">
        <p14:creationId xmlns:p14="http://schemas.microsoft.com/office/powerpoint/2010/main" val="1182157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Sanierung Rathaus Karlsdorf</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71</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cxnSpLocks/>
            <a:stCxn id="61" idx="0"/>
            <a:endCxn id="34" idx="1"/>
          </p:cNvCxnSpPr>
          <p:nvPr/>
        </p:nvCxnSpPr>
        <p:spPr>
          <a:xfrm flipV="1">
            <a:off x="2133600" y="2546591"/>
            <a:ext cx="0" cy="2574545"/>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chteck 60"/>
          <p:cNvSpPr/>
          <p:nvPr/>
        </p:nvSpPr>
        <p:spPr>
          <a:xfrm>
            <a:off x="1863213" y="5121135"/>
            <a:ext cx="540775"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Juni</a:t>
            </a:r>
          </a:p>
          <a:p>
            <a:pPr algn="ctr"/>
            <a:r>
              <a:rPr lang="de-DE" sz="600" dirty="0">
                <a:solidFill>
                  <a:schemeClr val="tx1"/>
                </a:solidFill>
                <a:latin typeface="Arial" panose="020B0604020202020204" pitchFamily="34" charset="0"/>
                <a:cs typeface="Arial" panose="020B0604020202020204" pitchFamily="34" charset="0"/>
              </a:rPr>
              <a:t>2024</a:t>
            </a:r>
          </a:p>
        </p:txBody>
      </p:sp>
      <p:pic>
        <p:nvPicPr>
          <p:cNvPr id="22" name="Grafik 2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84369" y="2093208"/>
            <a:ext cx="3713000" cy="2187478"/>
          </a:xfrm>
          <a:prstGeom prst="rect">
            <a:avLst/>
          </a:prstGeom>
        </p:spPr>
      </p:pic>
      <p:sp>
        <p:nvSpPr>
          <p:cNvPr id="34" name="Rechteck 33">
            <a:extLst>
              <a:ext uri="{FF2B5EF4-FFF2-40B4-BE49-F238E27FC236}">
                <a16:creationId xmlns:a16="http://schemas.microsoft.com/office/drawing/2014/main" id="{42C35EC2-6DF9-4DAC-8F0E-727CDF56BC3A}"/>
              </a:ext>
            </a:extLst>
          </p:cNvPr>
          <p:cNvSpPr/>
          <p:nvPr/>
        </p:nvSpPr>
        <p:spPr>
          <a:xfrm>
            <a:off x="2133600" y="2362200"/>
            <a:ext cx="1134124"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Aktualisierung Machbarkeitsstudie </a:t>
            </a:r>
            <a:endParaRPr lang="de-DE" sz="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27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ADE23-DBC1-4C12-AD2D-F710BF1E54B7}"/>
              </a:ext>
            </a:extLst>
          </p:cNvPr>
          <p:cNvSpPr>
            <a:spLocks noGrp="1"/>
          </p:cNvSpPr>
          <p:nvPr>
            <p:ph type="title"/>
          </p:nvPr>
        </p:nvSpPr>
        <p:spPr/>
        <p:txBody>
          <a:bodyPr/>
          <a:lstStyle/>
          <a:p>
            <a:r>
              <a:rPr lang="de-DE" dirty="0" err="1"/>
              <a:t>Interimlösung</a:t>
            </a:r>
            <a:r>
              <a:rPr lang="de-DE" dirty="0"/>
              <a:t> Orani</a:t>
            </a:r>
          </a:p>
        </p:txBody>
      </p:sp>
      <p:sp>
        <p:nvSpPr>
          <p:cNvPr id="3" name="Inhaltsplatzhalter 2">
            <a:extLst>
              <a:ext uri="{FF2B5EF4-FFF2-40B4-BE49-F238E27FC236}">
                <a16:creationId xmlns:a16="http://schemas.microsoft.com/office/drawing/2014/main" id="{7C276FA6-DA49-4D70-8F9A-1F518054E782}"/>
              </a:ext>
            </a:extLst>
          </p:cNvPr>
          <p:cNvSpPr>
            <a:spLocks noGrp="1"/>
          </p:cNvSpPr>
          <p:nvPr>
            <p:ph idx="1"/>
          </p:nvPr>
        </p:nvSpPr>
        <p:spPr>
          <a:xfrm>
            <a:off x="1981200" y="1232108"/>
            <a:ext cx="4343400" cy="4330492"/>
          </a:xfrm>
        </p:spPr>
        <p:txBody>
          <a:bodyPr>
            <a:normAutofit fontScale="77500" lnSpcReduction="20000"/>
          </a:bodyPr>
          <a:lstStyle/>
          <a:p>
            <a:r>
              <a:rPr lang="de-DE" sz="2100" b="1" dirty="0"/>
              <a:t>Ziel: 	</a:t>
            </a:r>
            <a:r>
              <a:rPr lang="de-DE" sz="2100" dirty="0"/>
              <a:t>Unterbringung der Verwaltungsstellen</a:t>
            </a:r>
          </a:p>
          <a:p>
            <a:pPr marL="0" indent="0">
              <a:buNone/>
            </a:pPr>
            <a:r>
              <a:rPr lang="de-DE" sz="2100" dirty="0"/>
              <a:t>	Karlsdorf und Neuthard während der</a:t>
            </a:r>
          </a:p>
          <a:p>
            <a:pPr marL="0" indent="0">
              <a:buNone/>
            </a:pPr>
            <a:r>
              <a:rPr lang="de-DE" sz="2100" dirty="0"/>
              <a:t>	Sanierungs- und Bauphasen</a:t>
            </a:r>
            <a:endParaRPr lang="de-DE" dirty="0"/>
          </a:p>
          <a:p>
            <a:r>
              <a:rPr lang="de-DE" sz="2100" b="1" dirty="0"/>
              <a:t>GR:</a:t>
            </a:r>
            <a:r>
              <a:rPr lang="de-DE" sz="2100" dirty="0"/>
              <a:t> 	Grundsatzentscheidung für 	</a:t>
            </a:r>
            <a:r>
              <a:rPr lang="de-DE" sz="2100" dirty="0" err="1"/>
              <a:t>Interimlösung</a:t>
            </a:r>
            <a:r>
              <a:rPr lang="de-DE" sz="2100" dirty="0"/>
              <a:t> Orani 		GR-Sitzung 31.05.2022</a:t>
            </a:r>
            <a:endParaRPr lang="de-DE" b="1" dirty="0"/>
          </a:p>
          <a:p>
            <a:r>
              <a:rPr lang="de-DE" sz="2100" b="1" dirty="0"/>
              <a:t>Haushaltsstelle:</a:t>
            </a:r>
            <a:r>
              <a:rPr lang="de-DE" sz="2100" dirty="0"/>
              <a:t> </a:t>
            </a:r>
          </a:p>
          <a:p>
            <a:r>
              <a:rPr lang="de-DE" sz="2100" b="1" dirty="0"/>
              <a:t>Stand:</a:t>
            </a:r>
            <a:r>
              <a:rPr lang="de-DE" sz="2100" dirty="0"/>
              <a:t> </a:t>
            </a:r>
          </a:p>
          <a:p>
            <a:pPr marL="0" indent="0">
              <a:buNone/>
            </a:pPr>
            <a:r>
              <a:rPr lang="de-DE" sz="2100" b="1" dirty="0"/>
              <a:t>	</a:t>
            </a:r>
            <a:r>
              <a:rPr lang="de-DE" sz="2100" dirty="0"/>
              <a:t>+ MA Rathaus Neuthard haben 	Interim bezogen</a:t>
            </a:r>
          </a:p>
          <a:p>
            <a:pPr marL="0" indent="0">
              <a:buNone/>
            </a:pPr>
            <a:r>
              <a:rPr lang="de-DE" sz="2100" b="1" dirty="0"/>
              <a:t>	</a:t>
            </a:r>
            <a:r>
              <a:rPr lang="de-DE" sz="2100" dirty="0"/>
              <a:t>+ MA Technisches Bauamt haben 	Interim bezogen</a:t>
            </a:r>
            <a:endParaRPr lang="de-DE" sz="2100" b="1" dirty="0"/>
          </a:p>
          <a:p>
            <a:endParaRPr lang="de-DE" dirty="0"/>
          </a:p>
        </p:txBody>
      </p:sp>
      <p:pic>
        <p:nvPicPr>
          <p:cNvPr id="13" name="Inhaltsplatzhalter 12">
            <a:extLst>
              <a:ext uri="{FF2B5EF4-FFF2-40B4-BE49-F238E27FC236}">
                <a16:creationId xmlns:a16="http://schemas.microsoft.com/office/drawing/2014/main" id="{8F6D6BB6-31A0-4F7D-A1CF-13CE7E0219C5}"/>
              </a:ext>
            </a:extLst>
          </p:cNvPr>
          <p:cNvPicPr>
            <a:picLocks noGrp="1" noChangeAspect="1"/>
          </p:cNvPicPr>
          <p:nvPr>
            <p:ph idx="10"/>
          </p:nvPr>
        </p:nvPicPr>
        <p:blipFill>
          <a:blip r:embed="rId2"/>
          <a:stretch>
            <a:fillRect/>
          </a:stretch>
        </p:blipFill>
        <p:spPr>
          <a:xfrm>
            <a:off x="6316934" y="2974397"/>
            <a:ext cx="3893864" cy="2213027"/>
          </a:xfrm>
          <a:prstGeom prst="rect">
            <a:avLst/>
          </a:prstGeom>
        </p:spPr>
      </p:pic>
      <p:sp>
        <p:nvSpPr>
          <p:cNvPr id="5" name="Foliennummernplatzhalter 4">
            <a:extLst>
              <a:ext uri="{FF2B5EF4-FFF2-40B4-BE49-F238E27FC236}">
                <a16:creationId xmlns:a16="http://schemas.microsoft.com/office/drawing/2014/main" id="{184854FD-1832-4D7D-969E-826FEFD2F26D}"/>
              </a:ext>
            </a:extLst>
          </p:cNvPr>
          <p:cNvSpPr>
            <a:spLocks noGrp="1"/>
          </p:cNvSpPr>
          <p:nvPr>
            <p:ph type="sldNum" sz="quarter" idx="4"/>
          </p:nvPr>
        </p:nvSpPr>
        <p:spPr/>
        <p:txBody>
          <a:bodyPr/>
          <a:lstStyle/>
          <a:p>
            <a:fld id="{515FC477-0A05-4F3E-8EE9-E015C9089D56}" type="slidenum">
              <a:rPr lang="de-DE" smtClean="0"/>
              <a:pPr/>
              <a:t>72</a:t>
            </a:fld>
            <a:endParaRPr lang="de-DE" dirty="0"/>
          </a:p>
        </p:txBody>
      </p:sp>
      <p:pic>
        <p:nvPicPr>
          <p:cNvPr id="6" name="Grafik 5">
            <a:extLst>
              <a:ext uri="{FF2B5EF4-FFF2-40B4-BE49-F238E27FC236}">
                <a16:creationId xmlns:a16="http://schemas.microsoft.com/office/drawing/2014/main" id="{ABAEE9AA-DD60-43EE-8095-2E59294505EC}"/>
              </a:ext>
            </a:extLst>
          </p:cNvPr>
          <p:cNvPicPr>
            <a:picLocks noChangeAspect="1"/>
          </p:cNvPicPr>
          <p:nvPr/>
        </p:nvPicPr>
        <p:blipFill>
          <a:blip r:embed="rId3"/>
          <a:stretch>
            <a:fillRect/>
          </a:stretch>
        </p:blipFill>
        <p:spPr>
          <a:xfrm rot="5400000">
            <a:off x="8403630" y="1134280"/>
            <a:ext cx="1709339" cy="1904999"/>
          </a:xfrm>
          <a:prstGeom prst="rect">
            <a:avLst/>
          </a:prstGeom>
        </p:spPr>
      </p:pic>
      <p:pic>
        <p:nvPicPr>
          <p:cNvPr id="8" name="Grafik 7">
            <a:extLst>
              <a:ext uri="{FF2B5EF4-FFF2-40B4-BE49-F238E27FC236}">
                <a16:creationId xmlns:a16="http://schemas.microsoft.com/office/drawing/2014/main" id="{D0E16941-A49D-4649-8EAA-1CA22F7DD5BD}"/>
              </a:ext>
            </a:extLst>
          </p:cNvPr>
          <p:cNvPicPr>
            <a:picLocks noChangeAspect="1"/>
          </p:cNvPicPr>
          <p:nvPr/>
        </p:nvPicPr>
        <p:blipFill>
          <a:blip r:embed="rId4"/>
          <a:stretch>
            <a:fillRect/>
          </a:stretch>
        </p:blipFill>
        <p:spPr>
          <a:xfrm rot="5400000">
            <a:off x="6414765" y="1134278"/>
            <a:ext cx="1709339" cy="1904999"/>
          </a:xfrm>
          <a:prstGeom prst="rect">
            <a:avLst/>
          </a:prstGeom>
        </p:spPr>
      </p:pic>
    </p:spTree>
    <p:extLst>
      <p:ext uri="{BB962C8B-B14F-4D97-AF65-F5344CB8AC3E}">
        <p14:creationId xmlns:p14="http://schemas.microsoft.com/office/powerpoint/2010/main" val="163281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Platzgestaltung Ortsmitte Neuthard</a:t>
            </a:r>
          </a:p>
        </p:txBody>
      </p:sp>
      <p:sp>
        <p:nvSpPr>
          <p:cNvPr id="3" name="Inhaltsplatzhalter 2"/>
          <p:cNvSpPr>
            <a:spLocks noGrp="1"/>
          </p:cNvSpPr>
          <p:nvPr>
            <p:ph idx="1"/>
          </p:nvPr>
        </p:nvSpPr>
        <p:spPr>
          <a:xfrm>
            <a:off x="1774418" y="1752601"/>
            <a:ext cx="4321583" cy="4009869"/>
          </a:xfrm>
        </p:spPr>
        <p:txBody>
          <a:bodyPr>
            <a:normAutofit fontScale="55000" lnSpcReduction="20000"/>
          </a:bodyPr>
          <a:lstStyle/>
          <a:p>
            <a:r>
              <a:rPr lang="de-DE" b="1" dirty="0"/>
              <a:t>Ziel: </a:t>
            </a:r>
            <a:r>
              <a:rPr lang="de-DE" dirty="0"/>
              <a:t>Öffnung der Ortsmitte in Neuthard im Bereich Rathaus Neuthard zwischen Kirchstraße und Friedhofstraße </a:t>
            </a:r>
          </a:p>
          <a:p>
            <a:r>
              <a:rPr lang="de-DE" b="1" dirty="0"/>
              <a:t>Kosten: </a:t>
            </a:r>
            <a:r>
              <a:rPr lang="de-DE" dirty="0"/>
              <a:t>Haushaltsmittel: Planungskosten 200.000 €</a:t>
            </a:r>
          </a:p>
          <a:p>
            <a:pPr marL="0" indent="0">
              <a:buNone/>
            </a:pPr>
            <a:r>
              <a:rPr lang="de-DE" b="1" dirty="0"/>
              <a:t>	  </a:t>
            </a:r>
            <a:r>
              <a:rPr lang="de-DE" dirty="0"/>
              <a:t>Kostenschätzung: ? €</a:t>
            </a:r>
          </a:p>
          <a:p>
            <a:r>
              <a:rPr lang="de-DE" b="1" dirty="0"/>
              <a:t>Bauzeit: </a:t>
            </a:r>
            <a:r>
              <a:rPr lang="de-DE" dirty="0"/>
              <a:t>01.09.2025 – 31.12.2026</a:t>
            </a:r>
          </a:p>
          <a:p>
            <a:r>
              <a:rPr lang="de-DE" b="1" dirty="0"/>
              <a:t>Sachstand: </a:t>
            </a:r>
            <a:r>
              <a:rPr lang="de-DE" dirty="0"/>
              <a:t>Erste Gestaltungsideen wurden durch das Büro Löwer + Partner im Rahmen der Machbarkeitsstudie präsentiert. Das Architekturbüro BHM hat erste Konzepte zur städtebaulichen Planung erarbeitet. Im nächsten Schritt wird eine Entwurf, in Abstimmung mit der Heimatforschung, für die Platzgestaltung ausgearbeitet. Ergebnis soll im 1. Quartal 2024 der Verwaltung vorgestellt werden.</a:t>
            </a:r>
            <a:br>
              <a:rPr lang="de-DE" dirty="0"/>
            </a:br>
            <a:r>
              <a:rPr lang="de-DE" dirty="0"/>
              <a:t>Auf Grund der Herausforderengen bei bereits lfd. Projekten verschiebt sich der Zeitplan bis auf Weiteres.</a:t>
            </a:r>
            <a:endParaRPr lang="de-DE" b="1" dirty="0"/>
          </a:p>
        </p:txBody>
      </p:sp>
      <p:pic>
        <p:nvPicPr>
          <p:cNvPr id="11" name="Grafik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76772" y="2251710"/>
            <a:ext cx="3736793" cy="2381952"/>
          </a:xfrm>
          <a:prstGeom prst="rect">
            <a:avLst/>
          </a:prstGeom>
        </p:spPr>
      </p:pic>
      <p:sp>
        <p:nvSpPr>
          <p:cNvPr id="7" name="Foliennummernplatzhalter 6">
            <a:extLst>
              <a:ext uri="{FF2B5EF4-FFF2-40B4-BE49-F238E27FC236}">
                <a16:creationId xmlns:a16="http://schemas.microsoft.com/office/drawing/2014/main" id="{315C078E-89DC-44E3-87AB-EE8E85635161}"/>
              </a:ext>
            </a:extLst>
          </p:cNvPr>
          <p:cNvSpPr>
            <a:spLocks noGrp="1"/>
          </p:cNvSpPr>
          <p:nvPr>
            <p:ph type="sldNum" sz="quarter" idx="4"/>
          </p:nvPr>
        </p:nvSpPr>
        <p:spPr/>
        <p:txBody>
          <a:bodyPr/>
          <a:lstStyle/>
          <a:p>
            <a:fld id="{515FC477-0A05-4F3E-8EE9-E015C9089D56}" type="slidenum">
              <a:rPr lang="de-DE" smtClean="0"/>
              <a:pPr/>
              <a:t>73</a:t>
            </a:fld>
            <a:endParaRPr lang="de-DE" dirty="0"/>
          </a:p>
        </p:txBody>
      </p:sp>
    </p:spTree>
    <p:extLst>
      <p:ext uri="{BB962C8B-B14F-4D97-AF65-F5344CB8AC3E}">
        <p14:creationId xmlns:p14="http://schemas.microsoft.com/office/powerpoint/2010/main" val="12784104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Platzgestaltung Ortsmitte Neuthard</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74</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17709" y="1815213"/>
            <a:ext cx="3891677" cy="2480680"/>
          </a:xfrm>
          <a:prstGeom prst="rect">
            <a:avLst/>
          </a:prstGeom>
        </p:spPr>
      </p:pic>
    </p:spTree>
    <p:extLst>
      <p:ext uri="{BB962C8B-B14F-4D97-AF65-F5344CB8AC3E}">
        <p14:creationId xmlns:p14="http://schemas.microsoft.com/office/powerpoint/2010/main" val="746494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Neubau Schönbornschule Grundschule</a:t>
            </a:r>
          </a:p>
        </p:txBody>
      </p:sp>
      <p:sp>
        <p:nvSpPr>
          <p:cNvPr id="3" name="Inhaltsplatzhalter 2"/>
          <p:cNvSpPr>
            <a:spLocks noGrp="1"/>
          </p:cNvSpPr>
          <p:nvPr>
            <p:ph idx="1"/>
          </p:nvPr>
        </p:nvSpPr>
        <p:spPr>
          <a:xfrm>
            <a:off x="1774416" y="1232109"/>
            <a:ext cx="4321585" cy="5124241"/>
          </a:xfrm>
        </p:spPr>
        <p:txBody>
          <a:bodyPr>
            <a:normAutofit fontScale="92500"/>
          </a:bodyPr>
          <a:lstStyle/>
          <a:p>
            <a:r>
              <a:rPr lang="de-DE" b="1" dirty="0"/>
              <a:t>Ziel: 	</a:t>
            </a:r>
            <a:r>
              <a:rPr lang="de-DE" dirty="0"/>
              <a:t>Neubau einer Grundschule mit Erweiterungsoption Realschule</a:t>
            </a:r>
          </a:p>
          <a:p>
            <a:r>
              <a:rPr lang="de-DE" b="1" dirty="0"/>
              <a:t> Kosten: </a:t>
            </a:r>
          </a:p>
          <a:p>
            <a:pPr marL="0" indent="0">
              <a:buNone/>
            </a:pPr>
            <a:r>
              <a:rPr lang="de-DE" b="1" dirty="0"/>
              <a:t>	</a:t>
            </a:r>
            <a:r>
              <a:rPr lang="de-DE" dirty="0"/>
              <a:t>Haushaltsmittel:   14.000.000 €</a:t>
            </a:r>
          </a:p>
          <a:p>
            <a:pPr marL="0" indent="0">
              <a:buNone/>
            </a:pPr>
            <a:r>
              <a:rPr lang="de-DE" dirty="0"/>
              <a:t>	Kostenannahme: 14.500.000 € </a:t>
            </a:r>
          </a:p>
          <a:p>
            <a:r>
              <a:rPr lang="de-DE" b="1" dirty="0"/>
              <a:t>Bauzeit: </a:t>
            </a:r>
            <a:r>
              <a:rPr lang="de-DE" dirty="0"/>
              <a:t>?</a:t>
            </a:r>
          </a:p>
          <a:p>
            <a:r>
              <a:rPr lang="de-DE" b="1" dirty="0"/>
              <a:t>Sachstand: </a:t>
            </a:r>
            <a:r>
              <a:rPr lang="de-DE" dirty="0"/>
              <a:t>Trennung von Planungsteam da Kostenschätzung zum Ende LPH 2 bei 29 Mio Euro. Alternativen werden zur Zeit ausgearbeitet und abgestimmt.</a:t>
            </a:r>
            <a:endParaRPr lang="de-DE" b="1" dirty="0">
              <a:solidFill>
                <a:srgbClr val="FF0000"/>
              </a:solidFill>
            </a:endParaRPr>
          </a:p>
        </p:txBody>
      </p:sp>
      <p:sp>
        <p:nvSpPr>
          <p:cNvPr id="8" name="Foliennummernplatzhalter 7">
            <a:extLst>
              <a:ext uri="{FF2B5EF4-FFF2-40B4-BE49-F238E27FC236}">
                <a16:creationId xmlns:a16="http://schemas.microsoft.com/office/drawing/2014/main" id="{417B71ED-4F44-40B5-BEF6-FE0432B4678D}"/>
              </a:ext>
            </a:extLst>
          </p:cNvPr>
          <p:cNvSpPr>
            <a:spLocks noGrp="1"/>
          </p:cNvSpPr>
          <p:nvPr>
            <p:ph type="sldNum" sz="quarter" idx="4"/>
          </p:nvPr>
        </p:nvSpPr>
        <p:spPr/>
        <p:txBody>
          <a:bodyPr/>
          <a:lstStyle/>
          <a:p>
            <a:fld id="{515FC477-0A05-4F3E-8EE9-E015C9089D56}" type="slidenum">
              <a:rPr lang="de-DE" smtClean="0"/>
              <a:pPr/>
              <a:t>75</a:t>
            </a:fld>
            <a:endParaRPr lang="de-DE" dirty="0"/>
          </a:p>
        </p:txBody>
      </p:sp>
      <p:pic>
        <p:nvPicPr>
          <p:cNvPr id="9" name="Grafik 8">
            <a:extLst>
              <a:ext uri="{FF2B5EF4-FFF2-40B4-BE49-F238E27FC236}">
                <a16:creationId xmlns:a16="http://schemas.microsoft.com/office/drawing/2014/main" id="{57F146C2-4A07-4A03-AD4E-EEE7C8E9014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96000" y="2353310"/>
            <a:ext cx="4114800" cy="2151380"/>
          </a:xfrm>
          <a:prstGeom prst="rect">
            <a:avLst/>
          </a:prstGeom>
        </p:spPr>
      </p:pic>
    </p:spTree>
    <p:extLst>
      <p:ext uri="{BB962C8B-B14F-4D97-AF65-F5344CB8AC3E}">
        <p14:creationId xmlns:p14="http://schemas.microsoft.com/office/powerpoint/2010/main" val="969172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Neubau Schönbornschule Grundschule</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76</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046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Masterplan Infrastruktur</a:t>
            </a:r>
          </a:p>
        </p:txBody>
      </p:sp>
      <p:sp>
        <p:nvSpPr>
          <p:cNvPr id="3" name="Inhaltsplatzhalter 2"/>
          <p:cNvSpPr>
            <a:spLocks noGrp="1"/>
          </p:cNvSpPr>
          <p:nvPr>
            <p:ph idx="1"/>
          </p:nvPr>
        </p:nvSpPr>
        <p:spPr>
          <a:xfrm>
            <a:off x="1982657" y="1753359"/>
            <a:ext cx="6172200" cy="3590769"/>
          </a:xfrm>
        </p:spPr>
        <p:txBody>
          <a:bodyPr>
            <a:normAutofit/>
          </a:bodyPr>
          <a:lstStyle/>
          <a:p>
            <a:pPr marL="0" indent="0">
              <a:buNone/>
            </a:pPr>
            <a:endParaRPr lang="de-DE" sz="1350" b="1" dirty="0"/>
          </a:p>
          <a:p>
            <a:r>
              <a:rPr lang="de-DE" sz="1800" b="1" dirty="0"/>
              <a:t>Ziel:</a:t>
            </a:r>
            <a:r>
              <a:rPr lang="de-DE" sz="1350" dirty="0"/>
              <a:t> </a:t>
            </a:r>
            <a:r>
              <a:rPr lang="de-DE" sz="1200" dirty="0"/>
              <a:t>Durch die gleichzeitige Betrachtung der Themenfelder</a:t>
            </a:r>
          </a:p>
          <a:p>
            <a:pPr marL="0" indent="0">
              <a:buNone/>
            </a:pPr>
            <a:r>
              <a:rPr lang="de-DE" sz="1200" dirty="0"/>
              <a:t>	Straße, Gehweg, Glasfaser, Trinkwasser, Abwasser,</a:t>
            </a:r>
          </a:p>
          <a:p>
            <a:pPr marL="0" indent="0">
              <a:buNone/>
            </a:pPr>
            <a:r>
              <a:rPr lang="de-DE" sz="1200" dirty="0"/>
              <a:t>	Strom und Beleuchtung wird eine transparente und </a:t>
            </a:r>
          </a:p>
          <a:p>
            <a:pPr marL="0" indent="0">
              <a:buNone/>
            </a:pPr>
            <a:r>
              <a:rPr lang="de-DE" sz="1200" dirty="0"/>
              <a:t>	objektive Priorisierung der Baumaßnahmen erreicht.</a:t>
            </a:r>
          </a:p>
        </p:txBody>
      </p:sp>
      <p:sp>
        <p:nvSpPr>
          <p:cNvPr id="7" name="Rechteck 6"/>
          <p:cNvSpPr/>
          <p:nvPr/>
        </p:nvSpPr>
        <p:spPr>
          <a:xfrm>
            <a:off x="7119429" y="3377293"/>
            <a:ext cx="1428750" cy="17145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 name="Rechteck 7"/>
          <p:cNvSpPr/>
          <p:nvPr/>
        </p:nvSpPr>
        <p:spPr>
          <a:xfrm>
            <a:off x="8557265" y="3377293"/>
            <a:ext cx="771386" cy="1714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Ellipse 8"/>
          <p:cNvSpPr/>
          <p:nvPr/>
        </p:nvSpPr>
        <p:spPr>
          <a:xfrm>
            <a:off x="7736357" y="3609328"/>
            <a:ext cx="228600" cy="18113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Ellipse 9"/>
          <p:cNvSpPr/>
          <p:nvPr/>
        </p:nvSpPr>
        <p:spPr>
          <a:xfrm>
            <a:off x="7736357" y="3848775"/>
            <a:ext cx="228600" cy="181131"/>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Ellipse 10"/>
          <p:cNvSpPr/>
          <p:nvPr/>
        </p:nvSpPr>
        <p:spPr>
          <a:xfrm>
            <a:off x="8985750" y="3623014"/>
            <a:ext cx="228600" cy="181131"/>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Ellipse 11"/>
          <p:cNvSpPr/>
          <p:nvPr/>
        </p:nvSpPr>
        <p:spPr>
          <a:xfrm>
            <a:off x="8635361" y="3620025"/>
            <a:ext cx="228600" cy="18113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Rechteck 12"/>
          <p:cNvSpPr/>
          <p:nvPr/>
        </p:nvSpPr>
        <p:spPr>
          <a:xfrm>
            <a:off x="8521199" y="2149221"/>
            <a:ext cx="57150" cy="122263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4" name="Rechteck 13"/>
          <p:cNvSpPr/>
          <p:nvPr/>
        </p:nvSpPr>
        <p:spPr>
          <a:xfrm>
            <a:off x="8327036" y="2092509"/>
            <a:ext cx="200025" cy="13245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Textfeld 14"/>
          <p:cNvSpPr txBox="1"/>
          <p:nvPr/>
        </p:nvSpPr>
        <p:spPr>
          <a:xfrm>
            <a:off x="7948472" y="1815510"/>
            <a:ext cx="1146468" cy="300082"/>
          </a:xfrm>
          <a:prstGeom prst="rect">
            <a:avLst/>
          </a:prstGeom>
          <a:noFill/>
        </p:spPr>
        <p:txBody>
          <a:bodyPr wrap="none" rtlCol="0">
            <a:spAutoFit/>
          </a:bodyPr>
          <a:lstStyle/>
          <a:p>
            <a:r>
              <a:rPr lang="de-DE" sz="1350" dirty="0">
                <a:latin typeface="Arial" panose="020B0604020202020204" pitchFamily="34" charset="0"/>
                <a:cs typeface="Arial" panose="020B0604020202020204" pitchFamily="34" charset="0"/>
              </a:rPr>
              <a:t>Beleuchtung</a:t>
            </a:r>
          </a:p>
        </p:txBody>
      </p:sp>
      <p:sp>
        <p:nvSpPr>
          <p:cNvPr id="16" name="Rechteck 15"/>
          <p:cNvSpPr/>
          <p:nvPr/>
        </p:nvSpPr>
        <p:spPr>
          <a:xfrm>
            <a:off x="7448551" y="3022896"/>
            <a:ext cx="777257" cy="169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latin typeface="Arial" panose="020B0604020202020204" pitchFamily="34" charset="0"/>
                <a:cs typeface="Arial" panose="020B0604020202020204" pitchFamily="34" charset="0"/>
              </a:rPr>
              <a:t>Straße</a:t>
            </a:r>
          </a:p>
        </p:txBody>
      </p:sp>
      <p:sp>
        <p:nvSpPr>
          <p:cNvPr id="17" name="Rechteck 16"/>
          <p:cNvSpPr/>
          <p:nvPr/>
        </p:nvSpPr>
        <p:spPr>
          <a:xfrm>
            <a:off x="8542907" y="2980872"/>
            <a:ext cx="884021" cy="253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latin typeface="Arial" panose="020B0604020202020204" pitchFamily="34" charset="0"/>
                <a:cs typeface="Arial" panose="020B0604020202020204" pitchFamily="34" charset="0"/>
              </a:rPr>
              <a:t>Gehweg</a:t>
            </a:r>
          </a:p>
        </p:txBody>
      </p:sp>
      <p:sp>
        <p:nvSpPr>
          <p:cNvPr id="18" name="Rechteck 17"/>
          <p:cNvSpPr/>
          <p:nvPr/>
        </p:nvSpPr>
        <p:spPr>
          <a:xfrm>
            <a:off x="6629401" y="3626893"/>
            <a:ext cx="1106958" cy="162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latin typeface="Arial" panose="020B0604020202020204" pitchFamily="34" charset="0"/>
                <a:cs typeface="Arial" panose="020B0604020202020204" pitchFamily="34" charset="0"/>
              </a:rPr>
              <a:t>Trinkwasser</a:t>
            </a:r>
          </a:p>
        </p:txBody>
      </p:sp>
      <p:sp>
        <p:nvSpPr>
          <p:cNvPr id="19" name="Rechteck 18"/>
          <p:cNvSpPr/>
          <p:nvPr/>
        </p:nvSpPr>
        <p:spPr>
          <a:xfrm>
            <a:off x="6676310" y="3848075"/>
            <a:ext cx="1060049" cy="162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latin typeface="Arial" panose="020B0604020202020204" pitchFamily="34" charset="0"/>
                <a:cs typeface="Arial" panose="020B0604020202020204" pitchFamily="34" charset="0"/>
              </a:rPr>
              <a:t>Abwasser</a:t>
            </a:r>
          </a:p>
        </p:txBody>
      </p:sp>
      <p:sp>
        <p:nvSpPr>
          <p:cNvPr id="20" name="Rechteck 19"/>
          <p:cNvSpPr/>
          <p:nvPr/>
        </p:nvSpPr>
        <p:spPr>
          <a:xfrm>
            <a:off x="8057306" y="3628997"/>
            <a:ext cx="649388" cy="162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latin typeface="Arial" panose="020B0604020202020204" pitchFamily="34" charset="0"/>
                <a:cs typeface="Arial" panose="020B0604020202020204" pitchFamily="34" charset="0"/>
              </a:rPr>
              <a:t>Strom</a:t>
            </a:r>
          </a:p>
        </p:txBody>
      </p:sp>
      <p:sp>
        <p:nvSpPr>
          <p:cNvPr id="21" name="Rechteck 20"/>
          <p:cNvSpPr/>
          <p:nvPr/>
        </p:nvSpPr>
        <p:spPr>
          <a:xfrm>
            <a:off x="9175453" y="3638191"/>
            <a:ext cx="941033" cy="162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latin typeface="Arial" panose="020B0604020202020204" pitchFamily="34" charset="0"/>
                <a:cs typeface="Arial" panose="020B0604020202020204" pitchFamily="34" charset="0"/>
              </a:rPr>
              <a:t>Glasfaser</a:t>
            </a:r>
          </a:p>
        </p:txBody>
      </p:sp>
      <p:sp>
        <p:nvSpPr>
          <p:cNvPr id="5" name="Foliennummernplatzhalter 4">
            <a:extLst>
              <a:ext uri="{FF2B5EF4-FFF2-40B4-BE49-F238E27FC236}">
                <a16:creationId xmlns:a16="http://schemas.microsoft.com/office/drawing/2014/main" id="{964B0C40-D654-4DAC-B60D-D5FDF61F857E}"/>
              </a:ext>
            </a:extLst>
          </p:cNvPr>
          <p:cNvSpPr>
            <a:spLocks noGrp="1"/>
          </p:cNvSpPr>
          <p:nvPr>
            <p:ph type="sldNum" sz="quarter" idx="4"/>
          </p:nvPr>
        </p:nvSpPr>
        <p:spPr/>
        <p:txBody>
          <a:bodyPr/>
          <a:lstStyle/>
          <a:p>
            <a:fld id="{515FC477-0A05-4F3E-8EE9-E015C9089D56}" type="slidenum">
              <a:rPr lang="de-DE" smtClean="0"/>
              <a:pPr/>
              <a:t>77</a:t>
            </a:fld>
            <a:endParaRPr lang="de-DE" dirty="0"/>
          </a:p>
        </p:txBody>
      </p:sp>
    </p:spTree>
    <p:extLst>
      <p:ext uri="{BB962C8B-B14F-4D97-AF65-F5344CB8AC3E}">
        <p14:creationId xmlns:p14="http://schemas.microsoft.com/office/powerpoint/2010/main" val="3758126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Straßensanierung</a:t>
            </a:r>
          </a:p>
        </p:txBody>
      </p:sp>
      <p:sp>
        <p:nvSpPr>
          <p:cNvPr id="3" name="Inhaltsplatzhalter 2"/>
          <p:cNvSpPr>
            <a:spLocks noGrp="1"/>
          </p:cNvSpPr>
          <p:nvPr>
            <p:ph idx="1"/>
          </p:nvPr>
        </p:nvSpPr>
        <p:spPr>
          <a:xfrm>
            <a:off x="1752601" y="1232108"/>
            <a:ext cx="5022479" cy="5124242"/>
          </a:xfrm>
        </p:spPr>
        <p:txBody>
          <a:bodyPr>
            <a:normAutofit fontScale="85000" lnSpcReduction="10000"/>
          </a:bodyPr>
          <a:lstStyle/>
          <a:p>
            <a:r>
              <a:rPr lang="de-DE" b="1" dirty="0"/>
              <a:t>Ziel: </a:t>
            </a:r>
            <a:r>
              <a:rPr lang="de-DE" dirty="0"/>
              <a:t>Instandhaltung der Straßen und Gehwege unter Berücksichtigung der Infrastruktur von Wasser, Abwasser, Gas, Glasfaser und Beleuchtung</a:t>
            </a:r>
          </a:p>
          <a:p>
            <a:r>
              <a:rPr lang="de-DE" b="1" dirty="0"/>
              <a:t> Kosten: </a:t>
            </a:r>
            <a:r>
              <a:rPr lang="de-DE" dirty="0"/>
              <a:t>Haushaltsmittel: </a:t>
            </a:r>
            <a:r>
              <a:rPr lang="de-DE" dirty="0" err="1"/>
              <a:t>jährl</a:t>
            </a:r>
            <a:r>
              <a:rPr lang="de-DE" dirty="0"/>
              <a:t>. 750.000 €</a:t>
            </a:r>
          </a:p>
          <a:p>
            <a:pPr marL="0" indent="0">
              <a:buNone/>
            </a:pPr>
            <a:r>
              <a:rPr lang="de-DE" b="1" dirty="0"/>
              <a:t>	      </a:t>
            </a:r>
            <a:r>
              <a:rPr lang="de-DE" dirty="0"/>
              <a:t>Kostenberechnung: 2.300.000 €</a:t>
            </a:r>
          </a:p>
          <a:p>
            <a:r>
              <a:rPr lang="de-DE" b="1" dirty="0"/>
              <a:t>Bauzeit: </a:t>
            </a:r>
            <a:r>
              <a:rPr lang="de-DE" dirty="0"/>
              <a:t>bis 31.12.2025</a:t>
            </a:r>
          </a:p>
          <a:p>
            <a:r>
              <a:rPr lang="de-DE" b="1" dirty="0"/>
              <a:t>Sachstand: </a:t>
            </a:r>
            <a:r>
              <a:rPr lang="de-DE" dirty="0"/>
              <a:t>Die Baumaßnahmen 1,2,3,4,7,8 gem. Sanierungskonzept sind abgeschlossen. Parallel erarbeitet die Verwaltung gemeinsam mit dem Ingenieurbüro Wald+Corbe die Ausschreibungspakete für die Jahre 2024 und 2025.</a:t>
            </a:r>
            <a:endParaRPr lang="de-DE" b="1" dirty="0"/>
          </a:p>
        </p:txBody>
      </p:sp>
      <p:pic>
        <p:nvPicPr>
          <p:cNvPr id="9" name="Grafik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77139" y="2340586"/>
            <a:ext cx="3688419" cy="2176829"/>
          </a:xfrm>
          <a:prstGeom prst="rect">
            <a:avLst/>
          </a:prstGeom>
        </p:spPr>
      </p:pic>
      <p:sp>
        <p:nvSpPr>
          <p:cNvPr id="7" name="Foliennummernplatzhalter 6">
            <a:extLst>
              <a:ext uri="{FF2B5EF4-FFF2-40B4-BE49-F238E27FC236}">
                <a16:creationId xmlns:a16="http://schemas.microsoft.com/office/drawing/2014/main" id="{C49505C0-956F-43E2-B8C4-B7B792F02CFE}"/>
              </a:ext>
            </a:extLst>
          </p:cNvPr>
          <p:cNvSpPr>
            <a:spLocks noGrp="1"/>
          </p:cNvSpPr>
          <p:nvPr>
            <p:ph type="sldNum" sz="quarter" idx="4"/>
          </p:nvPr>
        </p:nvSpPr>
        <p:spPr/>
        <p:txBody>
          <a:bodyPr/>
          <a:lstStyle/>
          <a:p>
            <a:fld id="{515FC477-0A05-4F3E-8EE9-E015C9089D56}" type="slidenum">
              <a:rPr lang="de-DE" smtClean="0"/>
              <a:pPr/>
              <a:t>78</a:t>
            </a:fld>
            <a:endParaRPr lang="de-DE" dirty="0"/>
          </a:p>
        </p:txBody>
      </p:sp>
    </p:spTree>
    <p:extLst>
      <p:ext uri="{BB962C8B-B14F-4D97-AF65-F5344CB8AC3E}">
        <p14:creationId xmlns:p14="http://schemas.microsoft.com/office/powerpoint/2010/main" val="1946979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Glasfaserausbau (Breitbandausbau)	</a:t>
            </a:r>
            <a:br>
              <a:rPr lang="de-DE" dirty="0"/>
            </a:br>
            <a:endParaRPr lang="de-DE" dirty="0"/>
          </a:p>
        </p:txBody>
      </p:sp>
      <p:sp>
        <p:nvSpPr>
          <p:cNvPr id="3" name="Inhaltsplatzhalter 2"/>
          <p:cNvSpPr>
            <a:spLocks noGrp="1"/>
          </p:cNvSpPr>
          <p:nvPr>
            <p:ph idx="1"/>
          </p:nvPr>
        </p:nvSpPr>
        <p:spPr>
          <a:xfrm>
            <a:off x="1989438" y="1232108"/>
            <a:ext cx="5306712" cy="5124242"/>
          </a:xfrm>
        </p:spPr>
        <p:txBody>
          <a:bodyPr>
            <a:normAutofit fontScale="55000" lnSpcReduction="20000"/>
          </a:bodyPr>
          <a:lstStyle/>
          <a:p>
            <a:r>
              <a:rPr lang="de-DE" b="1" dirty="0"/>
              <a:t>Ziel: </a:t>
            </a:r>
            <a:r>
              <a:rPr lang="de-DE" dirty="0"/>
              <a:t>schnelle und zukunftsfähige Internetanbindung </a:t>
            </a:r>
          </a:p>
          <a:p>
            <a:r>
              <a:rPr lang="de-DE" b="1" dirty="0"/>
              <a:t>GR:  </a:t>
            </a:r>
            <a:r>
              <a:rPr lang="de-DE" dirty="0"/>
              <a:t>Grundsatzbeschluss am 19.07.2022</a:t>
            </a:r>
          </a:p>
          <a:p>
            <a:r>
              <a:rPr lang="de-DE" b="1" dirty="0"/>
              <a:t>Haushaltsstelle: </a:t>
            </a:r>
            <a:r>
              <a:rPr lang="de-DE" dirty="0"/>
              <a:t>753600000003:		</a:t>
            </a:r>
          </a:p>
          <a:p>
            <a:r>
              <a:rPr lang="de-DE" b="1" dirty="0"/>
              <a:t>Kostenberechnung: 	 </a:t>
            </a:r>
            <a:r>
              <a:rPr lang="de-DE" dirty="0"/>
              <a:t>€</a:t>
            </a:r>
          </a:p>
          <a:p>
            <a:r>
              <a:rPr lang="de-DE" b="1" dirty="0"/>
              <a:t>Betreiberentgelte (30%):</a:t>
            </a:r>
            <a:r>
              <a:rPr lang="de-DE" dirty="0"/>
              <a:t>	 €</a:t>
            </a:r>
            <a:endParaRPr lang="de-DE" b="1" dirty="0"/>
          </a:p>
          <a:p>
            <a:r>
              <a:rPr lang="de-DE" b="1" dirty="0"/>
              <a:t>Zuschuss: </a:t>
            </a:r>
            <a:r>
              <a:rPr lang="de-DE" dirty="0"/>
              <a:t>	</a:t>
            </a:r>
          </a:p>
          <a:p>
            <a:r>
              <a:rPr lang="de-DE" b="1" dirty="0"/>
              <a:t>Sachstand: </a:t>
            </a:r>
          </a:p>
          <a:p>
            <a:pPr marL="0" indent="0">
              <a:buNone/>
            </a:pPr>
            <a:r>
              <a:rPr lang="de-DE" b="1" dirty="0"/>
              <a:t>       </a:t>
            </a:r>
            <a:r>
              <a:rPr lang="de-DE" dirty="0"/>
              <a:t>Die Gemeinde Karlsdorf-Neuthard hat sich am Ausbau des Glasfaser </a:t>
            </a:r>
          </a:p>
          <a:p>
            <a:pPr marL="0" indent="0">
              <a:buNone/>
            </a:pPr>
            <a:r>
              <a:rPr lang="de-DE" dirty="0"/>
              <a:t>       Backbone durch die Breitbandgesellschaft Landkreis Karlsruhe (BLK) </a:t>
            </a:r>
          </a:p>
          <a:p>
            <a:pPr marL="0" indent="0">
              <a:buNone/>
            </a:pPr>
            <a:r>
              <a:rPr lang="de-DE" dirty="0"/>
              <a:t>       beteiligt und je Ortsteil einen Point of Presence (</a:t>
            </a:r>
            <a:r>
              <a:rPr lang="de-DE" dirty="0" err="1"/>
              <a:t>PoP</a:t>
            </a:r>
            <a:r>
              <a:rPr lang="de-DE" dirty="0"/>
              <a:t>) aufgestellt. Darüber</a:t>
            </a:r>
          </a:p>
          <a:p>
            <a:pPr marL="0" indent="0">
              <a:buNone/>
            </a:pPr>
            <a:r>
              <a:rPr lang="de-DE" dirty="0"/>
              <a:t>       werden die öffentlichen Einrichtungen Grundschule Neuthard und Rathaus </a:t>
            </a:r>
          </a:p>
          <a:p>
            <a:pPr marL="0" indent="0">
              <a:buNone/>
            </a:pPr>
            <a:r>
              <a:rPr lang="de-DE" dirty="0"/>
              <a:t>       Neuthard, sowie Grundschule Karlsdorf, Rathaus Karlsdorf und Haus am </a:t>
            </a:r>
          </a:p>
          <a:p>
            <a:pPr marL="0" indent="0">
              <a:buNone/>
            </a:pPr>
            <a:r>
              <a:rPr lang="de-DE" dirty="0"/>
              <a:t>       Mühlenplatz versorgt. Parallel wurde durch das Unternehmen Deutsche</a:t>
            </a:r>
          </a:p>
          <a:p>
            <a:pPr marL="0" indent="0">
              <a:buNone/>
            </a:pPr>
            <a:r>
              <a:rPr lang="de-DE" dirty="0"/>
              <a:t>       Glasfaser eine Nachfragebündelung durchgeführt, welche im Dezember</a:t>
            </a:r>
          </a:p>
          <a:p>
            <a:pPr marL="266700" indent="-266700">
              <a:buNone/>
            </a:pPr>
            <a:r>
              <a:rPr lang="de-DE" dirty="0"/>
              <a:t>       2022 erfolgreich abgeschlossen wurde. </a:t>
            </a:r>
            <a:r>
              <a:rPr lang="de-DE" b="1" dirty="0">
                <a:solidFill>
                  <a:srgbClr val="FF0000"/>
                </a:solidFill>
              </a:rPr>
              <a:t>Baubeginn laut Deutsche Glasfaser und Landkreis Karlsruhe 2026.</a:t>
            </a:r>
            <a:br>
              <a:rPr lang="de-DE" dirty="0"/>
            </a:br>
            <a:r>
              <a:rPr lang="de-DE" dirty="0"/>
              <a:t>	</a:t>
            </a:r>
            <a:br>
              <a:rPr lang="de-DE" dirty="0"/>
            </a:br>
            <a:r>
              <a:rPr lang="de-DE" dirty="0"/>
              <a:t>	</a:t>
            </a:r>
          </a:p>
          <a:p>
            <a:pPr marL="0" indent="0">
              <a:buNone/>
            </a:pPr>
            <a:endParaRPr lang="de-DE" dirty="0"/>
          </a:p>
        </p:txBody>
      </p:sp>
      <p:pic>
        <p:nvPicPr>
          <p:cNvPr id="11" name="Grafik 1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7656976" y="1545685"/>
            <a:ext cx="2212049" cy="1659037"/>
          </a:xfrm>
          <a:prstGeom prst="rect">
            <a:avLst/>
          </a:prstGeom>
        </p:spPr>
      </p:pic>
      <p:pic>
        <p:nvPicPr>
          <p:cNvPr id="7170" name="Picture 2" descr="Deutsche Glasfaser Holding – Wikipedia">
            <a:extLst>
              <a:ext uri="{FF2B5EF4-FFF2-40B4-BE49-F238E27FC236}">
                <a16:creationId xmlns:a16="http://schemas.microsoft.com/office/drawing/2014/main" id="{F46DDA4C-E2C4-4426-8636-4222C7DDA8F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96151" y="4000500"/>
            <a:ext cx="2771775" cy="928688"/>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a:extLst>
              <a:ext uri="{FF2B5EF4-FFF2-40B4-BE49-F238E27FC236}">
                <a16:creationId xmlns:a16="http://schemas.microsoft.com/office/drawing/2014/main" id="{44EDA0AF-F2D8-4E93-B497-6AB0588862A3}"/>
              </a:ext>
            </a:extLst>
          </p:cNvPr>
          <p:cNvSpPr>
            <a:spLocks noGrp="1"/>
          </p:cNvSpPr>
          <p:nvPr>
            <p:ph type="sldNum" sz="quarter" idx="4"/>
          </p:nvPr>
        </p:nvSpPr>
        <p:spPr/>
        <p:txBody>
          <a:bodyPr/>
          <a:lstStyle/>
          <a:p>
            <a:fld id="{515FC477-0A05-4F3E-8EE9-E015C9089D56}" type="slidenum">
              <a:rPr lang="de-DE" smtClean="0"/>
              <a:pPr/>
              <a:t>79</a:t>
            </a:fld>
            <a:endParaRPr lang="de-DE" dirty="0"/>
          </a:p>
        </p:txBody>
      </p:sp>
    </p:spTree>
    <p:extLst>
      <p:ext uri="{BB962C8B-B14F-4D97-AF65-F5344CB8AC3E}">
        <p14:creationId xmlns:p14="http://schemas.microsoft.com/office/powerpoint/2010/main" val="317447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9D5205-7D8D-480F-939B-DF3EFFA0D9C2}"/>
              </a:ext>
            </a:extLst>
          </p:cNvPr>
          <p:cNvSpPr>
            <a:spLocks noGrp="1"/>
          </p:cNvSpPr>
          <p:nvPr>
            <p:ph type="title"/>
          </p:nvPr>
        </p:nvSpPr>
        <p:spPr/>
        <p:txBody>
          <a:bodyPr>
            <a:normAutofit/>
          </a:bodyPr>
          <a:lstStyle/>
          <a:p>
            <a:r>
              <a:rPr lang="de-DE" b="1" dirty="0">
                <a:solidFill>
                  <a:schemeClr val="accent5"/>
                </a:solidFill>
                <a:latin typeface="Bahnschrift Condensed" panose="020B0502040204020203" pitchFamily="34" charset="0"/>
              </a:rPr>
              <a:t>Spannungsfeld der Kommunen zwischen Bundes- und Landesgesetzen</a:t>
            </a:r>
          </a:p>
        </p:txBody>
      </p:sp>
      <p:sp>
        <p:nvSpPr>
          <p:cNvPr id="3" name="Inhaltsplatzhalter 2">
            <a:extLst>
              <a:ext uri="{FF2B5EF4-FFF2-40B4-BE49-F238E27FC236}">
                <a16:creationId xmlns:a16="http://schemas.microsoft.com/office/drawing/2014/main" id="{72C5D93B-208C-41F0-A0BA-C18E2F302A0E}"/>
              </a:ext>
            </a:extLst>
          </p:cNvPr>
          <p:cNvSpPr>
            <a:spLocks noGrp="1"/>
          </p:cNvSpPr>
          <p:nvPr>
            <p:ph idx="1"/>
          </p:nvPr>
        </p:nvSpPr>
        <p:spPr>
          <a:xfrm>
            <a:off x="838200" y="2251421"/>
            <a:ext cx="10515600" cy="3925541"/>
          </a:xfrm>
        </p:spPr>
        <p:txBody>
          <a:bodyPr>
            <a:normAutofit fontScale="85000" lnSpcReduction="20000"/>
          </a:bodyPr>
          <a:lstStyle/>
          <a:p>
            <a:r>
              <a:rPr lang="de-DE" sz="3600" dirty="0"/>
              <a:t>Grundsätzlich gilt das </a:t>
            </a:r>
            <a:r>
              <a:rPr lang="de-DE" sz="3600" b="1" dirty="0"/>
              <a:t>Konnexitätsprinzip</a:t>
            </a:r>
            <a:r>
              <a:rPr lang="de-DE" sz="3600" dirty="0"/>
              <a:t>, d.h., wer bestellt bezahlt!</a:t>
            </a:r>
            <a:br>
              <a:rPr lang="de-DE" sz="3600" dirty="0"/>
            </a:br>
            <a:br>
              <a:rPr lang="de-DE" sz="3600" dirty="0"/>
            </a:br>
            <a:endParaRPr lang="de-DE" sz="3600" dirty="0"/>
          </a:p>
          <a:p>
            <a:r>
              <a:rPr lang="de-DE" sz="3600" dirty="0"/>
              <a:t>Die Übertragung von </a:t>
            </a:r>
            <a:r>
              <a:rPr lang="de-DE" sz="3600" b="1" dirty="0"/>
              <a:t>Pflichtaufgaben</a:t>
            </a:r>
            <a:r>
              <a:rPr lang="de-DE" sz="3600" dirty="0"/>
              <a:t> und deren Finanzierung muss im Gleichgewicht bleiben.</a:t>
            </a:r>
          </a:p>
          <a:p>
            <a:endParaRPr lang="de-DE" dirty="0"/>
          </a:p>
        </p:txBody>
      </p:sp>
      <p:sp>
        <p:nvSpPr>
          <p:cNvPr id="4" name="Foliennummernplatzhalter 3">
            <a:extLst>
              <a:ext uri="{FF2B5EF4-FFF2-40B4-BE49-F238E27FC236}">
                <a16:creationId xmlns:a16="http://schemas.microsoft.com/office/drawing/2014/main" id="{72742680-3B27-4E99-B208-68ECAB12952E}"/>
              </a:ext>
            </a:extLst>
          </p:cNvPr>
          <p:cNvSpPr>
            <a:spLocks noGrp="1"/>
          </p:cNvSpPr>
          <p:nvPr>
            <p:ph type="sldNum" sz="quarter" idx="12"/>
          </p:nvPr>
        </p:nvSpPr>
        <p:spPr/>
        <p:txBody>
          <a:bodyPr/>
          <a:lstStyle/>
          <a:p>
            <a:fld id="{81C0A6F9-5CFC-46D9-84EB-14DD0719F9C2}" type="slidenum">
              <a:rPr lang="de-DE" smtClean="0"/>
              <a:t>8</a:t>
            </a:fld>
            <a:endParaRPr lang="de-DE"/>
          </a:p>
        </p:txBody>
      </p:sp>
    </p:spTree>
    <p:extLst>
      <p:ext uri="{BB962C8B-B14F-4D97-AF65-F5344CB8AC3E}">
        <p14:creationId xmlns:p14="http://schemas.microsoft.com/office/powerpoint/2010/main" val="30944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9A64EB7-512C-436B-B9E3-EBFF1727B6C5}"/>
              </a:ext>
            </a:extLst>
          </p:cNvPr>
          <p:cNvPicPr>
            <a:picLocks noChangeAspect="1"/>
          </p:cNvPicPr>
          <p:nvPr/>
        </p:nvPicPr>
        <p:blipFill>
          <a:blip r:embed="rId2"/>
          <a:stretch>
            <a:fillRect/>
          </a:stretch>
        </p:blipFill>
        <p:spPr>
          <a:xfrm>
            <a:off x="2667000" y="1495214"/>
            <a:ext cx="6858000" cy="3867575"/>
          </a:xfrm>
          <a:prstGeom prst="rect">
            <a:avLst/>
          </a:prstGeom>
        </p:spPr>
      </p:pic>
      <p:sp>
        <p:nvSpPr>
          <p:cNvPr id="2" name="Foliennummernplatzhalter 1">
            <a:extLst>
              <a:ext uri="{FF2B5EF4-FFF2-40B4-BE49-F238E27FC236}">
                <a16:creationId xmlns:a16="http://schemas.microsoft.com/office/drawing/2014/main" id="{3F9A60A2-87FC-41A1-AFFC-B4A79B21D3A8}"/>
              </a:ext>
            </a:extLst>
          </p:cNvPr>
          <p:cNvSpPr>
            <a:spLocks noGrp="1"/>
          </p:cNvSpPr>
          <p:nvPr>
            <p:ph type="sldNum" sz="quarter" idx="4"/>
          </p:nvPr>
        </p:nvSpPr>
        <p:spPr/>
        <p:txBody>
          <a:bodyPr/>
          <a:lstStyle/>
          <a:p>
            <a:fld id="{515FC477-0A05-4F3E-8EE9-E015C9089D56}" type="slidenum">
              <a:rPr lang="de-DE" smtClean="0"/>
              <a:pPr/>
              <a:t>80</a:t>
            </a:fld>
            <a:endParaRPr lang="de-DE" dirty="0"/>
          </a:p>
        </p:txBody>
      </p:sp>
      <p:sp>
        <p:nvSpPr>
          <p:cNvPr id="5" name="Rechteck 4">
            <a:extLst>
              <a:ext uri="{FF2B5EF4-FFF2-40B4-BE49-F238E27FC236}">
                <a16:creationId xmlns:a16="http://schemas.microsoft.com/office/drawing/2014/main" id="{7F75E179-E914-4A4F-A8C1-B8A1EDAB450A}"/>
              </a:ext>
            </a:extLst>
          </p:cNvPr>
          <p:cNvSpPr/>
          <p:nvPr/>
        </p:nvSpPr>
        <p:spPr>
          <a:xfrm>
            <a:off x="7162800" y="2743200"/>
            <a:ext cx="1219200" cy="1066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041154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CF8D55E-72A7-49CC-A9F3-58C846A162CD}"/>
              </a:ext>
            </a:extLst>
          </p:cNvPr>
          <p:cNvPicPr>
            <a:picLocks noChangeAspect="1"/>
          </p:cNvPicPr>
          <p:nvPr/>
        </p:nvPicPr>
        <p:blipFill>
          <a:blip r:embed="rId2"/>
          <a:stretch>
            <a:fillRect/>
          </a:stretch>
        </p:blipFill>
        <p:spPr>
          <a:xfrm>
            <a:off x="2932675" y="1981917"/>
            <a:ext cx="6326653" cy="2480336"/>
          </a:xfrm>
          <a:prstGeom prst="rect">
            <a:avLst/>
          </a:prstGeom>
        </p:spPr>
      </p:pic>
      <p:sp>
        <p:nvSpPr>
          <p:cNvPr id="2" name="Foliennummernplatzhalter 1">
            <a:extLst>
              <a:ext uri="{FF2B5EF4-FFF2-40B4-BE49-F238E27FC236}">
                <a16:creationId xmlns:a16="http://schemas.microsoft.com/office/drawing/2014/main" id="{F414B000-074F-4706-94FC-671BC9F794ED}"/>
              </a:ext>
            </a:extLst>
          </p:cNvPr>
          <p:cNvSpPr>
            <a:spLocks noGrp="1"/>
          </p:cNvSpPr>
          <p:nvPr>
            <p:ph type="sldNum" sz="quarter" idx="4"/>
          </p:nvPr>
        </p:nvSpPr>
        <p:spPr/>
        <p:txBody>
          <a:bodyPr/>
          <a:lstStyle/>
          <a:p>
            <a:fld id="{515FC477-0A05-4F3E-8EE9-E015C9089D56}" type="slidenum">
              <a:rPr lang="de-DE" smtClean="0"/>
              <a:pPr/>
              <a:t>81</a:t>
            </a:fld>
            <a:endParaRPr lang="de-DE" dirty="0"/>
          </a:p>
        </p:txBody>
      </p:sp>
      <p:sp>
        <p:nvSpPr>
          <p:cNvPr id="6" name="Rechteck 5">
            <a:extLst>
              <a:ext uri="{FF2B5EF4-FFF2-40B4-BE49-F238E27FC236}">
                <a16:creationId xmlns:a16="http://schemas.microsoft.com/office/drawing/2014/main" id="{0FB3DDEE-FF25-4763-A91C-46E7C0A9F806}"/>
              </a:ext>
            </a:extLst>
          </p:cNvPr>
          <p:cNvSpPr/>
          <p:nvPr/>
        </p:nvSpPr>
        <p:spPr>
          <a:xfrm>
            <a:off x="5796357" y="95743"/>
            <a:ext cx="3817544" cy="1862048"/>
          </a:xfrm>
          <a:prstGeom prst="rect">
            <a:avLst/>
          </a:prstGeom>
          <a:noFill/>
        </p:spPr>
        <p:txBody>
          <a:bodyPr wrap="square" lIns="91440" tIns="45720" rIns="91440" bIns="45720">
            <a:spAutoFit/>
          </a:bodyPr>
          <a:lstStyle/>
          <a:p>
            <a:pPr algn="ctr"/>
            <a:r>
              <a:rPr lang="de-DE" sz="11500" dirty="0">
                <a:ln w="38100"/>
                <a:solidFill>
                  <a:srgbClr val="00B050"/>
                </a:solidFill>
                <a:effectLst>
                  <a:outerShdw blurRad="38100" dist="19050" dir="2700000" algn="tl" rotWithShape="0">
                    <a:schemeClr val="dk1">
                      <a:alpha val="40000"/>
                    </a:schemeClr>
                  </a:outerShdw>
                </a:effectLst>
              </a:rPr>
              <a:t>NEU</a:t>
            </a:r>
          </a:p>
        </p:txBody>
      </p:sp>
    </p:spTree>
    <p:extLst>
      <p:ext uri="{BB962C8B-B14F-4D97-AF65-F5344CB8AC3E}">
        <p14:creationId xmlns:p14="http://schemas.microsoft.com/office/powerpoint/2010/main" val="1414335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Straßenbeleuchtungskonzept</a:t>
            </a:r>
          </a:p>
        </p:txBody>
      </p:sp>
      <p:sp>
        <p:nvSpPr>
          <p:cNvPr id="3" name="Inhaltsplatzhalter 2"/>
          <p:cNvSpPr>
            <a:spLocks noGrp="1"/>
          </p:cNvSpPr>
          <p:nvPr>
            <p:ph idx="1"/>
          </p:nvPr>
        </p:nvSpPr>
        <p:spPr>
          <a:xfrm>
            <a:off x="1990765" y="1228638"/>
            <a:ext cx="8229600" cy="4559092"/>
          </a:xfrm>
        </p:spPr>
        <p:txBody>
          <a:bodyPr>
            <a:normAutofit/>
          </a:bodyPr>
          <a:lstStyle/>
          <a:p>
            <a:r>
              <a:rPr lang="de-DE" b="1" dirty="0"/>
              <a:t>Ziel:</a:t>
            </a:r>
            <a:r>
              <a:rPr lang="de-DE" dirty="0"/>
              <a:t> </a:t>
            </a:r>
            <a:r>
              <a:rPr lang="de-DE" sz="1800" dirty="0"/>
              <a:t>Umstellung der gesamten </a:t>
            </a:r>
            <a:r>
              <a:rPr lang="de-DE" sz="1800" dirty="0" err="1"/>
              <a:t>Straßenbe</a:t>
            </a:r>
            <a:r>
              <a:rPr lang="de-DE" sz="1800" dirty="0"/>
              <a:t>-</a:t>
            </a:r>
          </a:p>
          <a:p>
            <a:pPr marL="0" indent="0">
              <a:buNone/>
            </a:pPr>
            <a:r>
              <a:rPr lang="de-DE" sz="1800" dirty="0"/>
              <a:t>	</a:t>
            </a:r>
            <a:r>
              <a:rPr lang="de-DE" sz="1800" dirty="0" err="1"/>
              <a:t>leuchtung</a:t>
            </a:r>
            <a:r>
              <a:rPr lang="de-DE" sz="1800" dirty="0"/>
              <a:t> zu LED-Technik sowie Um-</a:t>
            </a:r>
          </a:p>
          <a:p>
            <a:pPr marL="0" indent="0">
              <a:buNone/>
            </a:pPr>
            <a:r>
              <a:rPr lang="de-DE" sz="1800" dirty="0"/>
              <a:t>	stellen auf max. drei unterschiedliche</a:t>
            </a:r>
          </a:p>
          <a:p>
            <a:pPr marL="0" indent="0">
              <a:buNone/>
            </a:pPr>
            <a:r>
              <a:rPr lang="de-DE" sz="1800" dirty="0"/>
              <a:t>	Leuchten im gesamten Ortsbereich.</a:t>
            </a:r>
          </a:p>
          <a:p>
            <a:r>
              <a:rPr lang="de-DE" b="1" dirty="0"/>
              <a:t>GR:	</a:t>
            </a:r>
            <a:r>
              <a:rPr lang="de-DE" sz="1800" dirty="0"/>
              <a:t>20.11.2018; Verlängerung Betriebs-</a:t>
            </a:r>
          </a:p>
          <a:p>
            <a:pPr marL="0" indent="0">
              <a:buNone/>
            </a:pPr>
            <a:r>
              <a:rPr lang="de-DE" sz="1800" dirty="0"/>
              <a:t>	führungsvertrag „</a:t>
            </a:r>
            <a:r>
              <a:rPr lang="de-DE" sz="1800" dirty="0" err="1"/>
              <a:t>Comfort</a:t>
            </a:r>
            <a:r>
              <a:rPr lang="de-DE" sz="1800" dirty="0"/>
              <a:t>“, </a:t>
            </a:r>
          </a:p>
          <a:p>
            <a:pPr marL="0" indent="0">
              <a:buNone/>
            </a:pPr>
            <a:r>
              <a:rPr lang="de-DE" sz="1800" dirty="0"/>
              <a:t>	22.09.2020; Grundsatzbeschluss Beleuchtungskonzept</a:t>
            </a:r>
            <a:endParaRPr lang="de-DE" sz="1800" b="1" dirty="0"/>
          </a:p>
          <a:p>
            <a:r>
              <a:rPr lang="de-DE" b="1" dirty="0"/>
              <a:t>Haushaltstelle: </a:t>
            </a:r>
            <a:r>
              <a:rPr lang="de-DE" sz="1800" dirty="0"/>
              <a:t>541000200/4212:  100.000 €</a:t>
            </a:r>
            <a:endParaRPr lang="de-DE" sz="1800" b="1" dirty="0"/>
          </a:p>
          <a:p>
            <a:r>
              <a:rPr lang="de-DE" b="1" dirty="0"/>
              <a:t>Stand:</a:t>
            </a:r>
            <a:r>
              <a:rPr lang="de-DE" dirty="0"/>
              <a:t> </a:t>
            </a:r>
            <a:r>
              <a:rPr lang="de-DE" sz="1800" dirty="0"/>
              <a:t>Förderantrag für Umrüstung auf LED gestellt, </a:t>
            </a:r>
          </a:p>
          <a:p>
            <a:pPr marL="342900" lvl="1" indent="0">
              <a:buNone/>
            </a:pPr>
            <a:r>
              <a:rPr lang="de-DE" dirty="0"/>
              <a:t>	     Ausführung für 2022 geplant</a:t>
            </a: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34400" y="1371600"/>
            <a:ext cx="1676400" cy="1676400"/>
          </a:xfrm>
          <a:prstGeom prst="rect">
            <a:avLst/>
          </a:prstGeom>
        </p:spPr>
      </p:pic>
      <p:pic>
        <p:nvPicPr>
          <p:cNvPr id="8" name="Grafik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48509" y="1380887"/>
            <a:ext cx="1667114" cy="1667114"/>
          </a:xfrm>
          <a:prstGeom prst="rect">
            <a:avLst/>
          </a:prstGeom>
        </p:spPr>
      </p:pic>
      <p:pic>
        <p:nvPicPr>
          <p:cNvPr id="10" name="Grafik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68736" y="3150650"/>
            <a:ext cx="1715921" cy="2424596"/>
          </a:xfrm>
          <a:prstGeom prst="rect">
            <a:avLst/>
          </a:prstGeom>
        </p:spPr>
      </p:pic>
      <p:graphicFrame>
        <p:nvGraphicFramePr>
          <p:cNvPr id="15" name="Diagramm 14"/>
          <p:cNvGraphicFramePr/>
          <p:nvPr>
            <p:extLst/>
          </p:nvPr>
        </p:nvGraphicFramePr>
        <p:xfrm>
          <a:off x="3657600" y="5698116"/>
          <a:ext cx="1676400" cy="193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6" name="Diagramm 15"/>
          <p:cNvGraphicFramePr/>
          <p:nvPr>
            <p:extLst/>
          </p:nvPr>
        </p:nvGraphicFramePr>
        <p:xfrm>
          <a:off x="5334000" y="5700448"/>
          <a:ext cx="1676400" cy="1938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8" name="Diagramm 17"/>
          <p:cNvGraphicFramePr/>
          <p:nvPr>
            <p:extLst/>
          </p:nvPr>
        </p:nvGraphicFramePr>
        <p:xfrm>
          <a:off x="1983557" y="5690790"/>
          <a:ext cx="1676400" cy="19388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9" name="Diagramm 18"/>
          <p:cNvGraphicFramePr/>
          <p:nvPr>
            <p:extLst/>
          </p:nvPr>
        </p:nvGraphicFramePr>
        <p:xfrm>
          <a:off x="8684443" y="5690790"/>
          <a:ext cx="914400" cy="19388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20" name="Diagramm 19"/>
          <p:cNvGraphicFramePr/>
          <p:nvPr>
            <p:extLst/>
          </p:nvPr>
        </p:nvGraphicFramePr>
        <p:xfrm>
          <a:off x="1981200" y="5976834"/>
          <a:ext cx="2514600" cy="193883"/>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21" name="Diagramm 20"/>
          <p:cNvGraphicFramePr/>
          <p:nvPr>
            <p:extLst/>
          </p:nvPr>
        </p:nvGraphicFramePr>
        <p:xfrm>
          <a:off x="7008043" y="5703684"/>
          <a:ext cx="1676400" cy="193883"/>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17" name="Rechteck 16">
            <a:extLst>
              <a:ext uri="{FF2B5EF4-FFF2-40B4-BE49-F238E27FC236}">
                <a16:creationId xmlns:a16="http://schemas.microsoft.com/office/drawing/2014/main" id="{361E1D3E-B2F8-4235-9184-65A3542A3467}"/>
              </a:ext>
            </a:extLst>
          </p:cNvPr>
          <p:cNvSpPr/>
          <p:nvPr/>
        </p:nvSpPr>
        <p:spPr>
          <a:xfrm>
            <a:off x="6781802" y="0"/>
            <a:ext cx="2515432" cy="1569660"/>
          </a:xfrm>
          <a:prstGeom prst="rect">
            <a:avLst/>
          </a:prstGeom>
        </p:spPr>
        <p:txBody>
          <a:bodyPr wrap="none">
            <a:spAutoFit/>
          </a:bodyPr>
          <a:lstStyle/>
          <a:p>
            <a:pPr algn="ctr"/>
            <a:r>
              <a:rPr lang="de-DE" sz="9600" dirty="0">
                <a:ln w="38100"/>
                <a:solidFill>
                  <a:srgbClr val="FF0000"/>
                </a:solidFill>
                <a:effectLst>
                  <a:outerShdw blurRad="38100" dist="19050" dir="2700000" algn="tl" rotWithShape="0">
                    <a:schemeClr val="dk1">
                      <a:alpha val="40000"/>
                    </a:schemeClr>
                  </a:outerShdw>
                </a:effectLst>
              </a:rPr>
              <a:t>ALT</a:t>
            </a:r>
          </a:p>
        </p:txBody>
      </p:sp>
      <p:sp>
        <p:nvSpPr>
          <p:cNvPr id="9" name="Foliennummernplatzhalter 8">
            <a:extLst>
              <a:ext uri="{FF2B5EF4-FFF2-40B4-BE49-F238E27FC236}">
                <a16:creationId xmlns:a16="http://schemas.microsoft.com/office/drawing/2014/main" id="{07EB7276-E32E-477C-B383-BDBE9FDCD05D}"/>
              </a:ext>
            </a:extLst>
          </p:cNvPr>
          <p:cNvSpPr>
            <a:spLocks noGrp="1"/>
          </p:cNvSpPr>
          <p:nvPr>
            <p:ph type="sldNum" sz="quarter" idx="4"/>
          </p:nvPr>
        </p:nvSpPr>
        <p:spPr/>
        <p:txBody>
          <a:bodyPr/>
          <a:lstStyle/>
          <a:p>
            <a:fld id="{515FC477-0A05-4F3E-8EE9-E015C9089D56}" type="slidenum">
              <a:rPr lang="de-DE" smtClean="0"/>
              <a:pPr/>
              <a:t>82</a:t>
            </a:fld>
            <a:endParaRPr lang="de-DE" dirty="0"/>
          </a:p>
        </p:txBody>
      </p:sp>
    </p:spTree>
    <p:extLst>
      <p:ext uri="{BB962C8B-B14F-4D97-AF65-F5344CB8AC3E}">
        <p14:creationId xmlns:p14="http://schemas.microsoft.com/office/powerpoint/2010/main" val="1737948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Straßenbeleuchtungsmanagement</a:t>
            </a:r>
          </a:p>
        </p:txBody>
      </p:sp>
      <p:sp>
        <p:nvSpPr>
          <p:cNvPr id="3" name="Inhaltsplatzhalter 2"/>
          <p:cNvSpPr>
            <a:spLocks noGrp="1"/>
          </p:cNvSpPr>
          <p:nvPr>
            <p:ph idx="1"/>
          </p:nvPr>
        </p:nvSpPr>
        <p:spPr>
          <a:xfrm>
            <a:off x="1942957" y="1752600"/>
            <a:ext cx="5105400" cy="3200400"/>
          </a:xfrm>
        </p:spPr>
        <p:txBody>
          <a:bodyPr>
            <a:normAutofit fontScale="62500" lnSpcReduction="20000"/>
          </a:bodyPr>
          <a:lstStyle/>
          <a:p>
            <a:r>
              <a:rPr lang="de-DE" b="1" dirty="0"/>
              <a:t>Ziel: </a:t>
            </a:r>
            <a:r>
              <a:rPr lang="de-DE" dirty="0"/>
              <a:t>Umstellung der Straßenbeleuchtung auf LED, sowie</a:t>
            </a:r>
          </a:p>
          <a:p>
            <a:pPr marL="0" indent="0">
              <a:buNone/>
            </a:pPr>
            <a:r>
              <a:rPr lang="de-DE" dirty="0"/>
              <a:t>                Austausch der Altenbürgleuchte</a:t>
            </a:r>
          </a:p>
          <a:p>
            <a:r>
              <a:rPr lang="de-DE" b="1" dirty="0"/>
              <a:t>Kosten: </a:t>
            </a:r>
            <a:r>
              <a:rPr lang="de-DE" dirty="0"/>
              <a:t>Haushaltsmittel: </a:t>
            </a:r>
            <a:r>
              <a:rPr lang="de-DE" dirty="0" err="1"/>
              <a:t>jährl</a:t>
            </a:r>
            <a:r>
              <a:rPr lang="de-DE" dirty="0"/>
              <a:t>. 100.000 €</a:t>
            </a:r>
          </a:p>
          <a:p>
            <a:pPr marL="0" indent="0">
              <a:buNone/>
            </a:pPr>
            <a:r>
              <a:rPr lang="de-DE" b="1" dirty="0"/>
              <a:t>	     </a:t>
            </a:r>
            <a:r>
              <a:rPr lang="de-DE" dirty="0"/>
              <a:t>Kostenberechnung: 750.000 € + 40.000 € 		     Planungskosten</a:t>
            </a:r>
          </a:p>
          <a:p>
            <a:r>
              <a:rPr lang="de-DE" b="1" dirty="0"/>
              <a:t>Bauzeit: </a:t>
            </a:r>
            <a:r>
              <a:rPr lang="de-DE" dirty="0"/>
              <a:t>2023 + 2024</a:t>
            </a:r>
          </a:p>
          <a:p>
            <a:r>
              <a:rPr lang="de-DE" b="1" dirty="0"/>
              <a:t>Sachstand: </a:t>
            </a:r>
            <a:r>
              <a:rPr lang="de-DE" dirty="0"/>
              <a:t>Die Fördermittelzusage in Höhe von 162.183,00 €, höchstens aber 30 % der förderfähigen Kosten, liegt vor. Aufteilung in zwei Ausschreibungen: Erster Teil mit Austausch Technischen Leuchten vergeben und baulich umgesetzt, zweiter Teil mit Austausch Altenbürgleuchten an Netze BW vergeben. Baubeginn August 2024</a:t>
            </a:r>
            <a:endParaRPr lang="de-DE" b="1" dirty="0"/>
          </a:p>
        </p:txBody>
      </p:sp>
      <p:sp>
        <p:nvSpPr>
          <p:cNvPr id="9" name="Foliennummernplatzhalter 8">
            <a:extLst>
              <a:ext uri="{FF2B5EF4-FFF2-40B4-BE49-F238E27FC236}">
                <a16:creationId xmlns:a16="http://schemas.microsoft.com/office/drawing/2014/main" id="{32221C1D-7C24-40DF-A35F-A41DE390728A}"/>
              </a:ext>
            </a:extLst>
          </p:cNvPr>
          <p:cNvSpPr>
            <a:spLocks noGrp="1"/>
          </p:cNvSpPr>
          <p:nvPr>
            <p:ph type="sldNum" sz="quarter" idx="4"/>
          </p:nvPr>
        </p:nvSpPr>
        <p:spPr/>
        <p:txBody>
          <a:bodyPr/>
          <a:lstStyle/>
          <a:p>
            <a:fld id="{515FC477-0A05-4F3E-8EE9-E015C9089D56}" type="slidenum">
              <a:rPr lang="de-DE">
                <a:solidFill>
                  <a:prstClr val="black">
                    <a:tint val="75000"/>
                  </a:prstClr>
                </a:solidFill>
              </a:rPr>
              <a:pPr/>
              <a:t>83</a:t>
            </a:fld>
            <a:endParaRPr lang="de-DE" dirty="0">
              <a:solidFill>
                <a:prstClr val="black">
                  <a:tint val="75000"/>
                </a:prstClr>
              </a:solidFill>
            </a:endParaRPr>
          </a:p>
        </p:txBody>
      </p:sp>
      <p:pic>
        <p:nvPicPr>
          <p:cNvPr id="11" name="Grafik 10">
            <a:extLst>
              <a:ext uri="{FF2B5EF4-FFF2-40B4-BE49-F238E27FC236}">
                <a16:creationId xmlns:a16="http://schemas.microsoft.com/office/drawing/2014/main" id="{36B2FA89-74FA-4A31-A6F2-D77F071688B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663236" y="1600201"/>
            <a:ext cx="1703318" cy="2393831"/>
          </a:xfrm>
          <a:prstGeom prst="rect">
            <a:avLst/>
          </a:prstGeom>
        </p:spPr>
      </p:pic>
      <p:pic>
        <p:nvPicPr>
          <p:cNvPr id="12" name="Grafik 11">
            <a:extLst>
              <a:ext uri="{FF2B5EF4-FFF2-40B4-BE49-F238E27FC236}">
                <a16:creationId xmlns:a16="http://schemas.microsoft.com/office/drawing/2014/main" id="{18AD0442-DD1B-4B24-AC3A-D54BC17B794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60081" y="3056420"/>
            <a:ext cx="2034239" cy="2201381"/>
          </a:xfrm>
          <a:prstGeom prst="rect">
            <a:avLst/>
          </a:prstGeom>
        </p:spPr>
      </p:pic>
    </p:spTree>
    <p:extLst>
      <p:ext uri="{BB962C8B-B14F-4D97-AF65-F5344CB8AC3E}">
        <p14:creationId xmlns:p14="http://schemas.microsoft.com/office/powerpoint/2010/main" val="9678587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25545-6D0D-4E91-AEC0-334675AAEA39}"/>
              </a:ext>
            </a:extLst>
          </p:cNvPr>
          <p:cNvSpPr>
            <a:spLocks noGrp="1"/>
          </p:cNvSpPr>
          <p:nvPr>
            <p:ph type="title"/>
          </p:nvPr>
        </p:nvSpPr>
        <p:spPr/>
        <p:txBody>
          <a:bodyPr/>
          <a:lstStyle/>
          <a:p>
            <a:r>
              <a:rPr lang="de-DE" dirty="0"/>
              <a:t>Wärmeplanung</a:t>
            </a:r>
          </a:p>
        </p:txBody>
      </p:sp>
      <p:sp>
        <p:nvSpPr>
          <p:cNvPr id="3" name="Inhaltsplatzhalter 2">
            <a:extLst>
              <a:ext uri="{FF2B5EF4-FFF2-40B4-BE49-F238E27FC236}">
                <a16:creationId xmlns:a16="http://schemas.microsoft.com/office/drawing/2014/main" id="{9F0BC583-50E7-4B15-A2A6-E804C2B61157}"/>
              </a:ext>
            </a:extLst>
          </p:cNvPr>
          <p:cNvSpPr>
            <a:spLocks noGrp="1"/>
          </p:cNvSpPr>
          <p:nvPr>
            <p:ph idx="1"/>
          </p:nvPr>
        </p:nvSpPr>
        <p:spPr/>
        <p:txBody>
          <a:bodyPr/>
          <a:lstStyle/>
          <a:p>
            <a:pPr marL="457200" indent="-457200">
              <a:buFont typeface="+mj-lt"/>
              <a:buAutoNum type="arabicPeriod"/>
            </a:pPr>
            <a:r>
              <a:rPr lang="de-DE" dirty="0"/>
              <a:t>Regionale Wärmeplanung</a:t>
            </a:r>
          </a:p>
          <a:p>
            <a:pPr marL="457200" indent="-457200">
              <a:buFont typeface="+mj-lt"/>
              <a:buAutoNum type="arabicPeriod"/>
            </a:pPr>
            <a:endParaRPr lang="de-DE" dirty="0"/>
          </a:p>
          <a:p>
            <a:pPr marL="457200" indent="-457200">
              <a:buFont typeface="+mj-lt"/>
              <a:buAutoNum type="arabicPeriod"/>
            </a:pPr>
            <a:endParaRPr lang="de-DE" dirty="0"/>
          </a:p>
          <a:p>
            <a:pPr marL="457200" indent="-457200">
              <a:buFont typeface="+mj-lt"/>
              <a:buAutoNum type="arabicPeriod"/>
            </a:pPr>
            <a:r>
              <a:rPr lang="de-DE" dirty="0"/>
              <a:t>Kommunale Wärmeplanung</a:t>
            </a:r>
          </a:p>
          <a:p>
            <a:pPr marL="457200" indent="-457200">
              <a:buFont typeface="+mj-lt"/>
              <a:buAutoNum type="arabicPeriod"/>
            </a:pPr>
            <a:endParaRPr lang="de-DE" dirty="0"/>
          </a:p>
          <a:p>
            <a:pPr marL="457200" indent="-457200">
              <a:buFont typeface="+mj-lt"/>
              <a:buAutoNum type="arabicPeriod"/>
            </a:pPr>
            <a:endParaRPr lang="de-DE" dirty="0"/>
          </a:p>
          <a:p>
            <a:pPr marL="457200" indent="-457200">
              <a:buFont typeface="+mj-lt"/>
              <a:buAutoNum type="arabicPeriod"/>
            </a:pPr>
            <a:r>
              <a:rPr lang="de-DE" dirty="0"/>
              <a:t>Quartierskonzept / Insellösungen</a:t>
            </a:r>
          </a:p>
        </p:txBody>
      </p:sp>
      <p:sp>
        <p:nvSpPr>
          <p:cNvPr id="6" name="Foliennummernplatzhalter 5">
            <a:extLst>
              <a:ext uri="{FF2B5EF4-FFF2-40B4-BE49-F238E27FC236}">
                <a16:creationId xmlns:a16="http://schemas.microsoft.com/office/drawing/2014/main" id="{198093F7-2BA6-4D56-909E-D176690927AC}"/>
              </a:ext>
            </a:extLst>
          </p:cNvPr>
          <p:cNvSpPr>
            <a:spLocks noGrp="1"/>
          </p:cNvSpPr>
          <p:nvPr>
            <p:ph type="sldNum" sz="quarter" idx="4"/>
          </p:nvPr>
        </p:nvSpPr>
        <p:spPr/>
        <p:txBody>
          <a:bodyPr/>
          <a:lstStyle/>
          <a:p>
            <a:fld id="{515FC477-0A05-4F3E-8EE9-E015C9089D56}" type="slidenum">
              <a:rPr lang="de-DE" smtClean="0"/>
              <a:pPr/>
              <a:t>84</a:t>
            </a:fld>
            <a:endParaRPr lang="de-DE" dirty="0"/>
          </a:p>
        </p:txBody>
      </p:sp>
      <p:pic>
        <p:nvPicPr>
          <p:cNvPr id="8" name="Grafik 7">
            <a:extLst>
              <a:ext uri="{FF2B5EF4-FFF2-40B4-BE49-F238E27FC236}">
                <a16:creationId xmlns:a16="http://schemas.microsoft.com/office/drawing/2014/main" id="{A5ABA8D3-BE9A-4B2A-A207-25DE3984578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638801" y="2865720"/>
            <a:ext cx="3055149" cy="1286469"/>
          </a:xfrm>
          <a:prstGeom prst="rect">
            <a:avLst/>
          </a:prstGeom>
        </p:spPr>
      </p:pic>
      <p:pic>
        <p:nvPicPr>
          <p:cNvPr id="9" name="Grafik 8">
            <a:extLst>
              <a:ext uri="{FF2B5EF4-FFF2-40B4-BE49-F238E27FC236}">
                <a16:creationId xmlns:a16="http://schemas.microsoft.com/office/drawing/2014/main" id="{74B65DCA-1ACB-4271-9985-00A40BD90069}"/>
              </a:ext>
            </a:extLst>
          </p:cNvPr>
          <p:cNvPicPr>
            <a:picLocks noChangeAspect="1"/>
          </p:cNvPicPr>
          <p:nvPr/>
        </p:nvPicPr>
        <p:blipFill>
          <a:blip r:embed="rId3"/>
          <a:stretch>
            <a:fillRect/>
          </a:stretch>
        </p:blipFill>
        <p:spPr>
          <a:xfrm>
            <a:off x="5472893" y="1447800"/>
            <a:ext cx="1461308" cy="1327106"/>
          </a:xfrm>
          <a:prstGeom prst="rect">
            <a:avLst/>
          </a:prstGeom>
        </p:spPr>
      </p:pic>
      <p:sp>
        <p:nvSpPr>
          <p:cNvPr id="10" name="Rechteck 9">
            <a:extLst>
              <a:ext uri="{FF2B5EF4-FFF2-40B4-BE49-F238E27FC236}">
                <a16:creationId xmlns:a16="http://schemas.microsoft.com/office/drawing/2014/main" id="{F264C679-88D1-41D0-8B03-D7988A585903}"/>
              </a:ext>
            </a:extLst>
          </p:cNvPr>
          <p:cNvSpPr/>
          <p:nvPr/>
        </p:nvSpPr>
        <p:spPr>
          <a:xfrm>
            <a:off x="6172200" y="2466390"/>
            <a:ext cx="152400" cy="48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EC655732-5E7E-4AA9-A694-42EBADB8B483}"/>
              </a:ext>
            </a:extLst>
          </p:cNvPr>
          <p:cNvPicPr>
            <a:picLocks noChangeAspect="1"/>
          </p:cNvPicPr>
          <p:nvPr/>
        </p:nvPicPr>
        <p:blipFill>
          <a:blip r:embed="rId4"/>
          <a:stretch>
            <a:fillRect/>
          </a:stretch>
        </p:blipFill>
        <p:spPr>
          <a:xfrm>
            <a:off x="6205606" y="4261393"/>
            <a:ext cx="3243194" cy="2094957"/>
          </a:xfrm>
          <a:prstGeom prst="rect">
            <a:avLst/>
          </a:prstGeom>
        </p:spPr>
      </p:pic>
    </p:spTree>
    <p:extLst>
      <p:ext uri="{BB962C8B-B14F-4D97-AF65-F5344CB8AC3E}">
        <p14:creationId xmlns:p14="http://schemas.microsoft.com/office/powerpoint/2010/main" val="28171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391E4-4544-4213-8BE9-781CCE85B512}"/>
              </a:ext>
            </a:extLst>
          </p:cNvPr>
          <p:cNvSpPr>
            <a:spLocks noGrp="1"/>
          </p:cNvSpPr>
          <p:nvPr>
            <p:ph type="title"/>
          </p:nvPr>
        </p:nvSpPr>
        <p:spPr>
          <a:xfrm>
            <a:off x="1981200" y="405229"/>
            <a:ext cx="8229600" cy="914400"/>
          </a:xfrm>
        </p:spPr>
        <p:txBody>
          <a:bodyPr/>
          <a:lstStyle/>
          <a:p>
            <a:r>
              <a:rPr lang="de-DE" dirty="0"/>
              <a:t>Kommunale Wärme- und Energieplanung</a:t>
            </a:r>
          </a:p>
        </p:txBody>
      </p:sp>
      <p:sp>
        <p:nvSpPr>
          <p:cNvPr id="3" name="Inhaltsplatzhalter 2">
            <a:extLst>
              <a:ext uri="{FF2B5EF4-FFF2-40B4-BE49-F238E27FC236}">
                <a16:creationId xmlns:a16="http://schemas.microsoft.com/office/drawing/2014/main" id="{C1BFBFA4-B36C-4540-A476-A44C3D6A3037}"/>
              </a:ext>
            </a:extLst>
          </p:cNvPr>
          <p:cNvSpPr>
            <a:spLocks noGrp="1"/>
          </p:cNvSpPr>
          <p:nvPr>
            <p:ph idx="1"/>
          </p:nvPr>
        </p:nvSpPr>
        <p:spPr/>
        <p:txBody>
          <a:bodyPr>
            <a:normAutofit fontScale="92500" lnSpcReduction="10000"/>
          </a:bodyPr>
          <a:lstStyle/>
          <a:p>
            <a:r>
              <a:rPr lang="de-DE" sz="2400" b="1" dirty="0"/>
              <a:t>Ziel: </a:t>
            </a:r>
            <a:r>
              <a:rPr lang="de-DE" sz="2400" dirty="0"/>
              <a:t>Kommunaler Wärme- und Energieplan</a:t>
            </a:r>
          </a:p>
          <a:p>
            <a:r>
              <a:rPr lang="de-DE" sz="2400" b="1" dirty="0"/>
              <a:t>GR: </a:t>
            </a:r>
            <a:r>
              <a:rPr lang="de-DE" sz="2400" dirty="0"/>
              <a:t>Beschluss zur Aufstellung und Beauftragung der UEA, vorbehaltlich Fördermittelzusage (14.02.23)</a:t>
            </a:r>
            <a:endParaRPr lang="de-DE" dirty="0"/>
          </a:p>
          <a:p>
            <a:r>
              <a:rPr lang="de-DE" sz="2400" b="1" dirty="0"/>
              <a:t>Kostenschätzung: </a:t>
            </a:r>
            <a:r>
              <a:rPr lang="de-DE" sz="2400" dirty="0"/>
              <a:t>60.000€</a:t>
            </a:r>
          </a:p>
          <a:p>
            <a:r>
              <a:rPr lang="de-DE" sz="2400" b="1" dirty="0"/>
              <a:t>Sachstand: </a:t>
            </a:r>
          </a:p>
          <a:p>
            <a:pPr lvl="1"/>
            <a:r>
              <a:rPr lang="de-DE" dirty="0"/>
              <a:t>Beschluss zur Aufstellung und Beauftragung der UEA, vorbehaltlich Fördermittelzusage (14.02.23)</a:t>
            </a:r>
          </a:p>
          <a:p>
            <a:pPr lvl="1"/>
            <a:r>
              <a:rPr lang="de-DE" dirty="0"/>
              <a:t>Förderantrag (13.03.23): Geplanter Beginn 01. November 2024, Fördermittelzusage 13 Monate nach Antragsstellung eingegangen</a:t>
            </a:r>
          </a:p>
          <a:p>
            <a:pPr lvl="1"/>
            <a:r>
              <a:rPr lang="de-DE" dirty="0"/>
              <a:t>Dynamische Entwicklung der Grundlagen infolge Novellierung Gebäude-Energie-Gesetz und Wärmeplanungsgesetz auf Bundesebene</a:t>
            </a:r>
          </a:p>
          <a:p>
            <a:endParaRPr lang="de-DE" dirty="0"/>
          </a:p>
        </p:txBody>
      </p:sp>
      <p:sp>
        <p:nvSpPr>
          <p:cNvPr id="6" name="Foliennummernplatzhalter 5">
            <a:extLst>
              <a:ext uri="{FF2B5EF4-FFF2-40B4-BE49-F238E27FC236}">
                <a16:creationId xmlns:a16="http://schemas.microsoft.com/office/drawing/2014/main" id="{5DB0CDE1-59CD-4F00-9E09-1E707A2732DA}"/>
              </a:ext>
            </a:extLst>
          </p:cNvPr>
          <p:cNvSpPr>
            <a:spLocks noGrp="1"/>
          </p:cNvSpPr>
          <p:nvPr>
            <p:ph type="sldNum" sz="quarter" idx="4"/>
          </p:nvPr>
        </p:nvSpPr>
        <p:spPr/>
        <p:txBody>
          <a:bodyPr/>
          <a:lstStyle/>
          <a:p>
            <a:fld id="{515FC477-0A05-4F3E-8EE9-E015C9089D56}" type="slidenum">
              <a:rPr lang="de-DE" smtClean="0"/>
              <a:pPr/>
              <a:t>85</a:t>
            </a:fld>
            <a:endParaRPr lang="de-DE" dirty="0"/>
          </a:p>
        </p:txBody>
      </p:sp>
    </p:spTree>
    <p:extLst>
      <p:ext uri="{BB962C8B-B14F-4D97-AF65-F5344CB8AC3E}">
        <p14:creationId xmlns:p14="http://schemas.microsoft.com/office/powerpoint/2010/main" val="3056470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9D1F5-958C-41B7-8AD3-8D4BF4B02849}"/>
              </a:ext>
            </a:extLst>
          </p:cNvPr>
          <p:cNvSpPr>
            <a:spLocks noGrp="1"/>
          </p:cNvSpPr>
          <p:nvPr>
            <p:ph type="title"/>
          </p:nvPr>
        </p:nvSpPr>
        <p:spPr>
          <a:xfrm>
            <a:off x="1981200" y="317708"/>
            <a:ext cx="7543800" cy="914400"/>
          </a:xfrm>
        </p:spPr>
        <p:txBody>
          <a:bodyPr>
            <a:normAutofit fontScale="90000"/>
          </a:bodyPr>
          <a:lstStyle/>
          <a:p>
            <a:r>
              <a:rPr lang="de-DE" dirty="0"/>
              <a:t>Machbarkeitsstudie Wärmeinseln Karlsdorf und Neuthard</a:t>
            </a:r>
          </a:p>
        </p:txBody>
      </p:sp>
      <p:sp>
        <p:nvSpPr>
          <p:cNvPr id="3" name="Inhaltsplatzhalter 2">
            <a:extLst>
              <a:ext uri="{FF2B5EF4-FFF2-40B4-BE49-F238E27FC236}">
                <a16:creationId xmlns:a16="http://schemas.microsoft.com/office/drawing/2014/main" id="{2569AB3E-9960-4351-A377-2047FDC2F3FD}"/>
              </a:ext>
            </a:extLst>
          </p:cNvPr>
          <p:cNvSpPr>
            <a:spLocks noGrp="1"/>
          </p:cNvSpPr>
          <p:nvPr>
            <p:ph idx="1"/>
          </p:nvPr>
        </p:nvSpPr>
        <p:spPr/>
        <p:txBody>
          <a:bodyPr>
            <a:normAutofit/>
          </a:bodyPr>
          <a:lstStyle/>
          <a:p>
            <a:r>
              <a:rPr lang="de-DE" b="1" dirty="0"/>
              <a:t>Ziel: </a:t>
            </a:r>
            <a:r>
              <a:rPr lang="de-DE" dirty="0"/>
              <a:t>Entscheidungsgrundlage für Wärmeversorgung Ortszentren in Karlsdorf und Neuthard</a:t>
            </a:r>
          </a:p>
          <a:p>
            <a:r>
              <a:rPr lang="de-DE" b="1" dirty="0"/>
              <a:t>GR: </a:t>
            </a:r>
            <a:r>
              <a:rPr lang="de-DE" dirty="0"/>
              <a:t>Beauftragung </a:t>
            </a:r>
            <a:r>
              <a:rPr lang="de-DE" dirty="0" err="1"/>
              <a:t>Tilia</a:t>
            </a:r>
            <a:r>
              <a:rPr lang="de-DE" dirty="0"/>
              <a:t> zur Erstellung Machbarkeitsstudie, LPH 1 und 2 (24.01.23)</a:t>
            </a:r>
          </a:p>
          <a:p>
            <a:r>
              <a:rPr lang="de-DE" b="1" dirty="0"/>
              <a:t>Kostenschätzung: </a:t>
            </a:r>
            <a:r>
              <a:rPr lang="de-DE" dirty="0"/>
              <a:t>50.000€ (abzüglich etwaiger Förderung)</a:t>
            </a:r>
          </a:p>
          <a:p>
            <a:r>
              <a:rPr lang="de-DE" b="1" dirty="0"/>
              <a:t>Sachstand: </a:t>
            </a:r>
          </a:p>
          <a:p>
            <a:pPr lvl="1"/>
            <a:r>
              <a:rPr lang="de-DE" dirty="0"/>
              <a:t>Förderantrag (11.08.22): Gewährung Vorzeitiger Maßnahmenbeginn (14.12.22), Vorzeitiger Maßnahmenbeginn (01.02.22), Fördermittelzusage liegt vor</a:t>
            </a:r>
          </a:p>
          <a:p>
            <a:pPr lvl="1"/>
            <a:r>
              <a:rPr lang="de-DE" dirty="0"/>
              <a:t>Machbarkeitsstudie Ende LPH 2</a:t>
            </a:r>
          </a:p>
          <a:p>
            <a:endParaRPr lang="de-DE" dirty="0"/>
          </a:p>
        </p:txBody>
      </p:sp>
      <p:sp>
        <p:nvSpPr>
          <p:cNvPr id="6" name="Foliennummernplatzhalter 5">
            <a:extLst>
              <a:ext uri="{FF2B5EF4-FFF2-40B4-BE49-F238E27FC236}">
                <a16:creationId xmlns:a16="http://schemas.microsoft.com/office/drawing/2014/main" id="{30712309-B6AF-42AA-8715-4088EA716591}"/>
              </a:ext>
            </a:extLst>
          </p:cNvPr>
          <p:cNvSpPr>
            <a:spLocks noGrp="1"/>
          </p:cNvSpPr>
          <p:nvPr>
            <p:ph type="sldNum" sz="quarter" idx="4"/>
          </p:nvPr>
        </p:nvSpPr>
        <p:spPr/>
        <p:txBody>
          <a:bodyPr/>
          <a:lstStyle/>
          <a:p>
            <a:fld id="{515FC477-0A05-4F3E-8EE9-E015C9089D56}" type="slidenum">
              <a:rPr lang="de-DE" smtClean="0"/>
              <a:pPr/>
              <a:t>86</a:t>
            </a:fld>
            <a:endParaRPr lang="de-DE" dirty="0"/>
          </a:p>
        </p:txBody>
      </p:sp>
    </p:spTree>
    <p:extLst>
      <p:ext uri="{BB962C8B-B14F-4D97-AF65-F5344CB8AC3E}">
        <p14:creationId xmlns:p14="http://schemas.microsoft.com/office/powerpoint/2010/main" val="1959982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21079-08E3-435A-8AEB-91F280D0CCFF}"/>
              </a:ext>
            </a:extLst>
          </p:cNvPr>
          <p:cNvSpPr>
            <a:spLocks noGrp="1"/>
          </p:cNvSpPr>
          <p:nvPr>
            <p:ph type="title"/>
          </p:nvPr>
        </p:nvSpPr>
        <p:spPr/>
        <p:txBody>
          <a:bodyPr/>
          <a:lstStyle/>
          <a:p>
            <a:r>
              <a:rPr lang="de-DE" dirty="0"/>
              <a:t>PV-Studie</a:t>
            </a:r>
          </a:p>
        </p:txBody>
      </p:sp>
      <p:sp>
        <p:nvSpPr>
          <p:cNvPr id="3" name="Inhaltsplatzhalter 2">
            <a:extLst>
              <a:ext uri="{FF2B5EF4-FFF2-40B4-BE49-F238E27FC236}">
                <a16:creationId xmlns:a16="http://schemas.microsoft.com/office/drawing/2014/main" id="{7107EC37-0E48-443A-9914-5385C4791113}"/>
              </a:ext>
            </a:extLst>
          </p:cNvPr>
          <p:cNvSpPr>
            <a:spLocks noGrp="1"/>
          </p:cNvSpPr>
          <p:nvPr>
            <p:ph idx="1"/>
          </p:nvPr>
        </p:nvSpPr>
        <p:spPr/>
        <p:txBody>
          <a:bodyPr/>
          <a:lstStyle/>
          <a:p>
            <a:r>
              <a:rPr lang="de-DE" b="1" dirty="0"/>
              <a:t>Ziel: </a:t>
            </a:r>
            <a:r>
              <a:rPr lang="de-DE" dirty="0"/>
              <a:t>Potenzialprüfung von 18 kommunalen Dächern</a:t>
            </a:r>
          </a:p>
          <a:p>
            <a:r>
              <a:rPr lang="de-DE" b="1" dirty="0"/>
              <a:t>GR: </a:t>
            </a:r>
            <a:r>
              <a:rPr lang="de-DE" dirty="0"/>
              <a:t>Beauftragung UEA (14.02.23)</a:t>
            </a:r>
          </a:p>
          <a:p>
            <a:r>
              <a:rPr lang="de-DE" b="1" dirty="0"/>
              <a:t>Kostenschätzung: </a:t>
            </a:r>
            <a:r>
              <a:rPr lang="de-DE" dirty="0"/>
              <a:t>9.000 € (abzüglich etwaiger Förderung)</a:t>
            </a:r>
          </a:p>
          <a:p>
            <a:r>
              <a:rPr lang="de-DE" b="1" dirty="0"/>
              <a:t>Sachstand: </a:t>
            </a:r>
          </a:p>
          <a:p>
            <a:pPr lvl="1"/>
            <a:r>
              <a:rPr lang="de-DE" dirty="0"/>
              <a:t>Förderantrag (11.08.22): Gewährung Vorzeitiger Maßnahmenbeginn (14.12.22), Vorzeitiger Maßnahmenbeginn (01.02.22), Fördermittelzusage liegt vor</a:t>
            </a:r>
          </a:p>
          <a:p>
            <a:pPr lvl="1"/>
            <a:r>
              <a:rPr lang="de-DE" dirty="0"/>
              <a:t>PV-Studie fertiggestellt (25.09.23)</a:t>
            </a:r>
          </a:p>
          <a:p>
            <a:endParaRPr lang="de-DE" dirty="0"/>
          </a:p>
        </p:txBody>
      </p:sp>
      <p:sp>
        <p:nvSpPr>
          <p:cNvPr id="6" name="Foliennummernplatzhalter 5">
            <a:extLst>
              <a:ext uri="{FF2B5EF4-FFF2-40B4-BE49-F238E27FC236}">
                <a16:creationId xmlns:a16="http://schemas.microsoft.com/office/drawing/2014/main" id="{56ABB3B7-0E5B-4A81-8B61-1351F11A46ED}"/>
              </a:ext>
            </a:extLst>
          </p:cNvPr>
          <p:cNvSpPr>
            <a:spLocks noGrp="1"/>
          </p:cNvSpPr>
          <p:nvPr>
            <p:ph type="sldNum" sz="quarter" idx="4"/>
          </p:nvPr>
        </p:nvSpPr>
        <p:spPr/>
        <p:txBody>
          <a:bodyPr/>
          <a:lstStyle/>
          <a:p>
            <a:fld id="{515FC477-0A05-4F3E-8EE9-E015C9089D56}" type="slidenum">
              <a:rPr lang="de-DE" smtClean="0"/>
              <a:pPr/>
              <a:t>87</a:t>
            </a:fld>
            <a:endParaRPr lang="de-DE" dirty="0"/>
          </a:p>
        </p:txBody>
      </p:sp>
    </p:spTree>
    <p:extLst>
      <p:ext uri="{BB962C8B-B14F-4D97-AF65-F5344CB8AC3E}">
        <p14:creationId xmlns:p14="http://schemas.microsoft.com/office/powerpoint/2010/main" val="23978051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Beleuchtung Altenbürgzentrum</a:t>
            </a:r>
          </a:p>
        </p:txBody>
      </p:sp>
      <p:sp>
        <p:nvSpPr>
          <p:cNvPr id="3" name="Inhaltsplatzhalter 2"/>
          <p:cNvSpPr>
            <a:spLocks noGrp="1"/>
          </p:cNvSpPr>
          <p:nvPr>
            <p:ph idx="1"/>
          </p:nvPr>
        </p:nvSpPr>
        <p:spPr>
          <a:xfrm>
            <a:off x="1981200" y="1232108"/>
            <a:ext cx="6553200" cy="4940091"/>
          </a:xfrm>
        </p:spPr>
        <p:txBody>
          <a:bodyPr>
            <a:normAutofit fontScale="92500" lnSpcReduction="20000"/>
          </a:bodyPr>
          <a:lstStyle/>
          <a:p>
            <a:r>
              <a:rPr lang="de-DE" sz="2300" b="1" dirty="0"/>
              <a:t>Ziel: </a:t>
            </a:r>
            <a:r>
              <a:rPr lang="de-DE" sz="1400" dirty="0"/>
              <a:t>Die Beleuchtung im Bereich „Altenbürg-</a:t>
            </a:r>
          </a:p>
          <a:p>
            <a:pPr marL="0" indent="0">
              <a:buNone/>
            </a:pPr>
            <a:r>
              <a:rPr lang="de-DE" sz="1400" dirty="0"/>
              <a:t>	 </a:t>
            </a:r>
            <a:r>
              <a:rPr lang="de-DE" sz="1400" dirty="0" err="1"/>
              <a:t>zentrum</a:t>
            </a:r>
            <a:r>
              <a:rPr lang="de-DE" sz="1400" dirty="0"/>
              <a:t>“ in einen einwandfreien technischen</a:t>
            </a:r>
          </a:p>
          <a:p>
            <a:pPr marL="0" indent="0">
              <a:buNone/>
            </a:pPr>
            <a:r>
              <a:rPr lang="de-DE" sz="1400" dirty="0"/>
              <a:t>	 Zustand zu bringen und auf moderne und </a:t>
            </a:r>
          </a:p>
          <a:p>
            <a:pPr marL="0" indent="0">
              <a:buNone/>
            </a:pPr>
            <a:r>
              <a:rPr lang="de-DE" sz="1400" dirty="0"/>
              <a:t>	 energiesparende LED-Technik umstellen. </a:t>
            </a:r>
          </a:p>
          <a:p>
            <a:pPr marL="0" indent="0">
              <a:buNone/>
            </a:pPr>
            <a:r>
              <a:rPr lang="de-DE" sz="1400" dirty="0"/>
              <a:t>	 Durch den Anbau der Sporthalle im Altenbürg-</a:t>
            </a:r>
          </a:p>
          <a:p>
            <a:pPr marL="0" indent="0">
              <a:buNone/>
            </a:pPr>
            <a:r>
              <a:rPr lang="de-DE" sz="1400" dirty="0"/>
              <a:t>	</a:t>
            </a:r>
            <a:r>
              <a:rPr lang="de-DE" sz="1400" dirty="0" err="1"/>
              <a:t>zentrum</a:t>
            </a:r>
            <a:r>
              <a:rPr lang="de-DE" sz="1400" dirty="0"/>
              <a:t> sind alte Leuchtstellen demontiert </a:t>
            </a:r>
          </a:p>
          <a:p>
            <a:pPr marL="0" indent="0">
              <a:buNone/>
            </a:pPr>
            <a:r>
              <a:rPr lang="de-DE" sz="1400" dirty="0"/>
              <a:t>	und zum Teil durch moderne Stelen mit </a:t>
            </a:r>
          </a:p>
          <a:p>
            <a:pPr marL="0" indent="0">
              <a:buNone/>
            </a:pPr>
            <a:r>
              <a:rPr lang="de-DE" sz="1400" dirty="0"/>
              <a:t>	LED-Technik ersetzt worden. Dieses Konzept</a:t>
            </a:r>
          </a:p>
          <a:p>
            <a:pPr marL="0" indent="0">
              <a:buNone/>
            </a:pPr>
            <a:r>
              <a:rPr lang="de-DE" sz="1400" dirty="0"/>
              <a:t>	soll nun im gesamten Bereich „Altenbürg-</a:t>
            </a:r>
          </a:p>
          <a:p>
            <a:pPr marL="0" indent="0">
              <a:buNone/>
            </a:pPr>
            <a:r>
              <a:rPr lang="de-DE" sz="1400" dirty="0"/>
              <a:t>	</a:t>
            </a:r>
            <a:r>
              <a:rPr lang="de-DE" sz="1400" dirty="0" err="1"/>
              <a:t>zentrum</a:t>
            </a:r>
            <a:r>
              <a:rPr lang="de-DE" sz="1400" dirty="0"/>
              <a:t>“ fortgesetzt werden. </a:t>
            </a:r>
          </a:p>
          <a:p>
            <a:r>
              <a:rPr lang="de-DE" sz="2100" b="1" dirty="0"/>
              <a:t>GR: </a:t>
            </a:r>
            <a:r>
              <a:rPr lang="de-DE" dirty="0"/>
              <a:t>	</a:t>
            </a:r>
            <a:r>
              <a:rPr lang="de-DE" sz="1300" dirty="0"/>
              <a:t>26.05.2020 Beauftragung</a:t>
            </a:r>
          </a:p>
          <a:p>
            <a:r>
              <a:rPr lang="de-DE" sz="2100" b="1" dirty="0"/>
              <a:t>Haushaltsstelle: </a:t>
            </a:r>
            <a:r>
              <a:rPr lang="de-DE" sz="1500" dirty="0"/>
              <a:t>4210/4212</a:t>
            </a:r>
          </a:p>
          <a:p>
            <a:r>
              <a:rPr lang="de-DE" sz="2100" b="1" dirty="0"/>
              <a:t>Kostenschätzung: </a:t>
            </a:r>
            <a:r>
              <a:rPr lang="de-DE" sz="1300" dirty="0"/>
              <a:t>ca. 30.000,00  €</a:t>
            </a:r>
          </a:p>
          <a:p>
            <a:r>
              <a:rPr lang="de-DE" sz="2100" b="1" dirty="0"/>
              <a:t>Sachstand:</a:t>
            </a:r>
            <a:r>
              <a:rPr lang="de-DE" sz="2100" dirty="0"/>
              <a:t> </a:t>
            </a:r>
            <a:r>
              <a:rPr lang="de-DE" sz="1200" dirty="0"/>
              <a:t>Die </a:t>
            </a:r>
            <a:r>
              <a:rPr lang="de-DE" sz="1200" dirty="0" err="1"/>
              <a:t>NetzeBW</a:t>
            </a:r>
            <a:r>
              <a:rPr lang="de-DE" sz="1200" dirty="0"/>
              <a:t> wird ab Mai 2021 den Umbau der Beleuchtung im 	  	                     Altenbürgzentrum umsetzen.</a:t>
            </a:r>
            <a:endParaRPr lang="de-DE" sz="1200" b="1" dirty="0"/>
          </a:p>
          <a:p>
            <a:pPr marL="0" indent="0">
              <a:buNone/>
            </a:pPr>
            <a:r>
              <a:rPr lang="de-DE" b="1" dirty="0"/>
              <a:t>	</a:t>
            </a:r>
            <a:endParaRPr lang="de-DE" sz="1300" b="1" dirty="0"/>
          </a:p>
        </p:txBody>
      </p:sp>
      <p:graphicFrame>
        <p:nvGraphicFramePr>
          <p:cNvPr id="8" name="Diagramm 7"/>
          <p:cNvGraphicFramePr/>
          <p:nvPr>
            <p:extLst/>
          </p:nvPr>
        </p:nvGraphicFramePr>
        <p:xfrm>
          <a:off x="1981200" y="6172200"/>
          <a:ext cx="1676400" cy="209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358878" y="1927329"/>
            <a:ext cx="3851923" cy="2850942"/>
          </a:xfrm>
          <a:prstGeom prst="rect">
            <a:avLst/>
          </a:prstGeom>
        </p:spPr>
      </p:pic>
      <p:sp>
        <p:nvSpPr>
          <p:cNvPr id="6" name="Foliennummernplatzhalter 5">
            <a:extLst>
              <a:ext uri="{FF2B5EF4-FFF2-40B4-BE49-F238E27FC236}">
                <a16:creationId xmlns:a16="http://schemas.microsoft.com/office/drawing/2014/main" id="{49AF5A7A-698F-4BB8-8C8A-39DD3616FC1E}"/>
              </a:ext>
            </a:extLst>
          </p:cNvPr>
          <p:cNvSpPr>
            <a:spLocks noGrp="1"/>
          </p:cNvSpPr>
          <p:nvPr>
            <p:ph type="sldNum" sz="quarter" idx="4"/>
          </p:nvPr>
        </p:nvSpPr>
        <p:spPr/>
        <p:txBody>
          <a:bodyPr/>
          <a:lstStyle/>
          <a:p>
            <a:fld id="{515FC477-0A05-4F3E-8EE9-E015C9089D56}" type="slidenum">
              <a:rPr lang="de-DE" smtClean="0"/>
              <a:pPr/>
              <a:t>88</a:t>
            </a:fld>
            <a:endParaRPr lang="de-DE" dirty="0"/>
          </a:p>
        </p:txBody>
      </p:sp>
    </p:spTree>
    <p:extLst>
      <p:ext uri="{BB962C8B-B14F-4D97-AF65-F5344CB8AC3E}">
        <p14:creationId xmlns:p14="http://schemas.microsoft.com/office/powerpoint/2010/main" val="24413949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Erweiterung Altenbürgzentrum</a:t>
            </a:r>
          </a:p>
        </p:txBody>
      </p:sp>
      <p:sp>
        <p:nvSpPr>
          <p:cNvPr id="3" name="Inhaltsplatzhalter 2"/>
          <p:cNvSpPr>
            <a:spLocks noGrp="1"/>
          </p:cNvSpPr>
          <p:nvPr>
            <p:ph idx="1"/>
          </p:nvPr>
        </p:nvSpPr>
        <p:spPr>
          <a:xfrm>
            <a:off x="1981200" y="1232108"/>
            <a:ext cx="8229600" cy="4711492"/>
          </a:xfrm>
        </p:spPr>
        <p:txBody>
          <a:bodyPr>
            <a:normAutofit/>
          </a:bodyPr>
          <a:lstStyle/>
          <a:p>
            <a:r>
              <a:rPr lang="de-DE" sz="1900" b="1" dirty="0"/>
              <a:t>Ziel: </a:t>
            </a:r>
            <a:r>
              <a:rPr lang="de-DE" sz="1100" b="1" dirty="0"/>
              <a:t>	</a:t>
            </a:r>
            <a:r>
              <a:rPr lang="de-DE" sz="1100" dirty="0"/>
              <a:t>Ansiedelung des FC Germania Karlsdorf mit zwei Sportplätzen,</a:t>
            </a:r>
          </a:p>
          <a:p>
            <a:pPr marL="0" indent="0">
              <a:buNone/>
            </a:pPr>
            <a:r>
              <a:rPr lang="de-DE" sz="1100" dirty="0"/>
              <a:t>	ein Bolzplatz, eine Beachanlage, ein </a:t>
            </a:r>
            <a:r>
              <a:rPr lang="de-DE" sz="1100" dirty="0" err="1"/>
              <a:t>Dirtbike</a:t>
            </a:r>
            <a:r>
              <a:rPr lang="de-DE" sz="1100" dirty="0"/>
              <a:t>-Track und </a:t>
            </a:r>
          </a:p>
          <a:p>
            <a:pPr marL="0" indent="0">
              <a:buNone/>
            </a:pPr>
            <a:r>
              <a:rPr lang="de-DE" sz="1100" dirty="0"/>
              <a:t>	einem Abenteuerspielplatz</a:t>
            </a:r>
          </a:p>
          <a:p>
            <a:r>
              <a:rPr lang="de-DE" sz="1800" b="1" dirty="0"/>
              <a:t>GR: </a:t>
            </a:r>
            <a:r>
              <a:rPr lang="de-DE" sz="1100" dirty="0"/>
              <a:t>21.01.2020 Beauftragung Konzeptstudie</a:t>
            </a:r>
          </a:p>
          <a:p>
            <a:r>
              <a:rPr lang="de-DE" sz="1800" b="1" dirty="0"/>
              <a:t>Haushaltsstelle:</a:t>
            </a:r>
            <a:r>
              <a:rPr lang="de-DE" sz="1100" dirty="0"/>
              <a:t> </a:t>
            </a:r>
            <a:r>
              <a:rPr lang="de-DE" sz="1800" b="1" dirty="0"/>
              <a:t> </a:t>
            </a:r>
            <a:endParaRPr lang="de-DE" sz="1200" dirty="0"/>
          </a:p>
          <a:p>
            <a:r>
              <a:rPr lang="de-DE" sz="1800" b="1" dirty="0"/>
              <a:t>Kostenschätzung:</a:t>
            </a:r>
            <a:r>
              <a:rPr lang="de-DE" sz="1100" dirty="0"/>
              <a:t> </a:t>
            </a:r>
            <a:r>
              <a:rPr lang="de-DE" sz="1800" b="1" dirty="0"/>
              <a:t> </a:t>
            </a:r>
          </a:p>
          <a:p>
            <a:r>
              <a:rPr lang="de-DE" sz="1800" b="1" dirty="0"/>
              <a:t>Sachstand:</a:t>
            </a:r>
            <a:r>
              <a:rPr lang="de-DE" sz="1100" dirty="0"/>
              <a:t> </a:t>
            </a:r>
            <a:r>
              <a:rPr lang="de-DE" sz="1800" b="1" dirty="0"/>
              <a:t> </a:t>
            </a:r>
          </a:p>
          <a:p>
            <a:pPr marL="0" indent="0">
              <a:buNone/>
            </a:pPr>
            <a:r>
              <a:rPr lang="de-DE" b="1" dirty="0"/>
              <a:t>	</a:t>
            </a:r>
            <a:r>
              <a:rPr lang="de-DE" sz="1100" dirty="0"/>
              <a:t>+ naturrechtliche Untersuchung für Zwischenergebnis vom </a:t>
            </a:r>
          </a:p>
          <a:p>
            <a:pPr marL="0" indent="0">
              <a:buNone/>
            </a:pPr>
            <a:r>
              <a:rPr lang="de-DE" sz="1100" b="1" dirty="0"/>
              <a:t>	</a:t>
            </a:r>
            <a:r>
              <a:rPr lang="de-DE" sz="1100" dirty="0"/>
              <a:t>30.03.201 beauftragt</a:t>
            </a:r>
          </a:p>
          <a:p>
            <a:pPr marL="0" indent="0">
              <a:buNone/>
            </a:pPr>
            <a:r>
              <a:rPr lang="de-DE" sz="1100" dirty="0"/>
              <a:t>	+ Im Vorgriff auf die abschließende Planung möchte die </a:t>
            </a:r>
          </a:p>
          <a:p>
            <a:pPr marL="0" indent="0">
              <a:buNone/>
            </a:pPr>
            <a:r>
              <a:rPr lang="de-DE" sz="1100" dirty="0"/>
              <a:t>	Verwaltung im Bereich des alten Bolzplatzes einen </a:t>
            </a:r>
            <a:r>
              <a:rPr lang="de-DE" sz="1100" dirty="0" err="1"/>
              <a:t>Dirtbike</a:t>
            </a:r>
            <a:r>
              <a:rPr lang="de-DE" sz="1100" dirty="0"/>
              <a:t>-</a:t>
            </a:r>
          </a:p>
          <a:p>
            <a:pPr marL="0" indent="0">
              <a:buNone/>
            </a:pPr>
            <a:r>
              <a:rPr lang="de-DE" sz="1100" dirty="0"/>
              <a:t>	Track und auf der Fläche hinter der Sporthalle im </a:t>
            </a:r>
          </a:p>
          <a:p>
            <a:pPr marL="0" indent="0">
              <a:buNone/>
            </a:pPr>
            <a:r>
              <a:rPr lang="de-DE" sz="1100" dirty="0"/>
              <a:t>	Altenbürgzentrum einen Bolzplatz errichten</a:t>
            </a:r>
          </a:p>
        </p:txBody>
      </p:sp>
      <p:graphicFrame>
        <p:nvGraphicFramePr>
          <p:cNvPr id="8" name="Diagramm 7"/>
          <p:cNvGraphicFramePr/>
          <p:nvPr>
            <p:extLst/>
          </p:nvPr>
        </p:nvGraphicFramePr>
        <p:xfrm>
          <a:off x="1981200" y="6027733"/>
          <a:ext cx="2514600" cy="35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uppieren 9"/>
          <p:cNvGrpSpPr/>
          <p:nvPr/>
        </p:nvGrpSpPr>
        <p:grpSpPr>
          <a:xfrm>
            <a:off x="4409921" y="6027733"/>
            <a:ext cx="1674762" cy="353804"/>
            <a:chOff x="818" y="0"/>
            <a:chExt cx="1674762" cy="353804"/>
          </a:xfrm>
        </p:grpSpPr>
        <p:sp>
          <p:nvSpPr>
            <p:cNvPr id="11" name="Chevron 10"/>
            <p:cNvSpPr/>
            <p:nvPr/>
          </p:nvSpPr>
          <p:spPr>
            <a:xfrm>
              <a:off x="818" y="0"/>
              <a:ext cx="1674762" cy="353804"/>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hevron 4"/>
            <p:cNvSpPr txBox="1"/>
            <p:nvPr/>
          </p:nvSpPr>
          <p:spPr>
            <a:xfrm>
              <a:off x="177720" y="0"/>
              <a:ext cx="1320958" cy="353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011" tIns="29337" rIns="29337" bIns="29337" numCol="1" spcCol="1270" anchor="ctr" anchorCtr="0">
              <a:noAutofit/>
            </a:bodyPr>
            <a:lstStyle/>
            <a:p>
              <a:pPr algn="ctr" defTabSz="977900">
                <a:lnSpc>
                  <a:spcPct val="90000"/>
                </a:lnSpc>
                <a:spcBef>
                  <a:spcPct val="0"/>
                </a:spcBef>
                <a:spcAft>
                  <a:spcPct val="35000"/>
                </a:spcAft>
              </a:pPr>
              <a:r>
                <a:rPr lang="de-DE" sz="2200" b="1" dirty="0">
                  <a:latin typeface="Arial" panose="020B0604020202020204" pitchFamily="34" charset="0"/>
                  <a:cs typeface="Arial" panose="020B0604020202020204" pitchFamily="34" charset="0"/>
                </a:rPr>
                <a:t>2021</a:t>
              </a:r>
            </a:p>
          </p:txBody>
        </p:sp>
      </p:grpSp>
      <p:pic>
        <p:nvPicPr>
          <p:cNvPr id="14" name="Grafik 13"/>
          <p:cNvPicPr>
            <a:picLocks noChangeAspect="1"/>
          </p:cNvPicPr>
          <p:nvPr/>
        </p:nvPicPr>
        <p:blipFill rotWithShape="1">
          <a:blip r:embed="rId7"/>
          <a:srcRect l="8228" t="16447" r="28481" b="4791"/>
          <a:stretch/>
        </p:blipFill>
        <p:spPr>
          <a:xfrm>
            <a:off x="6836229" y="1371600"/>
            <a:ext cx="3374571" cy="2362200"/>
          </a:xfrm>
          <a:prstGeom prst="rect">
            <a:avLst/>
          </a:prstGeom>
        </p:spPr>
      </p:pic>
      <p:pic>
        <p:nvPicPr>
          <p:cNvPr id="15" name="Grafik 14"/>
          <p:cNvPicPr>
            <a:picLocks noChangeAspect="1"/>
          </p:cNvPicPr>
          <p:nvPr/>
        </p:nvPicPr>
        <p:blipFill rotWithShape="1">
          <a:blip r:embed="rId8"/>
          <a:srcRect l="10540" t="16985" r="13835" b="4126"/>
          <a:stretch/>
        </p:blipFill>
        <p:spPr>
          <a:xfrm>
            <a:off x="6573641" y="3893533"/>
            <a:ext cx="3637158" cy="2134200"/>
          </a:xfrm>
          <a:prstGeom prst="rect">
            <a:avLst/>
          </a:prstGeom>
        </p:spPr>
      </p:pic>
      <p:sp>
        <p:nvSpPr>
          <p:cNvPr id="6" name="Foliennummernplatzhalter 5">
            <a:extLst>
              <a:ext uri="{FF2B5EF4-FFF2-40B4-BE49-F238E27FC236}">
                <a16:creationId xmlns:a16="http://schemas.microsoft.com/office/drawing/2014/main" id="{574494E8-241E-41AE-B2E9-2EE37FE17D34}"/>
              </a:ext>
            </a:extLst>
          </p:cNvPr>
          <p:cNvSpPr>
            <a:spLocks noGrp="1"/>
          </p:cNvSpPr>
          <p:nvPr>
            <p:ph type="sldNum" sz="quarter" idx="4"/>
          </p:nvPr>
        </p:nvSpPr>
        <p:spPr/>
        <p:txBody>
          <a:bodyPr/>
          <a:lstStyle/>
          <a:p>
            <a:fld id="{515FC477-0A05-4F3E-8EE9-E015C9089D56}" type="slidenum">
              <a:rPr lang="de-DE" smtClean="0"/>
              <a:pPr/>
              <a:t>89</a:t>
            </a:fld>
            <a:endParaRPr lang="de-DE" dirty="0"/>
          </a:p>
        </p:txBody>
      </p:sp>
    </p:spTree>
    <p:extLst>
      <p:ext uri="{BB962C8B-B14F-4D97-AF65-F5344CB8AC3E}">
        <p14:creationId xmlns:p14="http://schemas.microsoft.com/office/powerpoint/2010/main" val="214706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7C48A-71A8-492F-A398-38EA6FB79EF8}"/>
              </a:ext>
            </a:extLst>
          </p:cNvPr>
          <p:cNvSpPr>
            <a:spLocks noGrp="1"/>
          </p:cNvSpPr>
          <p:nvPr>
            <p:ph type="title"/>
          </p:nvPr>
        </p:nvSpPr>
        <p:spPr/>
        <p:txBody>
          <a:bodyPr/>
          <a:lstStyle/>
          <a:p>
            <a:r>
              <a:rPr lang="de-DE" dirty="0"/>
              <a:t> </a:t>
            </a:r>
            <a:r>
              <a:rPr lang="de-DE" b="1" dirty="0"/>
              <a:t>Auszug aus dem Grundgesetz:</a:t>
            </a:r>
          </a:p>
        </p:txBody>
      </p:sp>
      <p:sp>
        <p:nvSpPr>
          <p:cNvPr id="3" name="Inhaltsplatzhalter 2">
            <a:extLst>
              <a:ext uri="{FF2B5EF4-FFF2-40B4-BE49-F238E27FC236}">
                <a16:creationId xmlns:a16="http://schemas.microsoft.com/office/drawing/2014/main" id="{DE3C12A5-64DE-42EF-8E2B-E2C9B649F384}"/>
              </a:ext>
            </a:extLst>
          </p:cNvPr>
          <p:cNvSpPr>
            <a:spLocks noGrp="1"/>
          </p:cNvSpPr>
          <p:nvPr>
            <p:ph idx="1"/>
          </p:nvPr>
        </p:nvSpPr>
        <p:spPr>
          <a:xfrm>
            <a:off x="561574" y="1383339"/>
            <a:ext cx="10972160" cy="4833044"/>
          </a:xfrm>
        </p:spPr>
        <p:txBody>
          <a:bodyPr>
            <a:normAutofit fontScale="70000" lnSpcReduction="20000"/>
          </a:bodyPr>
          <a:lstStyle/>
          <a:p>
            <a:pPr marL="0" indent="0" algn="ctr">
              <a:buNone/>
            </a:pPr>
            <a:br>
              <a:rPr lang="de-DE" b="1" dirty="0"/>
            </a:br>
            <a:r>
              <a:rPr lang="de-DE" b="1" dirty="0"/>
              <a:t>Art 28 </a:t>
            </a:r>
          </a:p>
          <a:p>
            <a:r>
              <a:rPr lang="de-DE" dirty="0"/>
              <a:t>(1) Die verfassungsmäßige Ordnung in den Ländern </a:t>
            </a:r>
            <a:r>
              <a:rPr lang="de-DE" dirty="0" err="1"/>
              <a:t>muß</a:t>
            </a:r>
            <a:r>
              <a:rPr lang="de-DE" dirty="0"/>
              <a:t> den Grundsätzen des republikanischen, demokratischen und sozialen Rechtsstaates im Sinne dieses Grundgesetzes entsprechen. In den Ländern, Kreisen und Gemeinden </a:t>
            </a:r>
            <a:r>
              <a:rPr lang="de-DE" dirty="0" err="1"/>
              <a:t>muß</a:t>
            </a:r>
            <a:r>
              <a:rPr lang="de-DE" dirty="0"/>
              <a:t> das Volk eine Vertretung haben, die aus allgemeinen, unmittelbaren, freien, gleichen und geheimen Wahlen hervorgegangen ist. Bei Wahlen in Kreisen und Gemeinden sind auch Personen, die die Staatsangehörigkeit eines Mitgliedstaates der Europäischen Gemeinschaft besitzen, nach Maßgabe von Recht der Europäischen Gemeinschaft wahlberechtigt und wählbar. In Gemeinden kann an die Stelle einer gewählten Körperschaft die Gemeindeversammlung treten.</a:t>
            </a:r>
          </a:p>
          <a:p>
            <a:r>
              <a:rPr lang="de-DE" dirty="0"/>
              <a:t>(2) </a:t>
            </a:r>
            <a:r>
              <a:rPr lang="de-DE" dirty="0">
                <a:highlight>
                  <a:srgbClr val="FFFF00"/>
                </a:highlight>
              </a:rPr>
              <a:t>Den Gemeinden </a:t>
            </a:r>
            <a:r>
              <a:rPr lang="de-DE" dirty="0" err="1">
                <a:highlight>
                  <a:srgbClr val="FFFF00"/>
                </a:highlight>
              </a:rPr>
              <a:t>muß</a:t>
            </a:r>
            <a:r>
              <a:rPr lang="de-DE" dirty="0">
                <a:highlight>
                  <a:srgbClr val="FFFF00"/>
                </a:highlight>
              </a:rPr>
              <a:t> das Recht gewährleistet sein, alle Angelegenheiten der örtlichen Gemeinschaft im Rahmen der Gesetze in eigener Verantwortung zu regeln.</a:t>
            </a:r>
            <a:r>
              <a:rPr lang="de-DE" dirty="0"/>
              <a:t> Auch die Gemeindeverbände haben im Rahmen ihres gesetzlichen Aufgabenbereiches nach Maßgabe der Gesetze das Recht der Selbstverwaltung. Die Gewährleistung der Selbstverwaltung </a:t>
            </a:r>
            <a:r>
              <a:rPr lang="de-DE" dirty="0" err="1"/>
              <a:t>umfaßt</a:t>
            </a:r>
            <a:r>
              <a:rPr lang="de-DE" dirty="0"/>
              <a:t> auch die Grundlagen der finanziellen Eigenverantwortung; zu diesen Grundlagen gehört eine den Gemeinden mit Hebesatzrecht zustehende wirtschaftskraftbezogene Steuerquelle.</a:t>
            </a:r>
          </a:p>
          <a:p>
            <a:r>
              <a:rPr lang="de-DE" dirty="0"/>
              <a:t>(3) Der Bund gewährleistet, </a:t>
            </a:r>
            <a:r>
              <a:rPr lang="de-DE" dirty="0" err="1"/>
              <a:t>daß</a:t>
            </a:r>
            <a:r>
              <a:rPr lang="de-DE" dirty="0"/>
              <a:t> die verfassungsmäßige Ordnung der Länder den Grundrechten und den Bestimmungen der Absätze 1 und 2 entspricht.</a:t>
            </a:r>
          </a:p>
          <a:p>
            <a:pPr marL="514350" indent="-514350">
              <a:buAutoNum type="arabicParenBoth"/>
            </a:pPr>
            <a:endParaRPr lang="de-DE" dirty="0"/>
          </a:p>
        </p:txBody>
      </p:sp>
      <p:sp>
        <p:nvSpPr>
          <p:cNvPr id="4" name="Foliennummernplatzhalter 3">
            <a:extLst>
              <a:ext uri="{FF2B5EF4-FFF2-40B4-BE49-F238E27FC236}">
                <a16:creationId xmlns:a16="http://schemas.microsoft.com/office/drawing/2014/main" id="{F5ADFB7B-6CBC-40BB-AA60-71F088465C34}"/>
              </a:ext>
            </a:extLst>
          </p:cNvPr>
          <p:cNvSpPr>
            <a:spLocks noGrp="1"/>
          </p:cNvSpPr>
          <p:nvPr>
            <p:ph type="sldNum" sz="quarter" idx="12"/>
          </p:nvPr>
        </p:nvSpPr>
        <p:spPr/>
        <p:txBody>
          <a:bodyPr/>
          <a:lstStyle/>
          <a:p>
            <a:fld id="{81C0A6F9-5CFC-46D9-84EB-14DD0719F9C2}" type="slidenum">
              <a:rPr lang="de-DE" smtClean="0"/>
              <a:t>9</a:t>
            </a:fld>
            <a:endParaRPr lang="de-DE"/>
          </a:p>
        </p:txBody>
      </p:sp>
    </p:spTree>
    <p:extLst>
      <p:ext uri="{BB962C8B-B14F-4D97-AF65-F5344CB8AC3E}">
        <p14:creationId xmlns:p14="http://schemas.microsoft.com/office/powerpoint/2010/main" val="1359089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Erweiterung Altenbürgzentrum</a:t>
            </a:r>
            <a:br>
              <a:rPr lang="de-DE" dirty="0"/>
            </a:br>
            <a:r>
              <a:rPr lang="de-DE" dirty="0"/>
              <a:t>- </a:t>
            </a:r>
            <a:r>
              <a:rPr lang="de-DE" dirty="0" err="1"/>
              <a:t>Dirtbike</a:t>
            </a:r>
            <a:r>
              <a:rPr lang="de-DE" dirty="0"/>
              <a:t>-Track</a:t>
            </a:r>
          </a:p>
        </p:txBody>
      </p:sp>
      <p:sp>
        <p:nvSpPr>
          <p:cNvPr id="3" name="Inhaltsplatzhalter 2"/>
          <p:cNvSpPr>
            <a:spLocks noGrp="1"/>
          </p:cNvSpPr>
          <p:nvPr>
            <p:ph idx="1"/>
          </p:nvPr>
        </p:nvSpPr>
        <p:spPr>
          <a:xfrm>
            <a:off x="1981200" y="1232108"/>
            <a:ext cx="8229600" cy="4711492"/>
          </a:xfrm>
        </p:spPr>
        <p:txBody>
          <a:bodyPr>
            <a:normAutofit/>
          </a:bodyPr>
          <a:lstStyle/>
          <a:p>
            <a:r>
              <a:rPr lang="de-DE" sz="1900" b="1" dirty="0"/>
              <a:t>Ziel: </a:t>
            </a:r>
            <a:r>
              <a:rPr lang="de-DE" sz="1100" b="1" dirty="0"/>
              <a:t>	</a:t>
            </a:r>
            <a:r>
              <a:rPr lang="de-DE" sz="1100" dirty="0"/>
              <a:t>Bau eines </a:t>
            </a:r>
            <a:r>
              <a:rPr lang="de-DE" sz="1100" dirty="0" err="1"/>
              <a:t>Dirtbike</a:t>
            </a:r>
            <a:r>
              <a:rPr lang="de-DE" sz="1100" dirty="0"/>
              <a:t>-Tracks mit Jugendbeteiligung</a:t>
            </a:r>
          </a:p>
          <a:p>
            <a:r>
              <a:rPr lang="de-DE" sz="1800" b="1" dirty="0"/>
              <a:t>GR: </a:t>
            </a:r>
            <a:endParaRPr lang="de-DE" sz="1100" dirty="0"/>
          </a:p>
          <a:p>
            <a:r>
              <a:rPr lang="de-DE" sz="1800" b="1" dirty="0"/>
              <a:t>Haushaltsstelle:</a:t>
            </a:r>
            <a:r>
              <a:rPr lang="de-DE" sz="1100" dirty="0"/>
              <a:t> </a:t>
            </a:r>
            <a:r>
              <a:rPr lang="de-DE" sz="1800" b="1" dirty="0"/>
              <a:t> </a:t>
            </a:r>
            <a:endParaRPr lang="de-DE" sz="1200" dirty="0"/>
          </a:p>
          <a:p>
            <a:r>
              <a:rPr lang="de-DE" sz="1800" b="1" dirty="0"/>
              <a:t>Kostenschätzung:</a:t>
            </a:r>
            <a:r>
              <a:rPr lang="de-DE" sz="1100" dirty="0"/>
              <a:t> ca. 2.000 €</a:t>
            </a:r>
            <a:r>
              <a:rPr lang="de-DE" sz="1800" b="1" dirty="0"/>
              <a:t> </a:t>
            </a:r>
          </a:p>
          <a:p>
            <a:r>
              <a:rPr lang="de-DE" sz="1800" b="1" dirty="0"/>
              <a:t>Sachstand:</a:t>
            </a:r>
            <a:r>
              <a:rPr lang="de-DE" sz="1100" dirty="0"/>
              <a:t> </a:t>
            </a:r>
            <a:r>
              <a:rPr lang="de-DE" sz="1800" b="1" dirty="0"/>
              <a:t> </a:t>
            </a:r>
          </a:p>
          <a:p>
            <a:pPr marL="0" indent="0">
              <a:buNone/>
            </a:pPr>
            <a:r>
              <a:rPr lang="de-DE" b="1" dirty="0"/>
              <a:t>	</a:t>
            </a:r>
            <a:r>
              <a:rPr lang="de-DE" sz="1100" dirty="0"/>
              <a:t>+ Anfrage bei untere Naturschutzbehörde gestellt</a:t>
            </a:r>
          </a:p>
          <a:p>
            <a:pPr marL="0" indent="0">
              <a:buNone/>
            </a:pPr>
            <a:r>
              <a:rPr lang="de-DE" sz="1100" dirty="0"/>
              <a:t>	+ Absprache mit Baufirma zur kostenfreien Lieferung</a:t>
            </a:r>
          </a:p>
          <a:p>
            <a:pPr marL="0" indent="0">
              <a:buNone/>
            </a:pPr>
            <a:r>
              <a:rPr lang="de-DE" sz="1100" dirty="0"/>
              <a:t>	von Erdmaterial</a:t>
            </a:r>
          </a:p>
          <a:p>
            <a:pPr marL="0" indent="0">
              <a:buNone/>
            </a:pPr>
            <a:r>
              <a:rPr lang="de-DE" sz="1100" dirty="0"/>
              <a:t>	+ Anfrage beim ADFC für Fachplaner „</a:t>
            </a:r>
            <a:r>
              <a:rPr lang="de-DE" sz="1100" dirty="0" err="1"/>
              <a:t>Dirtbike</a:t>
            </a:r>
            <a:r>
              <a:rPr lang="de-DE" sz="1100" dirty="0"/>
              <a:t>-Track“</a:t>
            </a:r>
          </a:p>
        </p:txBody>
      </p:sp>
      <p:grpSp>
        <p:nvGrpSpPr>
          <p:cNvPr id="10" name="Gruppieren 9"/>
          <p:cNvGrpSpPr/>
          <p:nvPr/>
        </p:nvGrpSpPr>
        <p:grpSpPr>
          <a:xfrm>
            <a:off x="1906638" y="6016126"/>
            <a:ext cx="1674762" cy="353804"/>
            <a:chOff x="818" y="0"/>
            <a:chExt cx="1674762" cy="353804"/>
          </a:xfrm>
        </p:grpSpPr>
        <p:sp>
          <p:nvSpPr>
            <p:cNvPr id="11" name="Chevron 10"/>
            <p:cNvSpPr/>
            <p:nvPr/>
          </p:nvSpPr>
          <p:spPr>
            <a:xfrm>
              <a:off x="818" y="0"/>
              <a:ext cx="1674762" cy="353804"/>
            </a:xfrm>
            <a:prstGeom prst="chevron">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Chevron 4"/>
            <p:cNvSpPr txBox="1"/>
            <p:nvPr/>
          </p:nvSpPr>
          <p:spPr>
            <a:xfrm>
              <a:off x="177720" y="0"/>
              <a:ext cx="1320958" cy="3538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011" tIns="29337" rIns="29337" bIns="29337" numCol="1" spcCol="1270" anchor="ctr" anchorCtr="0">
              <a:noAutofit/>
            </a:bodyPr>
            <a:lstStyle/>
            <a:p>
              <a:pPr algn="ctr" defTabSz="977900">
                <a:lnSpc>
                  <a:spcPct val="90000"/>
                </a:lnSpc>
                <a:spcBef>
                  <a:spcPct val="0"/>
                </a:spcBef>
                <a:spcAft>
                  <a:spcPct val="35000"/>
                </a:spcAft>
              </a:pPr>
              <a:r>
                <a:rPr lang="de-DE" sz="2200" b="1" dirty="0">
                  <a:latin typeface="Arial" panose="020B0604020202020204" pitchFamily="34" charset="0"/>
                  <a:cs typeface="Arial" panose="020B0604020202020204" pitchFamily="34" charset="0"/>
                </a:rPr>
                <a:t>2021</a:t>
              </a:r>
            </a:p>
          </p:txBody>
        </p:sp>
      </p:grpSp>
      <p:pic>
        <p:nvPicPr>
          <p:cNvPr id="9" name="Grafik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5600" y="1371600"/>
            <a:ext cx="3505200" cy="2677886"/>
          </a:xfrm>
          <a:prstGeom prst="rect">
            <a:avLst/>
          </a:prstGeom>
        </p:spPr>
      </p:pic>
      <p:sp>
        <p:nvSpPr>
          <p:cNvPr id="14" name="Rechteck 13"/>
          <p:cNvSpPr/>
          <p:nvPr/>
        </p:nvSpPr>
        <p:spPr>
          <a:xfrm rot="17644928">
            <a:off x="8648261" y="2651919"/>
            <a:ext cx="131753" cy="215085"/>
          </a:xfrm>
          <a:prstGeom prst="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93506" y="3810001"/>
            <a:ext cx="3917295" cy="2203479"/>
          </a:xfrm>
          <a:prstGeom prst="rect">
            <a:avLst/>
          </a:prstGeom>
        </p:spPr>
      </p:pic>
      <p:sp>
        <p:nvSpPr>
          <p:cNvPr id="6" name="Foliennummernplatzhalter 5">
            <a:extLst>
              <a:ext uri="{FF2B5EF4-FFF2-40B4-BE49-F238E27FC236}">
                <a16:creationId xmlns:a16="http://schemas.microsoft.com/office/drawing/2014/main" id="{ECC6F430-2326-4509-B900-857B68EF6E7E}"/>
              </a:ext>
            </a:extLst>
          </p:cNvPr>
          <p:cNvSpPr>
            <a:spLocks noGrp="1"/>
          </p:cNvSpPr>
          <p:nvPr>
            <p:ph type="sldNum" sz="quarter" idx="4"/>
          </p:nvPr>
        </p:nvSpPr>
        <p:spPr/>
        <p:txBody>
          <a:bodyPr/>
          <a:lstStyle/>
          <a:p>
            <a:fld id="{515FC477-0A05-4F3E-8EE9-E015C9089D56}" type="slidenum">
              <a:rPr lang="de-DE" smtClean="0"/>
              <a:pPr/>
              <a:t>90</a:t>
            </a:fld>
            <a:endParaRPr lang="de-DE" dirty="0"/>
          </a:p>
        </p:txBody>
      </p:sp>
    </p:spTree>
    <p:extLst>
      <p:ext uri="{BB962C8B-B14F-4D97-AF65-F5344CB8AC3E}">
        <p14:creationId xmlns:p14="http://schemas.microsoft.com/office/powerpoint/2010/main" val="23479908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Erweiterung Altenbürgzentrum</a:t>
            </a:r>
            <a:br>
              <a:rPr lang="de-DE" dirty="0"/>
            </a:br>
            <a:r>
              <a:rPr lang="de-DE" dirty="0"/>
              <a:t>- Bolzplatz</a:t>
            </a:r>
          </a:p>
        </p:txBody>
      </p:sp>
      <p:sp>
        <p:nvSpPr>
          <p:cNvPr id="3" name="Inhaltsplatzhalter 2"/>
          <p:cNvSpPr>
            <a:spLocks noGrp="1"/>
          </p:cNvSpPr>
          <p:nvPr>
            <p:ph idx="1"/>
          </p:nvPr>
        </p:nvSpPr>
        <p:spPr>
          <a:xfrm>
            <a:off x="1982704" y="1729023"/>
            <a:ext cx="6172200" cy="3533619"/>
          </a:xfrm>
        </p:spPr>
        <p:txBody>
          <a:bodyPr>
            <a:normAutofit/>
          </a:bodyPr>
          <a:lstStyle/>
          <a:p>
            <a:r>
              <a:rPr lang="de-DE" sz="1425" b="1" dirty="0"/>
              <a:t>Z</a:t>
            </a:r>
            <a:r>
              <a:rPr lang="de-DE" sz="1600" b="1" dirty="0"/>
              <a:t>iel: </a:t>
            </a:r>
            <a:r>
              <a:rPr lang="de-DE" sz="825" b="1" dirty="0"/>
              <a:t>	</a:t>
            </a:r>
            <a:r>
              <a:rPr lang="de-DE" sz="1400" dirty="0"/>
              <a:t>Bau eines Bolzplatzes hinter der Sporthalle</a:t>
            </a:r>
          </a:p>
          <a:p>
            <a:pPr marL="0" indent="0">
              <a:buNone/>
            </a:pPr>
            <a:r>
              <a:rPr lang="de-DE" sz="1400" dirty="0"/>
              <a:t>	im Altenbürgzentrum</a:t>
            </a:r>
          </a:p>
          <a:p>
            <a:r>
              <a:rPr lang="de-DE" sz="1600" b="1" dirty="0"/>
              <a:t>GR: </a:t>
            </a:r>
            <a:endParaRPr lang="de-DE" sz="1600" dirty="0"/>
          </a:p>
          <a:p>
            <a:r>
              <a:rPr lang="de-DE" sz="1600" b="1" dirty="0"/>
              <a:t>Haushaltsmittel:</a:t>
            </a:r>
            <a:r>
              <a:rPr lang="de-DE" sz="1600" dirty="0"/>
              <a:t> </a:t>
            </a:r>
            <a:r>
              <a:rPr lang="de-DE" sz="1600" b="1" dirty="0"/>
              <a:t> </a:t>
            </a:r>
            <a:r>
              <a:rPr lang="de-DE" sz="1600" dirty="0"/>
              <a:t>72.000 €</a:t>
            </a:r>
          </a:p>
          <a:p>
            <a:r>
              <a:rPr lang="de-DE" sz="1600" b="1" dirty="0"/>
              <a:t>Kostenschätzung:</a:t>
            </a:r>
            <a:r>
              <a:rPr lang="de-DE" sz="1600" dirty="0"/>
              <a:t> ca. </a:t>
            </a:r>
            <a:r>
              <a:rPr lang="de-DE" sz="1400" dirty="0"/>
              <a:t>65.000,00 € / brutto</a:t>
            </a:r>
            <a:endParaRPr lang="de-DE" sz="1400" b="1" dirty="0"/>
          </a:p>
          <a:p>
            <a:r>
              <a:rPr lang="de-DE" sz="1600" b="1" dirty="0"/>
              <a:t>Sachstand:</a:t>
            </a:r>
            <a:r>
              <a:rPr lang="de-DE" sz="1600" dirty="0"/>
              <a:t> </a:t>
            </a:r>
            <a:r>
              <a:rPr lang="de-DE" sz="1600" b="1" dirty="0"/>
              <a:t> </a:t>
            </a:r>
          </a:p>
          <a:p>
            <a:pPr marL="342900" lvl="1" indent="0">
              <a:buNone/>
            </a:pPr>
            <a:r>
              <a:rPr lang="de-DE" sz="1600" dirty="0"/>
              <a:t>Bolzplatz ist im August 2023 fertiggestellt worden.</a:t>
            </a:r>
          </a:p>
          <a:p>
            <a:pPr marL="0" indent="0">
              <a:buNone/>
            </a:pPr>
            <a:r>
              <a:rPr lang="de-DE" sz="825" dirty="0"/>
              <a:t>	</a:t>
            </a:r>
          </a:p>
        </p:txBody>
      </p:sp>
      <p:sp>
        <p:nvSpPr>
          <p:cNvPr id="4" name="Datumsplatzhalter 3"/>
          <p:cNvSpPr>
            <a:spLocks noGrp="1"/>
          </p:cNvSpPr>
          <p:nvPr>
            <p:ph type="dt" sz="half" idx="2"/>
          </p:nvPr>
        </p:nvSpPr>
        <p:spPr/>
        <p:txBody>
          <a:bodyPr/>
          <a:lstStyle/>
          <a:p>
            <a:r>
              <a:rPr lang="de-DE"/>
              <a:t>05/03/24</a:t>
            </a:r>
            <a:endParaRPr lang="de-DE" dirty="0"/>
          </a:p>
        </p:txBody>
      </p:sp>
      <p:pic>
        <p:nvPicPr>
          <p:cNvPr id="9" name="Grafik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576276" y="1294799"/>
            <a:ext cx="2628900" cy="2008415"/>
          </a:xfrm>
          <a:prstGeom prst="rect">
            <a:avLst/>
          </a:prstGeom>
        </p:spPr>
      </p:pic>
      <p:sp>
        <p:nvSpPr>
          <p:cNvPr id="14" name="Rechteck 13"/>
          <p:cNvSpPr/>
          <p:nvPr/>
        </p:nvSpPr>
        <p:spPr>
          <a:xfrm rot="17618313">
            <a:off x="8998096" y="2313337"/>
            <a:ext cx="120360" cy="134474"/>
          </a:xfrm>
          <a:prstGeom prst="rect">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Foliennummernplatzhalter 4">
            <a:extLst>
              <a:ext uri="{FF2B5EF4-FFF2-40B4-BE49-F238E27FC236}">
                <a16:creationId xmlns:a16="http://schemas.microsoft.com/office/drawing/2014/main" id="{B5440E40-3C1B-4704-B596-64D954ACB65B}"/>
              </a:ext>
            </a:extLst>
          </p:cNvPr>
          <p:cNvSpPr>
            <a:spLocks noGrp="1"/>
          </p:cNvSpPr>
          <p:nvPr>
            <p:ph type="sldNum" sz="quarter" idx="4"/>
          </p:nvPr>
        </p:nvSpPr>
        <p:spPr/>
        <p:txBody>
          <a:bodyPr/>
          <a:lstStyle/>
          <a:p>
            <a:fld id="{515FC477-0A05-4F3E-8EE9-E015C9089D56}" type="slidenum">
              <a:rPr lang="de-DE" smtClean="0"/>
              <a:pPr/>
              <a:t>91</a:t>
            </a:fld>
            <a:endParaRPr lang="de-DE" dirty="0"/>
          </a:p>
        </p:txBody>
      </p:sp>
      <p:sp>
        <p:nvSpPr>
          <p:cNvPr id="6" name="Fußzeilenplatzhalter 5">
            <a:extLst>
              <a:ext uri="{FF2B5EF4-FFF2-40B4-BE49-F238E27FC236}">
                <a16:creationId xmlns:a16="http://schemas.microsoft.com/office/drawing/2014/main" id="{65FD1121-EA84-4AB0-805B-42E1CB57C705}"/>
              </a:ext>
            </a:extLst>
          </p:cNvPr>
          <p:cNvSpPr>
            <a:spLocks noGrp="1"/>
          </p:cNvSpPr>
          <p:nvPr>
            <p:ph type="ftr" sz="quarter" idx="3"/>
          </p:nvPr>
        </p:nvSpPr>
        <p:spPr/>
        <p:txBody>
          <a:bodyPr/>
          <a:lstStyle/>
          <a:p>
            <a:r>
              <a:rPr lang="de-DE" dirty="0"/>
              <a:t>Gemeinderatssitzung am 05.03.2024</a:t>
            </a:r>
          </a:p>
        </p:txBody>
      </p:sp>
      <p:pic>
        <p:nvPicPr>
          <p:cNvPr id="10" name="Grafik 9">
            <a:extLst>
              <a:ext uri="{FF2B5EF4-FFF2-40B4-BE49-F238E27FC236}">
                <a16:creationId xmlns:a16="http://schemas.microsoft.com/office/drawing/2014/main" id="{61F79366-FFCE-4FEB-A8D4-8C139C618CF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54412" y="3376200"/>
            <a:ext cx="3350765" cy="1886441"/>
          </a:xfrm>
          <a:prstGeom prst="rect">
            <a:avLst/>
          </a:prstGeom>
        </p:spPr>
      </p:pic>
    </p:spTree>
    <p:extLst>
      <p:ext uri="{BB962C8B-B14F-4D97-AF65-F5344CB8AC3E}">
        <p14:creationId xmlns:p14="http://schemas.microsoft.com/office/powerpoint/2010/main" val="1628734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Spielplatz </a:t>
            </a:r>
            <a:r>
              <a:rPr lang="de-DE" dirty="0" err="1"/>
              <a:t>Hardtstraße</a:t>
            </a:r>
            <a:r>
              <a:rPr lang="de-DE" dirty="0"/>
              <a:t> Folie</a:t>
            </a:r>
            <a:endParaRPr lang="de-DE" dirty="0">
              <a:solidFill>
                <a:srgbClr val="FF0000"/>
              </a:solidFill>
            </a:endParaRPr>
          </a:p>
        </p:txBody>
      </p:sp>
      <p:sp>
        <p:nvSpPr>
          <p:cNvPr id="3" name="Inhaltsplatzhalter 2"/>
          <p:cNvSpPr>
            <a:spLocks noGrp="1"/>
          </p:cNvSpPr>
          <p:nvPr>
            <p:ph idx="1"/>
          </p:nvPr>
        </p:nvSpPr>
        <p:spPr>
          <a:xfrm>
            <a:off x="1981200" y="1232108"/>
            <a:ext cx="8229600" cy="4711492"/>
          </a:xfrm>
        </p:spPr>
        <p:txBody>
          <a:bodyPr>
            <a:normAutofit/>
          </a:bodyPr>
          <a:lstStyle/>
          <a:p>
            <a:r>
              <a:rPr lang="de-DE" sz="1900" b="1" dirty="0"/>
              <a:t>Ziel: </a:t>
            </a:r>
            <a:r>
              <a:rPr lang="de-DE" sz="1100" b="1" dirty="0"/>
              <a:t>	</a:t>
            </a:r>
            <a:r>
              <a:rPr lang="de-DE" sz="1100" dirty="0"/>
              <a:t>Umbau des Spielplatzes für die Nutzung </a:t>
            </a:r>
          </a:p>
          <a:p>
            <a:pPr marL="0" indent="0">
              <a:buNone/>
            </a:pPr>
            <a:r>
              <a:rPr lang="de-DE" sz="1100" dirty="0"/>
              <a:t>	der Altersklassen 0 -14 Jahre</a:t>
            </a:r>
          </a:p>
          <a:p>
            <a:r>
              <a:rPr lang="de-DE" sz="1800" b="1" dirty="0"/>
              <a:t>GR: </a:t>
            </a:r>
            <a:r>
              <a:rPr lang="de-DE" sz="1100" dirty="0"/>
              <a:t>30.03.2021 Beauftragung Firma Die Werkstatt</a:t>
            </a:r>
          </a:p>
          <a:p>
            <a:r>
              <a:rPr lang="de-DE" sz="1800" b="1" dirty="0"/>
              <a:t>Haushaltsstelle:</a:t>
            </a:r>
            <a:r>
              <a:rPr lang="de-DE" sz="1100" dirty="0"/>
              <a:t> </a:t>
            </a:r>
            <a:r>
              <a:rPr lang="de-DE" sz="1800" b="1" dirty="0"/>
              <a:t> </a:t>
            </a:r>
            <a:r>
              <a:rPr lang="de-DE" sz="1100" dirty="0"/>
              <a:t>755103300003</a:t>
            </a:r>
            <a:endParaRPr lang="de-DE" sz="1800" dirty="0"/>
          </a:p>
          <a:p>
            <a:r>
              <a:rPr lang="de-DE" sz="1800" b="1" dirty="0"/>
              <a:t>Haushaltsansatz:</a:t>
            </a:r>
            <a:r>
              <a:rPr lang="de-DE" sz="1100" dirty="0"/>
              <a:t> 137.400,00 €</a:t>
            </a:r>
            <a:endParaRPr lang="de-DE" sz="1800" b="1" dirty="0"/>
          </a:p>
          <a:p>
            <a:r>
              <a:rPr lang="de-DE" sz="1800" b="1" dirty="0"/>
              <a:t>Sachstand:</a:t>
            </a:r>
            <a:r>
              <a:rPr lang="de-DE" sz="1100" dirty="0"/>
              <a:t> </a:t>
            </a:r>
            <a:r>
              <a:rPr lang="de-DE" sz="1800" b="1" dirty="0"/>
              <a:t> </a:t>
            </a:r>
          </a:p>
          <a:p>
            <a:pPr marL="0" indent="0">
              <a:buNone/>
            </a:pPr>
            <a:r>
              <a:rPr lang="de-DE" b="1" dirty="0"/>
              <a:t>	</a:t>
            </a:r>
            <a:r>
              <a:rPr lang="de-DE" sz="1100" dirty="0"/>
              <a:t>+ Baubeginn am 03.05.2021</a:t>
            </a:r>
          </a:p>
          <a:p>
            <a:pPr marL="0" indent="0">
              <a:buNone/>
            </a:pPr>
            <a:r>
              <a:rPr lang="de-DE" sz="1100" dirty="0"/>
              <a:t>	+ Fertigstellung im September 2021</a:t>
            </a:r>
          </a:p>
          <a:p>
            <a:pPr marL="0" indent="0">
              <a:buNone/>
            </a:pPr>
            <a:r>
              <a:rPr lang="de-DE" sz="1100" dirty="0"/>
              <a:t>	</a:t>
            </a:r>
          </a:p>
        </p:txBody>
      </p:sp>
      <p:graphicFrame>
        <p:nvGraphicFramePr>
          <p:cNvPr id="13" name="Diagramm 12"/>
          <p:cNvGraphicFramePr/>
          <p:nvPr>
            <p:extLst/>
          </p:nvPr>
        </p:nvGraphicFramePr>
        <p:xfrm>
          <a:off x="1981200" y="6009336"/>
          <a:ext cx="2514600" cy="35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fik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60869" y="2220443"/>
            <a:ext cx="4455212" cy="3962400"/>
          </a:xfrm>
          <a:prstGeom prst="rect">
            <a:avLst/>
          </a:prstGeom>
        </p:spPr>
      </p:pic>
      <p:pic>
        <p:nvPicPr>
          <p:cNvPr id="15" name="Grafik 1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760869" y="1295401"/>
            <a:ext cx="4471810" cy="1249061"/>
          </a:xfrm>
          <a:prstGeom prst="rect">
            <a:avLst/>
          </a:prstGeom>
        </p:spPr>
      </p:pic>
      <p:sp>
        <p:nvSpPr>
          <p:cNvPr id="5" name="Fußzeilenplatzhalter 4">
            <a:extLst>
              <a:ext uri="{FF2B5EF4-FFF2-40B4-BE49-F238E27FC236}">
                <a16:creationId xmlns:a16="http://schemas.microsoft.com/office/drawing/2014/main" id="{32ACC2E9-52D3-414F-B2A9-94EB5A4D69FF}"/>
              </a:ext>
            </a:extLst>
          </p:cNvPr>
          <p:cNvSpPr>
            <a:spLocks noGrp="1"/>
          </p:cNvSpPr>
          <p:nvPr>
            <p:ph type="ftr" sz="quarter" idx="3"/>
          </p:nvPr>
        </p:nvSpPr>
        <p:spPr/>
        <p:txBody>
          <a:bodyPr/>
          <a:lstStyle/>
          <a:p>
            <a:r>
              <a:rPr lang="de-DE" dirty="0"/>
              <a:t>Gemeinderatssitzung am 05.03.2024</a:t>
            </a:r>
          </a:p>
        </p:txBody>
      </p:sp>
      <p:sp>
        <p:nvSpPr>
          <p:cNvPr id="4" name="Datumsplatzhalter 3">
            <a:extLst>
              <a:ext uri="{FF2B5EF4-FFF2-40B4-BE49-F238E27FC236}">
                <a16:creationId xmlns:a16="http://schemas.microsoft.com/office/drawing/2014/main" id="{BDCC633B-9D8E-44B1-B2CF-2CA0A4BF47EA}"/>
              </a:ext>
            </a:extLst>
          </p:cNvPr>
          <p:cNvSpPr>
            <a:spLocks noGrp="1"/>
          </p:cNvSpPr>
          <p:nvPr>
            <p:ph type="dt" sz="half" idx="2"/>
          </p:nvPr>
        </p:nvSpPr>
        <p:spPr/>
        <p:txBody>
          <a:bodyPr/>
          <a:lstStyle/>
          <a:p>
            <a:r>
              <a:rPr lang="de-DE"/>
              <a:t>05/03/24</a:t>
            </a:r>
            <a:endParaRPr lang="de-DE" dirty="0"/>
          </a:p>
        </p:txBody>
      </p:sp>
      <p:sp>
        <p:nvSpPr>
          <p:cNvPr id="6" name="Foliennummernplatzhalter 5">
            <a:extLst>
              <a:ext uri="{FF2B5EF4-FFF2-40B4-BE49-F238E27FC236}">
                <a16:creationId xmlns:a16="http://schemas.microsoft.com/office/drawing/2014/main" id="{BFA2391C-93C1-4A46-8241-2D62D65C0A50}"/>
              </a:ext>
            </a:extLst>
          </p:cNvPr>
          <p:cNvSpPr>
            <a:spLocks noGrp="1"/>
          </p:cNvSpPr>
          <p:nvPr>
            <p:ph type="sldNum" sz="quarter" idx="4"/>
          </p:nvPr>
        </p:nvSpPr>
        <p:spPr/>
        <p:txBody>
          <a:bodyPr/>
          <a:lstStyle/>
          <a:p>
            <a:fld id="{515FC477-0A05-4F3E-8EE9-E015C9089D56}" type="slidenum">
              <a:rPr lang="de-DE" smtClean="0"/>
              <a:pPr/>
              <a:t>92</a:t>
            </a:fld>
            <a:endParaRPr lang="de-DE" dirty="0"/>
          </a:p>
        </p:txBody>
      </p:sp>
    </p:spTree>
    <p:extLst>
      <p:ext uri="{BB962C8B-B14F-4D97-AF65-F5344CB8AC3E}">
        <p14:creationId xmlns:p14="http://schemas.microsoft.com/office/powerpoint/2010/main" val="2442498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Spielplatz Schulstraße</a:t>
            </a:r>
          </a:p>
        </p:txBody>
      </p:sp>
      <p:sp>
        <p:nvSpPr>
          <p:cNvPr id="3" name="Inhaltsplatzhalter 2"/>
          <p:cNvSpPr>
            <a:spLocks noGrp="1"/>
          </p:cNvSpPr>
          <p:nvPr>
            <p:ph idx="1"/>
          </p:nvPr>
        </p:nvSpPr>
        <p:spPr>
          <a:xfrm>
            <a:off x="1981200" y="1232108"/>
            <a:ext cx="3733800" cy="4711492"/>
          </a:xfrm>
        </p:spPr>
        <p:txBody>
          <a:bodyPr>
            <a:normAutofit/>
          </a:bodyPr>
          <a:lstStyle/>
          <a:p>
            <a:r>
              <a:rPr lang="de-DE" sz="1800" b="1" dirty="0"/>
              <a:t>Ziel: 	</a:t>
            </a:r>
            <a:r>
              <a:rPr lang="de-DE" sz="1800" dirty="0"/>
              <a:t>Umbau des Spielplatzes für die Nutzung der Altersklassen 0 -14 Jahre</a:t>
            </a:r>
          </a:p>
          <a:p>
            <a:r>
              <a:rPr lang="de-DE" sz="1800" b="1" dirty="0"/>
              <a:t>GR:  </a:t>
            </a:r>
            <a:r>
              <a:rPr lang="de-DE" sz="1800" dirty="0"/>
              <a:t>Mittel im HH 2024 bereitgestellt</a:t>
            </a:r>
          </a:p>
          <a:p>
            <a:r>
              <a:rPr lang="de-DE" sz="1800" b="1" dirty="0"/>
              <a:t>Haushaltsstelle:</a:t>
            </a:r>
            <a:r>
              <a:rPr lang="de-DE" sz="1800" dirty="0"/>
              <a:t> </a:t>
            </a:r>
            <a:r>
              <a:rPr lang="de-DE" sz="1800" b="1" dirty="0"/>
              <a:t> </a:t>
            </a:r>
            <a:r>
              <a:rPr lang="de-DE" sz="1800" dirty="0"/>
              <a:t>755103300003</a:t>
            </a:r>
          </a:p>
          <a:p>
            <a:r>
              <a:rPr lang="de-DE" sz="1800" b="1" dirty="0"/>
              <a:t>Haushaltsansatz:</a:t>
            </a:r>
          </a:p>
          <a:p>
            <a:r>
              <a:rPr lang="de-DE" sz="1800" b="1" dirty="0"/>
              <a:t>Sachstand:</a:t>
            </a:r>
            <a:r>
              <a:rPr lang="de-DE" sz="1800" dirty="0"/>
              <a:t> Planung bei Die Werkstatt beauftragt, Entwurf soll bis Ende Juli vorliegen.</a:t>
            </a:r>
            <a:r>
              <a:rPr lang="de-DE" sz="1100" dirty="0"/>
              <a:t>	</a:t>
            </a:r>
          </a:p>
        </p:txBody>
      </p:sp>
      <p:sp>
        <p:nvSpPr>
          <p:cNvPr id="6" name="Foliennummernplatzhalter 5">
            <a:extLst>
              <a:ext uri="{FF2B5EF4-FFF2-40B4-BE49-F238E27FC236}">
                <a16:creationId xmlns:a16="http://schemas.microsoft.com/office/drawing/2014/main" id="{BFA2391C-93C1-4A46-8241-2D62D65C0A50}"/>
              </a:ext>
            </a:extLst>
          </p:cNvPr>
          <p:cNvSpPr>
            <a:spLocks noGrp="1"/>
          </p:cNvSpPr>
          <p:nvPr>
            <p:ph type="sldNum" sz="quarter" idx="4"/>
          </p:nvPr>
        </p:nvSpPr>
        <p:spPr/>
        <p:txBody>
          <a:bodyPr/>
          <a:lstStyle/>
          <a:p>
            <a:fld id="{515FC477-0A05-4F3E-8EE9-E015C9089D56}" type="slidenum">
              <a:rPr lang="de-DE" smtClean="0"/>
              <a:pPr/>
              <a:t>93</a:t>
            </a:fld>
            <a:endParaRPr lang="de-DE" dirty="0"/>
          </a:p>
        </p:txBody>
      </p:sp>
      <p:pic>
        <p:nvPicPr>
          <p:cNvPr id="7" name="Grafik 6">
            <a:extLst>
              <a:ext uri="{FF2B5EF4-FFF2-40B4-BE49-F238E27FC236}">
                <a16:creationId xmlns:a16="http://schemas.microsoft.com/office/drawing/2014/main" id="{28E6F002-8D93-41E7-A3F6-90A0723D8A4D}"/>
              </a:ext>
            </a:extLst>
          </p:cNvPr>
          <p:cNvPicPr>
            <a:picLocks noChangeAspect="1"/>
          </p:cNvPicPr>
          <p:nvPr/>
        </p:nvPicPr>
        <p:blipFill>
          <a:blip r:embed="rId2"/>
          <a:stretch>
            <a:fillRect/>
          </a:stretch>
        </p:blipFill>
        <p:spPr>
          <a:xfrm>
            <a:off x="6322402" y="1371600"/>
            <a:ext cx="3888398" cy="4419600"/>
          </a:xfrm>
          <a:prstGeom prst="rect">
            <a:avLst/>
          </a:prstGeom>
        </p:spPr>
      </p:pic>
    </p:spTree>
    <p:extLst>
      <p:ext uri="{BB962C8B-B14F-4D97-AF65-F5344CB8AC3E}">
        <p14:creationId xmlns:p14="http://schemas.microsoft.com/office/powerpoint/2010/main" val="42313987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Kindergarten Bedarfsplanung</a:t>
            </a:r>
          </a:p>
        </p:txBody>
      </p:sp>
      <p:sp>
        <p:nvSpPr>
          <p:cNvPr id="3" name="Inhaltsplatzhalter 2"/>
          <p:cNvSpPr>
            <a:spLocks noGrp="1"/>
          </p:cNvSpPr>
          <p:nvPr>
            <p:ph idx="1"/>
          </p:nvPr>
        </p:nvSpPr>
        <p:spPr>
          <a:xfrm>
            <a:off x="1981200" y="1790356"/>
            <a:ext cx="6172200" cy="3533619"/>
          </a:xfrm>
        </p:spPr>
        <p:txBody>
          <a:bodyPr>
            <a:normAutofit/>
          </a:bodyPr>
          <a:lstStyle/>
          <a:p>
            <a:r>
              <a:rPr lang="de-DE" sz="1425" b="1" dirty="0"/>
              <a:t>Ziel: </a:t>
            </a:r>
            <a:r>
              <a:rPr lang="de-DE" sz="825" b="1" dirty="0"/>
              <a:t>	Bedarfsgerechte Ausbau der Betreuungsangebote</a:t>
            </a:r>
          </a:p>
          <a:p>
            <a:pPr lvl="2"/>
            <a:r>
              <a:rPr lang="de-DE" sz="825" b="1" dirty="0"/>
              <a:t>Aktuell in der Planung bzw. Konzeption</a:t>
            </a:r>
          </a:p>
          <a:p>
            <a:pPr lvl="2"/>
            <a:r>
              <a:rPr lang="de-DE" sz="825" b="1" dirty="0"/>
              <a:t>3 Ü3 und 2 </a:t>
            </a:r>
            <a:r>
              <a:rPr lang="de-DE" sz="825" b="1" dirty="0" err="1"/>
              <a:t>TigeR</a:t>
            </a:r>
            <a:endParaRPr lang="de-DE" sz="825" b="1" dirty="0"/>
          </a:p>
          <a:p>
            <a:pPr lvl="2"/>
            <a:r>
              <a:rPr lang="de-DE" sz="825" b="1" dirty="0"/>
              <a:t>Don Bosco – Erweiterung von 2 Gruppen</a:t>
            </a:r>
          </a:p>
          <a:p>
            <a:pPr lvl="2"/>
            <a:r>
              <a:rPr lang="de-DE" sz="825" b="1" dirty="0"/>
              <a:t>2 TigeR-Gruppen </a:t>
            </a:r>
            <a:r>
              <a:rPr lang="de-DE" sz="825" b="1" dirty="0">
                <a:solidFill>
                  <a:srgbClr val="FF0000"/>
                </a:solidFill>
              </a:rPr>
              <a:t>Eröffnet</a:t>
            </a:r>
            <a:endParaRPr lang="de-DE" sz="825" b="1" dirty="0"/>
          </a:p>
          <a:p>
            <a:pPr lvl="2"/>
            <a:r>
              <a:rPr lang="de-DE" sz="825" b="1" dirty="0"/>
              <a:t>Waldkindergarten </a:t>
            </a:r>
            <a:r>
              <a:rPr lang="de-DE" sz="825" b="1" dirty="0">
                <a:solidFill>
                  <a:srgbClr val="FF0000"/>
                </a:solidFill>
              </a:rPr>
              <a:t>Eröffnet</a:t>
            </a:r>
            <a:endParaRPr lang="de-DE" sz="825" b="1" dirty="0"/>
          </a:p>
          <a:p>
            <a:pPr lvl="2"/>
            <a:r>
              <a:rPr lang="de-DE" sz="825" b="1" dirty="0"/>
              <a:t>St. Franziskus Sanierung  und spätere Erweiterung</a:t>
            </a:r>
          </a:p>
          <a:p>
            <a:r>
              <a:rPr lang="de-DE" sz="1350" b="1" dirty="0"/>
              <a:t>GR: </a:t>
            </a:r>
          </a:p>
          <a:p>
            <a:r>
              <a:rPr lang="de-DE" sz="1350" b="1" dirty="0"/>
              <a:t>Haushaltsstelle:</a:t>
            </a:r>
            <a:r>
              <a:rPr lang="de-DE" sz="825" dirty="0"/>
              <a:t> </a:t>
            </a:r>
            <a:r>
              <a:rPr lang="de-DE" sz="1350" b="1" dirty="0"/>
              <a:t> </a:t>
            </a:r>
          </a:p>
          <a:p>
            <a:r>
              <a:rPr lang="de-DE" sz="1350" b="1" dirty="0"/>
              <a:t>Kostenschätzung:</a:t>
            </a:r>
            <a:r>
              <a:rPr lang="de-DE" sz="825" dirty="0"/>
              <a:t> 	sh. jeweiliges Projekt</a:t>
            </a:r>
          </a:p>
          <a:p>
            <a:r>
              <a:rPr lang="de-DE" sz="1350" b="1" dirty="0"/>
              <a:t>Sachstand:</a:t>
            </a:r>
            <a:r>
              <a:rPr lang="de-DE" sz="825" dirty="0"/>
              <a:t> </a:t>
            </a:r>
            <a:r>
              <a:rPr lang="de-DE" sz="1350" b="1" dirty="0"/>
              <a:t> </a:t>
            </a:r>
            <a:r>
              <a:rPr lang="de-DE" sz="825" dirty="0"/>
              <a:t>		sh. jeweiliges Projekt</a:t>
            </a:r>
          </a:p>
        </p:txBody>
      </p:sp>
      <p:sp>
        <p:nvSpPr>
          <p:cNvPr id="5" name="Foliennummernplatzhalter 4">
            <a:extLst>
              <a:ext uri="{FF2B5EF4-FFF2-40B4-BE49-F238E27FC236}">
                <a16:creationId xmlns:a16="http://schemas.microsoft.com/office/drawing/2014/main" id="{30AEC0E2-F25F-47A6-980F-6B5051BB4979}"/>
              </a:ext>
            </a:extLst>
          </p:cNvPr>
          <p:cNvSpPr>
            <a:spLocks noGrp="1"/>
          </p:cNvSpPr>
          <p:nvPr>
            <p:ph type="sldNum" sz="quarter" idx="4"/>
          </p:nvPr>
        </p:nvSpPr>
        <p:spPr/>
        <p:txBody>
          <a:bodyPr/>
          <a:lstStyle/>
          <a:p>
            <a:fld id="{515FC477-0A05-4F3E-8EE9-E015C9089D56}" type="slidenum">
              <a:rPr lang="de-DE" smtClean="0"/>
              <a:pPr/>
              <a:t>94</a:t>
            </a:fld>
            <a:endParaRPr lang="de-DE" dirty="0"/>
          </a:p>
        </p:txBody>
      </p:sp>
    </p:spTree>
    <p:extLst>
      <p:ext uri="{BB962C8B-B14F-4D97-AF65-F5344CB8AC3E}">
        <p14:creationId xmlns:p14="http://schemas.microsoft.com/office/powerpoint/2010/main" val="32207164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Erweiterung Kindergarten Don Bosco</a:t>
            </a:r>
          </a:p>
        </p:txBody>
      </p:sp>
      <p:sp>
        <p:nvSpPr>
          <p:cNvPr id="3" name="Inhaltsplatzhalter 2"/>
          <p:cNvSpPr>
            <a:spLocks noGrp="1"/>
          </p:cNvSpPr>
          <p:nvPr>
            <p:ph idx="1"/>
          </p:nvPr>
        </p:nvSpPr>
        <p:spPr>
          <a:xfrm>
            <a:off x="1774418" y="1781332"/>
            <a:ext cx="4169183" cy="3247869"/>
          </a:xfrm>
        </p:spPr>
        <p:txBody>
          <a:bodyPr>
            <a:normAutofit fontScale="85000" lnSpcReduction="20000"/>
          </a:bodyPr>
          <a:lstStyle/>
          <a:p>
            <a:r>
              <a:rPr lang="de-DE" b="1" dirty="0"/>
              <a:t>Ziel: </a:t>
            </a:r>
            <a:r>
              <a:rPr lang="de-DE" dirty="0"/>
              <a:t>Erweiterung der Kapazität um zwei GT-Gruppen</a:t>
            </a:r>
          </a:p>
          <a:p>
            <a:r>
              <a:rPr lang="de-DE" b="1" dirty="0"/>
              <a:t>Kosten:</a:t>
            </a:r>
          </a:p>
          <a:p>
            <a:pPr marL="0" indent="0">
              <a:buNone/>
            </a:pPr>
            <a:r>
              <a:rPr lang="de-DE" b="1" dirty="0"/>
              <a:t>	</a:t>
            </a:r>
            <a:r>
              <a:rPr lang="de-DE" dirty="0"/>
              <a:t>Haushaltsmittel: 	1.700.000 €</a:t>
            </a:r>
          </a:p>
          <a:p>
            <a:pPr marL="0" indent="0">
              <a:buNone/>
            </a:pPr>
            <a:r>
              <a:rPr lang="de-DE" b="1" dirty="0"/>
              <a:t>	</a:t>
            </a:r>
            <a:r>
              <a:rPr lang="de-DE" dirty="0"/>
              <a:t>Kostenschätzung:	1.600.000 €</a:t>
            </a:r>
          </a:p>
          <a:p>
            <a:r>
              <a:rPr lang="de-DE" b="1" dirty="0"/>
              <a:t>Bauzeit: </a:t>
            </a:r>
            <a:r>
              <a:rPr lang="de-DE" dirty="0"/>
              <a:t>01.08.2023 – 30.09.2024</a:t>
            </a:r>
          </a:p>
          <a:p>
            <a:r>
              <a:rPr lang="de-DE" b="1" dirty="0"/>
              <a:t>Sachstand: </a:t>
            </a:r>
            <a:r>
              <a:rPr lang="de-DE" dirty="0"/>
              <a:t>Baubeginn erfolgte im August 2023. Fertigstellung zum Dezember 2024 geplant. </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95</a:t>
            </a:fld>
            <a:endParaRPr lang="de-DE" dirty="0">
              <a:solidFill>
                <a:prstClr val="black">
                  <a:tint val="75000"/>
                </a:prstClr>
              </a:solidFill>
            </a:endParaRPr>
          </a:p>
        </p:txBody>
      </p:sp>
      <p:pic>
        <p:nvPicPr>
          <p:cNvPr id="7" name="Grafik 6"/>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297795" y="1232232"/>
            <a:ext cx="2913005" cy="2882569"/>
          </a:xfrm>
          <a:prstGeom prst="rect">
            <a:avLst/>
          </a:prstGeom>
        </p:spPr>
      </p:pic>
      <p:pic>
        <p:nvPicPr>
          <p:cNvPr id="9" name="Grafik 8">
            <a:extLst>
              <a:ext uri="{FF2B5EF4-FFF2-40B4-BE49-F238E27FC236}">
                <a16:creationId xmlns:a16="http://schemas.microsoft.com/office/drawing/2014/main" id="{712ED80E-F201-432B-B7CD-2A172D6ECE4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83474" y="4143697"/>
            <a:ext cx="2387463" cy="1790597"/>
          </a:xfrm>
          <a:prstGeom prst="rect">
            <a:avLst/>
          </a:prstGeom>
        </p:spPr>
      </p:pic>
      <p:pic>
        <p:nvPicPr>
          <p:cNvPr id="11" name="Grafik 10">
            <a:extLst>
              <a:ext uri="{FF2B5EF4-FFF2-40B4-BE49-F238E27FC236}">
                <a16:creationId xmlns:a16="http://schemas.microsoft.com/office/drawing/2014/main" id="{66148BC1-443A-4E71-BD9E-6EFF573E420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58749" y="4143697"/>
            <a:ext cx="2387463" cy="1790597"/>
          </a:xfrm>
          <a:prstGeom prst="rect">
            <a:avLst/>
          </a:prstGeom>
        </p:spPr>
      </p:pic>
    </p:spTree>
    <p:extLst>
      <p:ext uri="{BB962C8B-B14F-4D97-AF65-F5344CB8AC3E}">
        <p14:creationId xmlns:p14="http://schemas.microsoft.com/office/powerpoint/2010/main" val="22184259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Erweiterung Kindergarten Don Bosco</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96</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774416" y="2177416"/>
            <a:ext cx="1134124"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1 – 2 </a:t>
            </a:r>
            <a:r>
              <a:rPr lang="de-DE" sz="750" dirty="0">
                <a:latin typeface="Arial" panose="020B0604020202020204" pitchFamily="34" charset="0"/>
                <a:cs typeface="Arial" panose="020B0604020202020204" pitchFamily="34" charset="0"/>
              </a:rPr>
              <a:t>Grundlagenermittlung / Vorplanung </a:t>
            </a:r>
          </a:p>
        </p:txBody>
      </p:sp>
      <p:sp>
        <p:nvSpPr>
          <p:cNvPr id="19" name="Rechteck 18"/>
          <p:cNvSpPr/>
          <p:nvPr/>
        </p:nvSpPr>
        <p:spPr>
          <a:xfrm>
            <a:off x="2341479" y="2584928"/>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Grundsatz-entscheidung GR</a:t>
            </a:r>
            <a:endParaRPr lang="de-DE" sz="750" dirty="0">
              <a:latin typeface="Arial" panose="020B0604020202020204" pitchFamily="34" charset="0"/>
              <a:cs typeface="Arial" panose="020B0604020202020204" pitchFamily="34" charset="0"/>
            </a:endParaRPr>
          </a:p>
        </p:txBody>
      </p:sp>
      <p:cxnSp>
        <p:nvCxnSpPr>
          <p:cNvPr id="31" name="Gerader Verbinder 30"/>
          <p:cNvCxnSpPr>
            <a:cxnSpLocks/>
            <a:stCxn id="60" idx="0"/>
            <a:endCxn id="19" idx="1"/>
          </p:cNvCxnSpPr>
          <p:nvPr/>
        </p:nvCxnSpPr>
        <p:spPr>
          <a:xfrm flipV="1">
            <a:off x="2320892" y="2769318"/>
            <a:ext cx="20586" cy="23310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6" idx="1"/>
          </p:cNvCxnSpPr>
          <p:nvPr/>
        </p:nvCxnSpPr>
        <p:spPr>
          <a:xfrm flipH="1" flipV="1">
            <a:off x="1774416" y="2361806"/>
            <a:ext cx="38448" cy="2746414"/>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629543" y="5108220"/>
            <a:ext cx="366642"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Juli</a:t>
            </a:r>
          </a:p>
          <a:p>
            <a:pPr algn="ctr"/>
            <a:r>
              <a:rPr lang="de-DE" sz="600" dirty="0">
                <a:solidFill>
                  <a:schemeClr val="tx1"/>
                </a:solidFill>
                <a:latin typeface="Arial" panose="020B0604020202020204" pitchFamily="34" charset="0"/>
                <a:cs typeface="Arial" panose="020B0604020202020204" pitchFamily="34" charset="0"/>
              </a:rPr>
              <a:t>2020</a:t>
            </a:r>
          </a:p>
        </p:txBody>
      </p:sp>
      <p:sp>
        <p:nvSpPr>
          <p:cNvPr id="60" name="Rechteck 59"/>
          <p:cNvSpPr/>
          <p:nvPr/>
        </p:nvSpPr>
        <p:spPr>
          <a:xfrm>
            <a:off x="2028482" y="5100356"/>
            <a:ext cx="58482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 2021</a:t>
            </a:r>
          </a:p>
        </p:txBody>
      </p:sp>
      <p:sp>
        <p:nvSpPr>
          <p:cNvPr id="15" name="Rechteck 14"/>
          <p:cNvSpPr/>
          <p:nvPr/>
        </p:nvSpPr>
        <p:spPr>
          <a:xfrm>
            <a:off x="3128527" y="3418943"/>
            <a:ext cx="868936"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4 + 5 </a:t>
            </a:r>
            <a:r>
              <a:rPr lang="de-DE" sz="750" dirty="0">
                <a:latin typeface="Arial" panose="020B0604020202020204" pitchFamily="34" charset="0"/>
                <a:cs typeface="Arial" panose="020B0604020202020204" pitchFamily="34" charset="0"/>
              </a:rPr>
              <a:t>Genehmigungs-planung</a:t>
            </a:r>
          </a:p>
        </p:txBody>
      </p:sp>
      <p:sp>
        <p:nvSpPr>
          <p:cNvPr id="17" name="Rechteck 16"/>
          <p:cNvSpPr/>
          <p:nvPr/>
        </p:nvSpPr>
        <p:spPr>
          <a:xfrm>
            <a:off x="3731453" y="3830839"/>
            <a:ext cx="686381"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6 + 7 </a:t>
            </a:r>
            <a:r>
              <a:rPr lang="de-DE" sz="750" dirty="0">
                <a:latin typeface="Arial" panose="020B0604020202020204" pitchFamily="34" charset="0"/>
                <a:cs typeface="Arial" panose="020B0604020202020204" pitchFamily="34" charset="0"/>
              </a:rPr>
              <a:t>Vergabe</a:t>
            </a:r>
          </a:p>
        </p:txBody>
      </p:sp>
      <p:sp>
        <p:nvSpPr>
          <p:cNvPr id="18" name="Rechteck 17"/>
          <p:cNvSpPr/>
          <p:nvPr/>
        </p:nvSpPr>
        <p:spPr>
          <a:xfrm>
            <a:off x="4315921" y="4261595"/>
            <a:ext cx="121060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8</a:t>
            </a:r>
          </a:p>
          <a:p>
            <a:pPr algn="ctr"/>
            <a:r>
              <a:rPr lang="de-DE" sz="750" b="1" dirty="0">
                <a:latin typeface="Arial" panose="020B0604020202020204" pitchFamily="34" charset="0"/>
                <a:cs typeface="Arial" panose="020B0604020202020204" pitchFamily="34" charset="0"/>
              </a:rPr>
              <a:t> </a:t>
            </a:r>
            <a:r>
              <a:rPr lang="de-DE" sz="750" dirty="0">
                <a:latin typeface="Arial" panose="020B0604020202020204" pitchFamily="34" charset="0"/>
                <a:cs typeface="Arial" panose="020B0604020202020204" pitchFamily="34" charset="0"/>
              </a:rPr>
              <a:t>Bauausführung</a:t>
            </a:r>
          </a:p>
        </p:txBody>
      </p:sp>
      <p:sp>
        <p:nvSpPr>
          <p:cNvPr id="20" name="Rechteck 19"/>
          <p:cNvSpPr/>
          <p:nvPr/>
        </p:nvSpPr>
        <p:spPr>
          <a:xfrm>
            <a:off x="6529419" y="4590497"/>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Kostenfest-stellung</a:t>
            </a:r>
            <a:endParaRPr lang="de-DE" sz="750" dirty="0">
              <a:latin typeface="Arial" panose="020B0604020202020204" pitchFamily="34" charset="0"/>
              <a:cs typeface="Arial" panose="020B0604020202020204" pitchFamily="34" charset="0"/>
            </a:endParaRPr>
          </a:p>
        </p:txBody>
      </p:sp>
      <p:sp>
        <p:nvSpPr>
          <p:cNvPr id="21" name="Rechteck 20"/>
          <p:cNvSpPr/>
          <p:nvPr/>
        </p:nvSpPr>
        <p:spPr>
          <a:xfrm>
            <a:off x="5559878" y="4523033"/>
            <a:ext cx="879956"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9 </a:t>
            </a:r>
            <a:r>
              <a:rPr lang="de-DE" sz="750" dirty="0">
                <a:latin typeface="Arial" panose="020B0604020202020204" pitchFamily="34" charset="0"/>
                <a:cs typeface="Arial" panose="020B0604020202020204" pitchFamily="34" charset="0"/>
              </a:rPr>
              <a:t>Inbetriebnahme</a:t>
            </a:r>
          </a:p>
        </p:txBody>
      </p:sp>
      <p:cxnSp>
        <p:nvCxnSpPr>
          <p:cNvPr id="9" name="Gerader Verbinder 8"/>
          <p:cNvCxnSpPr>
            <a:cxnSpLocks/>
            <a:stCxn id="17" idx="1"/>
            <a:endCxn id="22" idx="0"/>
          </p:cNvCxnSpPr>
          <p:nvPr/>
        </p:nvCxnSpPr>
        <p:spPr>
          <a:xfrm flipH="1">
            <a:off x="3729116" y="4015229"/>
            <a:ext cx="2337" cy="1085492"/>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hteck 21"/>
          <p:cNvSpPr/>
          <p:nvPr/>
        </p:nvSpPr>
        <p:spPr>
          <a:xfrm>
            <a:off x="3470100" y="5100721"/>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Januar 2023</a:t>
            </a:r>
          </a:p>
        </p:txBody>
      </p:sp>
      <p:sp>
        <p:nvSpPr>
          <p:cNvPr id="25" name="Rechteck 24"/>
          <p:cNvSpPr/>
          <p:nvPr/>
        </p:nvSpPr>
        <p:spPr>
          <a:xfrm>
            <a:off x="4056905" y="5100721"/>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August </a:t>
            </a:r>
          </a:p>
          <a:p>
            <a:pPr algn="ctr"/>
            <a:r>
              <a:rPr lang="de-DE" sz="600" dirty="0">
                <a:solidFill>
                  <a:schemeClr val="tx1"/>
                </a:solidFill>
                <a:latin typeface="Arial" panose="020B0604020202020204" pitchFamily="34" charset="0"/>
                <a:cs typeface="Arial" panose="020B0604020202020204" pitchFamily="34" charset="0"/>
              </a:rPr>
              <a:t>2023</a:t>
            </a:r>
          </a:p>
        </p:txBody>
      </p:sp>
      <p:cxnSp>
        <p:nvCxnSpPr>
          <p:cNvPr id="14" name="Gerader Verbinder 13"/>
          <p:cNvCxnSpPr>
            <a:stCxn id="18" idx="1"/>
            <a:endCxn id="25" idx="0"/>
          </p:cNvCxnSpPr>
          <p:nvPr/>
        </p:nvCxnSpPr>
        <p:spPr>
          <a:xfrm>
            <a:off x="4315920" y="4445985"/>
            <a:ext cx="0" cy="654736"/>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hteck 31"/>
          <p:cNvSpPr/>
          <p:nvPr/>
        </p:nvSpPr>
        <p:spPr>
          <a:xfrm>
            <a:off x="5280497" y="5100241"/>
            <a:ext cx="59249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Dezember 2024</a:t>
            </a:r>
          </a:p>
        </p:txBody>
      </p:sp>
      <p:sp>
        <p:nvSpPr>
          <p:cNvPr id="33" name="Rechteck 32"/>
          <p:cNvSpPr/>
          <p:nvPr/>
        </p:nvSpPr>
        <p:spPr>
          <a:xfrm>
            <a:off x="6270403" y="5095754"/>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Juli </a:t>
            </a:r>
          </a:p>
          <a:p>
            <a:pPr algn="ctr"/>
            <a:r>
              <a:rPr lang="de-DE" sz="600" dirty="0">
                <a:solidFill>
                  <a:schemeClr val="tx1"/>
                </a:solidFill>
                <a:latin typeface="Arial" panose="020B0604020202020204" pitchFamily="34" charset="0"/>
                <a:cs typeface="Arial" panose="020B0604020202020204" pitchFamily="34" charset="0"/>
              </a:rPr>
              <a:t>2025</a:t>
            </a:r>
          </a:p>
        </p:txBody>
      </p:sp>
      <p:cxnSp>
        <p:nvCxnSpPr>
          <p:cNvPr id="28" name="Gerader Verbinder 27"/>
          <p:cNvCxnSpPr>
            <a:cxnSpLocks/>
            <a:stCxn id="21" idx="1"/>
            <a:endCxn id="32" idx="0"/>
          </p:cNvCxnSpPr>
          <p:nvPr/>
        </p:nvCxnSpPr>
        <p:spPr>
          <a:xfrm>
            <a:off x="5559878" y="4707423"/>
            <a:ext cx="16864" cy="392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p:cNvCxnSpPr>
            <a:stCxn id="20" idx="1"/>
            <a:endCxn id="33" idx="0"/>
          </p:cNvCxnSpPr>
          <p:nvPr/>
        </p:nvCxnSpPr>
        <p:spPr>
          <a:xfrm>
            <a:off x="6529418" y="4774888"/>
            <a:ext cx="0" cy="320867"/>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Grafik 4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39513" y="1413310"/>
            <a:ext cx="3385849" cy="2201092"/>
          </a:xfrm>
          <a:prstGeom prst="rect">
            <a:avLst/>
          </a:prstGeom>
        </p:spPr>
      </p:pic>
      <p:pic>
        <p:nvPicPr>
          <p:cNvPr id="42" name="Grafik 4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086487" y="3284881"/>
            <a:ext cx="2286863" cy="2617850"/>
          </a:xfrm>
          <a:prstGeom prst="rect">
            <a:avLst/>
          </a:prstGeom>
        </p:spPr>
      </p:pic>
      <p:sp>
        <p:nvSpPr>
          <p:cNvPr id="35" name="Rechteck 34">
            <a:extLst>
              <a:ext uri="{FF2B5EF4-FFF2-40B4-BE49-F238E27FC236}">
                <a16:creationId xmlns:a16="http://schemas.microsoft.com/office/drawing/2014/main" id="{9F7E590F-A402-4D83-B142-D83A51072ECB}"/>
              </a:ext>
            </a:extLst>
          </p:cNvPr>
          <p:cNvSpPr/>
          <p:nvPr/>
        </p:nvSpPr>
        <p:spPr>
          <a:xfrm>
            <a:off x="2848226" y="5099847"/>
            <a:ext cx="564132"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September 2022</a:t>
            </a:r>
          </a:p>
        </p:txBody>
      </p:sp>
      <p:cxnSp>
        <p:nvCxnSpPr>
          <p:cNvPr id="43" name="Gerader Verbinder 42">
            <a:extLst>
              <a:ext uri="{FF2B5EF4-FFF2-40B4-BE49-F238E27FC236}">
                <a16:creationId xmlns:a16="http://schemas.microsoft.com/office/drawing/2014/main" id="{35676A9A-F322-4BD6-9D2E-E14AF5A5AD31}"/>
              </a:ext>
            </a:extLst>
          </p:cNvPr>
          <p:cNvCxnSpPr>
            <a:cxnSpLocks/>
            <a:stCxn id="35" idx="0"/>
            <a:endCxn id="15" idx="1"/>
          </p:cNvCxnSpPr>
          <p:nvPr/>
        </p:nvCxnSpPr>
        <p:spPr>
          <a:xfrm flipH="1" flipV="1">
            <a:off x="3128528" y="3603333"/>
            <a:ext cx="1765" cy="1496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72EF7753-FEA7-409D-9F16-13E47AD86925}"/>
              </a:ext>
            </a:extLst>
          </p:cNvPr>
          <p:cNvCxnSpPr>
            <a:cxnSpLocks/>
            <a:stCxn id="51" idx="0"/>
            <a:endCxn id="46" idx="1"/>
          </p:cNvCxnSpPr>
          <p:nvPr/>
        </p:nvCxnSpPr>
        <p:spPr>
          <a:xfrm flipV="1">
            <a:off x="2701747" y="3176781"/>
            <a:ext cx="0" cy="2178571"/>
          </a:xfrm>
          <a:prstGeom prst="line">
            <a:avLst/>
          </a:prstGeom>
        </p:spPr>
        <p:style>
          <a:lnRef idx="1">
            <a:schemeClr val="accent1"/>
          </a:lnRef>
          <a:fillRef idx="0">
            <a:schemeClr val="accent1"/>
          </a:fillRef>
          <a:effectRef idx="0">
            <a:schemeClr val="accent1"/>
          </a:effectRef>
          <a:fontRef idx="minor">
            <a:schemeClr val="tx1"/>
          </a:fontRef>
        </p:style>
      </p:cxnSp>
      <p:sp>
        <p:nvSpPr>
          <p:cNvPr id="46" name="Rechteck 45">
            <a:extLst>
              <a:ext uri="{FF2B5EF4-FFF2-40B4-BE49-F238E27FC236}">
                <a16:creationId xmlns:a16="http://schemas.microsoft.com/office/drawing/2014/main" id="{0AF35B87-D267-4FC3-AA57-E4BCB5282AB8}"/>
              </a:ext>
            </a:extLst>
          </p:cNvPr>
          <p:cNvSpPr/>
          <p:nvPr/>
        </p:nvSpPr>
        <p:spPr>
          <a:xfrm>
            <a:off x="2701748" y="2992390"/>
            <a:ext cx="818937"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3 </a:t>
            </a:r>
            <a:r>
              <a:rPr lang="de-DE" sz="750" dirty="0">
                <a:latin typeface="Arial" panose="020B0604020202020204" pitchFamily="34" charset="0"/>
                <a:cs typeface="Arial" panose="020B0604020202020204" pitchFamily="34" charset="0"/>
              </a:rPr>
              <a:t>Entwurfs-planung</a:t>
            </a:r>
          </a:p>
        </p:txBody>
      </p:sp>
      <p:sp>
        <p:nvSpPr>
          <p:cNvPr id="51" name="Rechteck 50">
            <a:extLst>
              <a:ext uri="{FF2B5EF4-FFF2-40B4-BE49-F238E27FC236}">
                <a16:creationId xmlns:a16="http://schemas.microsoft.com/office/drawing/2014/main" id="{EA259092-F7A0-40D1-9953-76C1D47CAA3B}"/>
              </a:ext>
            </a:extLst>
          </p:cNvPr>
          <p:cNvSpPr/>
          <p:nvPr/>
        </p:nvSpPr>
        <p:spPr>
          <a:xfrm>
            <a:off x="2442732" y="5355351"/>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Januar 2022</a:t>
            </a:r>
          </a:p>
        </p:txBody>
      </p:sp>
    </p:spTree>
    <p:extLst>
      <p:ext uri="{BB962C8B-B14F-4D97-AF65-F5344CB8AC3E}">
        <p14:creationId xmlns:p14="http://schemas.microsoft.com/office/powerpoint/2010/main" val="30056867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Umbau und Erweiterung Kindergarten St. Franziskus</a:t>
            </a:r>
          </a:p>
        </p:txBody>
      </p:sp>
      <p:sp>
        <p:nvSpPr>
          <p:cNvPr id="3" name="Inhaltsplatzhalter 2"/>
          <p:cNvSpPr>
            <a:spLocks noGrp="1"/>
          </p:cNvSpPr>
          <p:nvPr>
            <p:ph idx="1"/>
          </p:nvPr>
        </p:nvSpPr>
        <p:spPr>
          <a:xfrm>
            <a:off x="1774418" y="1781332"/>
            <a:ext cx="5022479" cy="4314669"/>
          </a:xfrm>
        </p:spPr>
        <p:txBody>
          <a:bodyPr>
            <a:normAutofit fontScale="77500" lnSpcReduction="20000"/>
          </a:bodyPr>
          <a:lstStyle/>
          <a:p>
            <a:r>
              <a:rPr lang="de-DE" b="1" dirty="0"/>
              <a:t>Ziel: </a:t>
            </a:r>
            <a:r>
              <a:rPr lang="de-DE" dirty="0"/>
              <a:t>Umbau C-Gebäude zu Krippenhaus, Sanierung und Umgestaltung Hauptgebäude. Schwesternhaus als Reservefläche mit Zwischennutzung.</a:t>
            </a:r>
          </a:p>
          <a:p>
            <a:r>
              <a:rPr lang="de-DE" b="1" dirty="0"/>
              <a:t> Kosten: </a:t>
            </a:r>
            <a:r>
              <a:rPr lang="de-DE" dirty="0"/>
              <a:t>Haushaltsmittel:	1.500.000 €</a:t>
            </a:r>
          </a:p>
          <a:p>
            <a:pPr marL="0" indent="0">
              <a:buNone/>
            </a:pPr>
            <a:r>
              <a:rPr lang="de-DE" b="1" dirty="0"/>
              <a:t>	    </a:t>
            </a:r>
            <a:r>
              <a:rPr lang="de-DE" dirty="0"/>
              <a:t>Kostenannahme:	4.100.000 €</a:t>
            </a:r>
          </a:p>
          <a:p>
            <a:r>
              <a:rPr lang="de-DE" b="1" dirty="0"/>
              <a:t>Bauzeit: </a:t>
            </a:r>
            <a:r>
              <a:rPr lang="de-DE" dirty="0"/>
              <a:t>2023 - 2027</a:t>
            </a:r>
          </a:p>
          <a:p>
            <a:r>
              <a:rPr lang="de-DE" b="1" dirty="0"/>
              <a:t>Sachstand: </a:t>
            </a:r>
            <a:r>
              <a:rPr lang="de-DE" dirty="0"/>
              <a:t>Machbarkeitsstudie durch Architekturbüro PIA Architekten erstellt. Abstimmung mit Brandschutzbehörde, KVJS und Fachberatung der Kirchen erfolgt. Beauftragung Architekt steht noch aus.</a:t>
            </a:r>
          </a:p>
          <a:p>
            <a:pPr marL="0" indent="0">
              <a:buNone/>
            </a:pPr>
            <a:r>
              <a:rPr lang="de-DE" dirty="0"/>
              <a:t>     </a:t>
            </a:r>
            <a:endParaRPr lang="de-DE" b="1" dirty="0"/>
          </a:p>
        </p:txBody>
      </p:sp>
      <p:pic>
        <p:nvPicPr>
          <p:cNvPr id="8" name="Grafik 7"/>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5600" y="1417677"/>
            <a:ext cx="3505200" cy="2070487"/>
          </a:xfrm>
          <a:prstGeom prst="rect">
            <a:avLst/>
          </a:prstGeom>
        </p:spPr>
      </p:pic>
      <p:sp>
        <p:nvSpPr>
          <p:cNvPr id="7" name="Foliennummernplatzhalter 6">
            <a:extLst>
              <a:ext uri="{FF2B5EF4-FFF2-40B4-BE49-F238E27FC236}">
                <a16:creationId xmlns:a16="http://schemas.microsoft.com/office/drawing/2014/main" id="{6388FEB6-B811-414C-91DE-1F2C7F3782C3}"/>
              </a:ext>
            </a:extLst>
          </p:cNvPr>
          <p:cNvSpPr>
            <a:spLocks noGrp="1"/>
          </p:cNvSpPr>
          <p:nvPr>
            <p:ph type="sldNum" sz="quarter" idx="4"/>
          </p:nvPr>
        </p:nvSpPr>
        <p:spPr/>
        <p:txBody>
          <a:bodyPr/>
          <a:lstStyle/>
          <a:p>
            <a:fld id="{515FC477-0A05-4F3E-8EE9-E015C9089D56}" type="slidenum">
              <a:rPr lang="de-DE" smtClean="0"/>
              <a:pPr/>
              <a:t>97</a:t>
            </a:fld>
            <a:endParaRPr lang="de-DE" dirty="0"/>
          </a:p>
        </p:txBody>
      </p:sp>
      <p:pic>
        <p:nvPicPr>
          <p:cNvPr id="5" name="Grafik 4">
            <a:extLst>
              <a:ext uri="{FF2B5EF4-FFF2-40B4-BE49-F238E27FC236}">
                <a16:creationId xmlns:a16="http://schemas.microsoft.com/office/drawing/2014/main" id="{9E84F8BC-AE4E-4059-B6B8-7CA7E39ADF28}"/>
              </a:ext>
            </a:extLst>
          </p:cNvPr>
          <p:cNvPicPr>
            <a:picLocks noChangeAspect="1"/>
          </p:cNvPicPr>
          <p:nvPr/>
        </p:nvPicPr>
        <p:blipFill>
          <a:blip r:embed="rId3"/>
          <a:stretch>
            <a:fillRect/>
          </a:stretch>
        </p:blipFill>
        <p:spPr>
          <a:xfrm>
            <a:off x="6705600" y="3533327"/>
            <a:ext cx="3505200" cy="1713654"/>
          </a:xfrm>
          <a:prstGeom prst="rect">
            <a:avLst/>
          </a:prstGeom>
        </p:spPr>
      </p:pic>
    </p:spTree>
    <p:extLst>
      <p:ext uri="{BB962C8B-B14F-4D97-AF65-F5344CB8AC3E}">
        <p14:creationId xmlns:p14="http://schemas.microsoft.com/office/powerpoint/2010/main" val="33501081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Umbau Kindergarten St. Franziskus</a:t>
            </a:r>
          </a:p>
        </p:txBody>
      </p:sp>
      <p:sp>
        <p:nvSpPr>
          <p:cNvPr id="3" name="Inhaltsplatzhalter 2"/>
          <p:cNvSpPr>
            <a:spLocks noGrp="1"/>
          </p:cNvSpPr>
          <p:nvPr>
            <p:ph idx="1"/>
          </p:nvPr>
        </p:nvSpPr>
        <p:spPr>
          <a:xfrm>
            <a:off x="1774418" y="1781332"/>
            <a:ext cx="4950233" cy="3247869"/>
          </a:xfrm>
        </p:spPr>
        <p:txBody>
          <a:bodyPr>
            <a:normAutofit/>
          </a:bodyPr>
          <a:lstStyle/>
          <a:p>
            <a:r>
              <a:rPr lang="de-DE" b="1" dirty="0"/>
              <a:t>Zeitplan</a:t>
            </a:r>
          </a:p>
        </p:txBody>
      </p:sp>
      <p:sp>
        <p:nvSpPr>
          <p:cNvPr id="4" name="Datumsplatzhalter 3"/>
          <p:cNvSpPr>
            <a:spLocks noGrp="1"/>
          </p:cNvSpPr>
          <p:nvPr>
            <p:ph type="dt" sz="half" idx="2"/>
          </p:nvPr>
        </p:nvSpPr>
        <p:spPr>
          <a:xfrm>
            <a:off x="1981200" y="6356351"/>
            <a:ext cx="2133600" cy="365125"/>
          </a:xfrm>
        </p:spPr>
        <p:txBody>
          <a:bodyPr/>
          <a:lstStyle/>
          <a:p>
            <a:r>
              <a:rPr lang="de-DE" dirty="0">
                <a:solidFill>
                  <a:prstClr val="black">
                    <a:tint val="75000"/>
                  </a:prstClr>
                </a:solidFill>
              </a:rPr>
              <a:t>11/06/24</a:t>
            </a:r>
          </a:p>
        </p:txBody>
      </p:sp>
      <p:sp>
        <p:nvSpPr>
          <p:cNvPr id="5" name="Fußzeilenplatzhalter 4"/>
          <p:cNvSpPr>
            <a:spLocks noGrp="1"/>
          </p:cNvSpPr>
          <p:nvPr>
            <p:ph type="ftr" sz="quarter" idx="3"/>
          </p:nvPr>
        </p:nvSpPr>
        <p:spPr/>
        <p:txBody>
          <a:bodyPr/>
          <a:lstStyle/>
          <a:p>
            <a:r>
              <a:rPr lang="de-DE" dirty="0">
                <a:solidFill>
                  <a:prstClr val="black">
                    <a:tint val="75000"/>
                  </a:prstClr>
                </a:solidFill>
              </a:rPr>
              <a:t>Gemeinderatssitzung am 11.06.2024</a:t>
            </a:r>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98</a:t>
            </a:fld>
            <a:endParaRPr lang="de-DE" dirty="0">
              <a:solidFill>
                <a:prstClr val="black">
                  <a:tint val="75000"/>
                </a:prstClr>
              </a:solidFill>
            </a:endParaRPr>
          </a:p>
        </p:txBody>
      </p:sp>
      <p:cxnSp>
        <p:nvCxnSpPr>
          <p:cNvPr id="10" name="Gerader Verbinder 9"/>
          <p:cNvCxnSpPr/>
          <p:nvPr/>
        </p:nvCxnSpPr>
        <p:spPr>
          <a:xfrm flipV="1">
            <a:off x="1774417" y="5050983"/>
            <a:ext cx="8652044" cy="27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1878878" y="2184784"/>
            <a:ext cx="1134124" cy="3687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LPH 1 – 2 </a:t>
            </a:r>
            <a:r>
              <a:rPr lang="de-DE" sz="750" dirty="0">
                <a:latin typeface="Arial" panose="020B0604020202020204" pitchFamily="34" charset="0"/>
                <a:cs typeface="Arial" panose="020B0604020202020204" pitchFamily="34" charset="0"/>
              </a:rPr>
              <a:t>Grundlagenermittlung / Vorplanung </a:t>
            </a:r>
          </a:p>
        </p:txBody>
      </p:sp>
      <p:sp>
        <p:nvSpPr>
          <p:cNvPr id="19" name="Rechteck 18"/>
          <p:cNvSpPr/>
          <p:nvPr/>
        </p:nvSpPr>
        <p:spPr>
          <a:xfrm>
            <a:off x="2912013" y="2587347"/>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a:latin typeface="Arial" panose="020B0604020202020204" pitchFamily="34" charset="0"/>
                <a:cs typeface="Arial" panose="020B0604020202020204" pitchFamily="34" charset="0"/>
              </a:rPr>
              <a:t>Kosten-annahme</a:t>
            </a:r>
            <a:endParaRPr lang="de-DE" sz="750" dirty="0">
              <a:latin typeface="Arial" panose="020B0604020202020204" pitchFamily="34" charset="0"/>
              <a:cs typeface="Arial" panose="020B0604020202020204" pitchFamily="34" charset="0"/>
            </a:endParaRPr>
          </a:p>
        </p:txBody>
      </p:sp>
      <p:cxnSp>
        <p:nvCxnSpPr>
          <p:cNvPr id="31" name="Gerader Verbinder 30"/>
          <p:cNvCxnSpPr>
            <a:stCxn id="60" idx="0"/>
            <a:endCxn id="19" idx="1"/>
          </p:cNvCxnSpPr>
          <p:nvPr/>
        </p:nvCxnSpPr>
        <p:spPr>
          <a:xfrm flipH="1" flipV="1">
            <a:off x="2912013" y="2771738"/>
            <a:ext cx="18107" cy="2340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Gerader Verbinder 39"/>
          <p:cNvCxnSpPr>
            <a:cxnSpLocks/>
            <a:stCxn id="57" idx="0"/>
            <a:endCxn id="16" idx="1"/>
          </p:cNvCxnSpPr>
          <p:nvPr/>
        </p:nvCxnSpPr>
        <p:spPr>
          <a:xfrm flipH="1" flipV="1">
            <a:off x="1878878" y="2369174"/>
            <a:ext cx="7780" cy="2763856"/>
          </a:xfrm>
          <a:prstGeom prst="line">
            <a:avLst/>
          </a:prstGeom>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1555693" y="5133030"/>
            <a:ext cx="6619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September</a:t>
            </a:r>
          </a:p>
          <a:p>
            <a:pPr algn="ctr"/>
            <a:r>
              <a:rPr lang="de-DE" sz="600" dirty="0">
                <a:solidFill>
                  <a:schemeClr val="tx1"/>
                </a:solidFill>
                <a:latin typeface="Arial" panose="020B0604020202020204" pitchFamily="34" charset="0"/>
                <a:cs typeface="Arial" panose="020B0604020202020204" pitchFamily="34" charset="0"/>
              </a:rPr>
              <a:t>2023</a:t>
            </a:r>
          </a:p>
        </p:txBody>
      </p:sp>
      <p:sp>
        <p:nvSpPr>
          <p:cNvPr id="60" name="Rechteck 59"/>
          <p:cNvSpPr/>
          <p:nvPr/>
        </p:nvSpPr>
        <p:spPr>
          <a:xfrm>
            <a:off x="2671104" y="5112722"/>
            <a:ext cx="518030" cy="223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April    2024</a:t>
            </a: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05756" y="1801985"/>
            <a:ext cx="3909148" cy="1627016"/>
          </a:xfrm>
          <a:prstGeom prst="rect">
            <a:avLst/>
          </a:prstGeom>
        </p:spPr>
      </p:pic>
      <p:sp>
        <p:nvSpPr>
          <p:cNvPr id="17" name="Rechteck 16"/>
          <p:cNvSpPr/>
          <p:nvPr/>
        </p:nvSpPr>
        <p:spPr>
          <a:xfrm>
            <a:off x="3729116" y="2997277"/>
            <a:ext cx="817103" cy="3687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50" b="1" dirty="0" err="1">
                <a:latin typeface="Arial" panose="020B0604020202020204" pitchFamily="34" charset="0"/>
                <a:cs typeface="Arial" panose="020B0604020202020204" pitchFamily="34" charset="0"/>
              </a:rPr>
              <a:t>Grundsatzbe</a:t>
            </a:r>
            <a:r>
              <a:rPr lang="de-DE" sz="750" b="1" dirty="0">
                <a:latin typeface="Arial" panose="020B0604020202020204" pitchFamily="34" charset="0"/>
                <a:cs typeface="Arial" panose="020B0604020202020204" pitchFamily="34" charset="0"/>
              </a:rPr>
              <a:t>-schluss GR</a:t>
            </a:r>
            <a:endParaRPr lang="de-DE" sz="750" dirty="0">
              <a:latin typeface="Arial" panose="020B0604020202020204" pitchFamily="34" charset="0"/>
              <a:cs typeface="Arial" panose="020B0604020202020204" pitchFamily="34" charset="0"/>
            </a:endParaRPr>
          </a:p>
        </p:txBody>
      </p:sp>
      <p:sp>
        <p:nvSpPr>
          <p:cNvPr id="18" name="Rechteck 17"/>
          <p:cNvSpPr/>
          <p:nvPr/>
        </p:nvSpPr>
        <p:spPr>
          <a:xfrm>
            <a:off x="3405325" y="5106888"/>
            <a:ext cx="661930" cy="2492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dirty="0">
                <a:solidFill>
                  <a:schemeClr val="tx1"/>
                </a:solidFill>
                <a:latin typeface="Arial" panose="020B0604020202020204" pitchFamily="34" charset="0"/>
                <a:cs typeface="Arial" panose="020B0604020202020204" pitchFamily="34" charset="0"/>
              </a:rPr>
              <a:t>September 2024</a:t>
            </a:r>
          </a:p>
        </p:txBody>
      </p:sp>
      <p:cxnSp>
        <p:nvCxnSpPr>
          <p:cNvPr id="12" name="Gerader Verbinder 11"/>
          <p:cNvCxnSpPr>
            <a:cxnSpLocks/>
            <a:stCxn id="17" idx="1"/>
            <a:endCxn id="18" idx="0"/>
          </p:cNvCxnSpPr>
          <p:nvPr/>
        </p:nvCxnSpPr>
        <p:spPr>
          <a:xfrm>
            <a:off x="3729116" y="3181668"/>
            <a:ext cx="7175" cy="192522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03CEB515-A532-4020-93A5-82BAAA29C3FE}"/>
              </a:ext>
            </a:extLst>
          </p:cNvPr>
          <p:cNvPicPr>
            <a:picLocks noChangeAspect="1"/>
          </p:cNvPicPr>
          <p:nvPr/>
        </p:nvPicPr>
        <p:blipFill>
          <a:blip r:embed="rId3"/>
          <a:stretch>
            <a:fillRect/>
          </a:stretch>
        </p:blipFill>
        <p:spPr>
          <a:xfrm>
            <a:off x="5916888" y="3215246"/>
            <a:ext cx="4293913" cy="3100747"/>
          </a:xfrm>
          <a:prstGeom prst="rect">
            <a:avLst/>
          </a:prstGeom>
        </p:spPr>
      </p:pic>
    </p:spTree>
    <p:extLst>
      <p:ext uri="{BB962C8B-B14F-4D97-AF65-F5344CB8AC3E}">
        <p14:creationId xmlns:p14="http://schemas.microsoft.com/office/powerpoint/2010/main" val="18049261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Erweiterungsbau Theresienkindergarten </a:t>
            </a:r>
          </a:p>
        </p:txBody>
      </p:sp>
      <p:sp>
        <p:nvSpPr>
          <p:cNvPr id="3" name="Inhaltsplatzhalter 2"/>
          <p:cNvSpPr>
            <a:spLocks noGrp="1"/>
          </p:cNvSpPr>
          <p:nvPr>
            <p:ph idx="1"/>
          </p:nvPr>
        </p:nvSpPr>
        <p:spPr>
          <a:xfrm>
            <a:off x="1774418" y="1781332"/>
            <a:ext cx="5022479" cy="3247869"/>
          </a:xfrm>
        </p:spPr>
        <p:txBody>
          <a:bodyPr>
            <a:normAutofit fontScale="70000" lnSpcReduction="20000"/>
          </a:bodyPr>
          <a:lstStyle/>
          <a:p>
            <a:r>
              <a:rPr lang="de-DE" b="1" dirty="0"/>
              <a:t>Ziel: </a:t>
            </a:r>
            <a:r>
              <a:rPr lang="de-DE" dirty="0"/>
              <a:t>Erweiterung der Kapazität um 4 Multifunktionsgruppen</a:t>
            </a:r>
          </a:p>
          <a:p>
            <a:r>
              <a:rPr lang="de-DE" b="1" dirty="0"/>
              <a:t> Kosten:</a:t>
            </a:r>
            <a:r>
              <a:rPr lang="de-DE" dirty="0"/>
              <a:t>	Haushaltsmittel: 	        	 0 €</a:t>
            </a:r>
          </a:p>
          <a:p>
            <a:pPr marL="0" indent="0">
              <a:buNone/>
            </a:pPr>
            <a:r>
              <a:rPr lang="de-DE" b="1" dirty="0"/>
              <a:t>		</a:t>
            </a:r>
            <a:r>
              <a:rPr lang="de-DE" dirty="0"/>
              <a:t>Kostenannahme:	  3.400.000 €</a:t>
            </a:r>
          </a:p>
          <a:p>
            <a:r>
              <a:rPr lang="de-DE" b="1" dirty="0"/>
              <a:t>Bauzeit: 	</a:t>
            </a:r>
            <a:r>
              <a:rPr lang="de-DE" dirty="0"/>
              <a:t>?</a:t>
            </a:r>
          </a:p>
          <a:p>
            <a:r>
              <a:rPr lang="de-DE" b="1" dirty="0"/>
              <a:t>Sachstand:	</a:t>
            </a:r>
            <a:r>
              <a:rPr lang="de-DE" dirty="0"/>
              <a:t>Im Rahmen der Machbarkeitsstudie durch PIA Architekten wurde festgestellt, dass ein gemeinsamer U3-Bereich mit dem Kindergarten St. Franziskus an Stelle des Schwesternhauses sinnvoll ist. Daher wird die Fläche im Rahmen der neuen Ortsmitte überplant aber weiterhin als Standort für eine Kindergartenerweiterung berücksichtigt.</a:t>
            </a:r>
            <a:endParaRPr lang="de-DE" b="1" dirty="0"/>
          </a:p>
        </p:txBody>
      </p:sp>
      <p:sp>
        <p:nvSpPr>
          <p:cNvPr id="6" name="Foliennummernplatzhalter 5"/>
          <p:cNvSpPr>
            <a:spLocks noGrp="1"/>
          </p:cNvSpPr>
          <p:nvPr>
            <p:ph type="sldNum" sz="quarter" idx="4"/>
          </p:nvPr>
        </p:nvSpPr>
        <p:spPr/>
        <p:txBody>
          <a:bodyPr/>
          <a:lstStyle/>
          <a:p>
            <a:fld id="{515FC477-0A05-4F3E-8EE9-E015C9089D56}" type="slidenum">
              <a:rPr lang="de-DE">
                <a:solidFill>
                  <a:prstClr val="black">
                    <a:tint val="75000"/>
                  </a:prstClr>
                </a:solidFill>
              </a:rPr>
              <a:pPr/>
              <a:t>99</a:t>
            </a:fld>
            <a:endParaRPr lang="de-DE" dirty="0">
              <a:solidFill>
                <a:prstClr val="black">
                  <a:tint val="75000"/>
                </a:prstClr>
              </a:solidFill>
            </a:endParaRPr>
          </a:p>
        </p:txBody>
      </p:sp>
      <p:pic>
        <p:nvPicPr>
          <p:cNvPr id="7" name="Grafik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96897" y="2669810"/>
            <a:ext cx="3571904" cy="2359391"/>
          </a:xfrm>
          <a:prstGeom prst="rect">
            <a:avLst/>
          </a:prstGeom>
        </p:spPr>
      </p:pic>
    </p:spTree>
    <p:extLst>
      <p:ext uri="{BB962C8B-B14F-4D97-AF65-F5344CB8AC3E}">
        <p14:creationId xmlns:p14="http://schemas.microsoft.com/office/powerpoint/2010/main" val="21481971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6QLnjpDmemWvdkPv8CNhLB"/>
</p:tagLst>
</file>

<file path=ppt/tags/tag2.xml><?xml version="1.0" encoding="utf-8"?>
<p:tagLst xmlns:a="http://schemas.openxmlformats.org/drawingml/2006/main" xmlns:r="http://schemas.openxmlformats.org/officeDocument/2006/relationships" xmlns:p="http://schemas.openxmlformats.org/presentationml/2006/main">
  <p:tag name="DVSHAPEID" val="K4nqtrpMJHznzW6iQWuGbY"/>
</p:tagLst>
</file>

<file path=ppt/tags/tag3.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Projektstatusberic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ojektstatusberic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9427</Words>
  <Application>Microsoft Office PowerPoint</Application>
  <PresentationFormat>Breitbild</PresentationFormat>
  <Paragraphs>1528</Paragraphs>
  <Slides>149</Slides>
  <Notes>4</Notes>
  <HiddenSlides>42</HiddenSlides>
  <MMClips>0</MMClips>
  <ScaleCrop>false</ScaleCrop>
  <HeadingPairs>
    <vt:vector size="8" baseType="variant">
      <vt:variant>
        <vt:lpstr>Verwendete Schriftarten</vt:lpstr>
      </vt:variant>
      <vt:variant>
        <vt:i4>6</vt:i4>
      </vt:variant>
      <vt:variant>
        <vt:lpstr>Design</vt:lpstr>
      </vt:variant>
      <vt:variant>
        <vt:i4>2</vt:i4>
      </vt:variant>
      <vt:variant>
        <vt:lpstr>Eingebettete OLE-Server</vt:lpstr>
      </vt:variant>
      <vt:variant>
        <vt:i4>1</vt:i4>
      </vt:variant>
      <vt:variant>
        <vt:lpstr>Folientitel</vt:lpstr>
      </vt:variant>
      <vt:variant>
        <vt:i4>149</vt:i4>
      </vt:variant>
    </vt:vector>
  </HeadingPairs>
  <TitlesOfParts>
    <vt:vector size="158" baseType="lpstr">
      <vt:lpstr>Arial</vt:lpstr>
      <vt:lpstr>Bahnschrift Condensed</vt:lpstr>
      <vt:lpstr>Calibri</vt:lpstr>
      <vt:lpstr>Courier New</vt:lpstr>
      <vt:lpstr>Georgia</vt:lpstr>
      <vt:lpstr>Wingdings</vt:lpstr>
      <vt:lpstr>Projektstatusbericht</vt:lpstr>
      <vt:lpstr>1_Projektstatusbericht</vt:lpstr>
      <vt:lpstr>Worksheet</vt:lpstr>
      <vt:lpstr>Gemeinde Karlsdorf-Neuthard</vt:lpstr>
      <vt:lpstr>Tagesordnung</vt:lpstr>
      <vt:lpstr>Haushalt 2025</vt:lpstr>
      <vt:lpstr>PowerPoint-Präsentation</vt:lpstr>
      <vt:lpstr>PowerPoint-Präsentation</vt:lpstr>
      <vt:lpstr>PowerPoint-Präsentation</vt:lpstr>
      <vt:lpstr>PowerPoint-Präsentation</vt:lpstr>
      <vt:lpstr>Spannungsfeld der Kommunen zwischen Bundes- und Landesgesetzen</vt:lpstr>
      <vt:lpstr> Auszug aus dem Grundgesetz:</vt:lpstr>
      <vt:lpstr> Auszug aus dem Grundgesetz:</vt:lpstr>
      <vt:lpstr>Auszug aus der Landesverfassung Ba.-Wü</vt:lpstr>
      <vt:lpstr>Was bedeutet das? </vt:lpstr>
      <vt:lpstr>Aktuelle Beispiele und Ihre Auswirkungen: </vt:lpstr>
      <vt:lpstr>Fehlentwicklung des Konnexitätsprinzips  am Beispiel der Kinderbetreuung in Karlsdorf-Neuthard</vt:lpstr>
      <vt:lpstr>Aktuelle Beispiele und Ihre Auswirkungen</vt:lpstr>
      <vt:lpstr>Für alle politischen Ebenen gilt:</vt:lpstr>
      <vt:lpstr>PowerPoint-Präsentation</vt:lpstr>
      <vt:lpstr>Konkrete Auswirkungen für die Kommunale Ebene: </vt:lpstr>
      <vt:lpstr>PowerPoint-Präsentation</vt:lpstr>
      <vt:lpstr>„Kommunen sind Heimstatt, und sie sind Werkstatt der Demokratie.“    (Bundespräsident a.D. Joachim Gauck zum Tag des Grundgesetzes 2016)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Gliederung</vt:lpstr>
      <vt:lpstr>Steuern und Gebühren</vt:lpstr>
      <vt:lpstr>Steuern und Gebühren</vt:lpstr>
      <vt:lpstr>PowerPoint-Präsentation</vt:lpstr>
      <vt:lpstr>Ergebnishaushalt</vt:lpstr>
      <vt:lpstr>Finanzhaushalt - Zahlungsmittelüberschuss 2024/2025</vt:lpstr>
      <vt:lpstr>Zahlungsmittelüberschüsse/-bedarf 2019-2034 </vt:lpstr>
      <vt:lpstr>Liquide Mittel Vergleich Haushaltsplan 2024 – Aktueller Entwurf</vt:lpstr>
      <vt:lpstr>Schuldenstand</vt:lpstr>
      <vt:lpstr>Schuldenstand</vt:lpstr>
      <vt:lpstr>Kreditbedarf in der Mittelfristigen Finanzplanung – Haushalt 2024</vt:lpstr>
      <vt:lpstr>Kreditbedarf in der Mittelfristigen Finanzplanung - Aktueller Entwurf</vt:lpstr>
      <vt:lpstr>Deutliche Verschlechterung der Liquidität bis 2034</vt:lpstr>
      <vt:lpstr>Deutliche Verschlechterung der Liquidität bis 2034</vt:lpstr>
      <vt:lpstr>Großprojekte mit Gesamtbedarf grün = noch nicht begonnen  </vt:lpstr>
      <vt:lpstr>Großprojekte mit Gesamtbedarf </vt:lpstr>
      <vt:lpstr>Weitere Projekte</vt:lpstr>
      <vt:lpstr>Weitere Projekte - bisher ohne Haushaltsmittel</vt:lpstr>
      <vt:lpstr>Weitere Maßnahmen – Kosten noch nicht bekannt</vt:lpstr>
      <vt:lpstr>Mögliche Erlöse aus Grundstücksverkäufen – Stand: Sep. 2024</vt:lpstr>
      <vt:lpstr>Kernziele / Risiken</vt:lpstr>
      <vt:lpstr>Möglichkeiten der Verbesserung </vt:lpstr>
      <vt:lpstr>50 Jahre Karlsdorf-Neuthard </vt:lpstr>
      <vt:lpstr>50 Jahre Karlsdorf-Neuthard</vt:lpstr>
      <vt:lpstr>50 Jahre Karlsdorf-Neuthard</vt:lpstr>
      <vt:lpstr>Weitere Ideen (auch außerhalb vom Festwochenende) </vt:lpstr>
      <vt:lpstr>Vorschläge für das Logo </vt:lpstr>
      <vt:lpstr>Sachstandsbericht zur Güterverkehrsstrecke</vt:lpstr>
      <vt:lpstr>Sachstandsbericht zu den Projekten</vt:lpstr>
      <vt:lpstr>Eckdaten Jahresabschluss 2018  Stand: 07.05.2019 (Beschluss Gemeinderat)</vt:lpstr>
      <vt:lpstr>Jahresabschluss 2019  Stand 30.04.2020 vorläufig </vt:lpstr>
      <vt:lpstr>Zentrale Trinkwasserenthärtungsanlage</vt:lpstr>
      <vt:lpstr>Zentrale Trinkwasserenthärtung</vt:lpstr>
      <vt:lpstr>Neues Feuerwehrhaus</vt:lpstr>
      <vt:lpstr>Neues Feuerwehrhaus</vt:lpstr>
      <vt:lpstr>Rathaus Neuthard</vt:lpstr>
      <vt:lpstr>Sanierung Rathaus Neuthard</vt:lpstr>
      <vt:lpstr>Ergänzungsbau / Sanierung Rathaus Karlsdorf</vt:lpstr>
      <vt:lpstr>Sanierung Rathaus Karlsdorf</vt:lpstr>
      <vt:lpstr>Interimlösung Orani</vt:lpstr>
      <vt:lpstr>Platzgestaltung Ortsmitte Neuthard</vt:lpstr>
      <vt:lpstr>Platzgestaltung Ortsmitte Neuthard</vt:lpstr>
      <vt:lpstr>Neubau Schönbornschule Grundschule</vt:lpstr>
      <vt:lpstr>Neubau Schönbornschule Grundschule</vt:lpstr>
      <vt:lpstr>Masterplan Infrastruktur</vt:lpstr>
      <vt:lpstr>Straßensanierung</vt:lpstr>
      <vt:lpstr>Glasfaserausbau (Breitbandausbau)  </vt:lpstr>
      <vt:lpstr>PowerPoint-Präsentation</vt:lpstr>
      <vt:lpstr>PowerPoint-Präsentation</vt:lpstr>
      <vt:lpstr>Straßenbeleuchtungskonzept</vt:lpstr>
      <vt:lpstr>Straßenbeleuchtungsmanagement</vt:lpstr>
      <vt:lpstr>Wärmeplanung</vt:lpstr>
      <vt:lpstr>Kommunale Wärme- und Energieplanung</vt:lpstr>
      <vt:lpstr>Machbarkeitsstudie Wärmeinseln Karlsdorf und Neuthard</vt:lpstr>
      <vt:lpstr>PV-Studie</vt:lpstr>
      <vt:lpstr>Beleuchtung Altenbürgzentrum</vt:lpstr>
      <vt:lpstr>Erweiterung Altenbürgzentrum</vt:lpstr>
      <vt:lpstr>Erweiterung Altenbürgzentrum - Dirtbike-Track</vt:lpstr>
      <vt:lpstr>Erweiterung Altenbürgzentrum - Bolzplatz</vt:lpstr>
      <vt:lpstr>Spielplatz Hardtstraße Folie</vt:lpstr>
      <vt:lpstr>Spielplatz Schulstraße</vt:lpstr>
      <vt:lpstr>Kindergarten Bedarfsplanung</vt:lpstr>
      <vt:lpstr>Erweiterung Kindergarten Don Bosco</vt:lpstr>
      <vt:lpstr>Erweiterung Kindergarten Don Bosco</vt:lpstr>
      <vt:lpstr>Umbau und Erweiterung Kindergarten St. Franziskus</vt:lpstr>
      <vt:lpstr>Umbau Kindergarten St. Franziskus</vt:lpstr>
      <vt:lpstr>Erweiterungsbau Theresienkindergarten </vt:lpstr>
      <vt:lpstr>Erweiterungsbau Theresienkindergarten </vt:lpstr>
      <vt:lpstr>TigeR – Gruppen Gartenstraße 11</vt:lpstr>
      <vt:lpstr>TigeR – Gruppen Gartenstraße 11</vt:lpstr>
      <vt:lpstr>Waldkindergarten</vt:lpstr>
      <vt:lpstr>Waldkindergarten</vt:lpstr>
      <vt:lpstr>Parkplatz „Alte Schule“ Karlsdorf</vt:lpstr>
      <vt:lpstr>Kreisverkehr REWE</vt:lpstr>
      <vt:lpstr>Polizeivollzugsdienst</vt:lpstr>
      <vt:lpstr>Unterbringung von Flüchtlingen in der Anschlussunterbringung AUB</vt:lpstr>
      <vt:lpstr>Wehranlagen im Kammerforst „Stämmle“</vt:lpstr>
      <vt:lpstr>Einführung eines digitalen Rechnungslaufs</vt:lpstr>
      <vt:lpstr>Zehntscheune </vt:lpstr>
      <vt:lpstr>Zehntscheune </vt:lpstr>
      <vt:lpstr>Bebauungsplanverfahren/Baugenehmigungsverfahren Zehntscheune</vt:lpstr>
      <vt:lpstr>PIT-Kommunal; Datenbank </vt:lpstr>
      <vt:lpstr>„Ausbau stationäre Pflegeplätze und betreutes Wohnen für ältere Menschen“ </vt:lpstr>
      <vt:lpstr>Parkstreifen Alte B35; zweiter Bauabschnitt</vt:lpstr>
      <vt:lpstr>Errichtung von freien WLAN-Hotspots  in Karlsdorf-Neuthard</vt:lpstr>
      <vt:lpstr>Holzlagerplätze</vt:lpstr>
      <vt:lpstr>Klima- und Umweltschutz</vt:lpstr>
      <vt:lpstr>1.Internationale Kommunale Klimapartnerschaft</vt:lpstr>
      <vt:lpstr>2. Sustainable Development Goals (SDG´s)  </vt:lpstr>
      <vt:lpstr>3. European Energy Award</vt:lpstr>
      <vt:lpstr>Stadtbahn</vt:lpstr>
      <vt:lpstr>Stadtbahn</vt:lpstr>
      <vt:lpstr>Bebauungspläne/Satzungen für Wohnungsbau </vt:lpstr>
      <vt:lpstr>Bebauungspläne/Satzungen</vt:lpstr>
      <vt:lpstr>Bebauungspläne/Satzungen</vt:lpstr>
      <vt:lpstr>Güterverkehrstrasse </vt:lpstr>
      <vt:lpstr>BNN – Bericht vom 02. Mai 2023</vt:lpstr>
      <vt:lpstr> 8. Dialogforum Mannheim – Karlsruhe </vt:lpstr>
      <vt:lpstr> 11. Workshop Mannheim – Karlsruhe </vt:lpstr>
      <vt:lpstr> 8. Dialogforum Mannheim – Karlsruhe</vt:lpstr>
      <vt:lpstr> 8. Dialogforum Mannheim – Karlsruhe</vt:lpstr>
      <vt:lpstr> 8. Dialogforum Mannheim – Karlsruhe</vt:lpstr>
      <vt:lpstr> 11. Workshop Mannheim – Karlsruhe </vt:lpstr>
      <vt:lpstr> 11. Workshop Mannheim – Karlsruhe </vt:lpstr>
      <vt:lpstr> 9. Dialogforum Mannheim – Karlsruhe</vt:lpstr>
      <vt:lpstr> 14. Workshop Mannheim – Karlsruhe </vt:lpstr>
      <vt:lpstr> 9. Dialogforum Mannheim – Karlsruhe </vt:lpstr>
      <vt:lpstr> 9. Dialogforum Mannheim – Karlsruhe</vt:lpstr>
      <vt:lpstr> 11. Workshop Mannheim – Karlsruhe </vt:lpstr>
      <vt:lpstr> 9. Dialogforum Mannheim – Karlsruhe</vt:lpstr>
      <vt:lpstr>PowerPoint-Präsentation</vt:lpstr>
      <vt:lpstr>Lärmaktionsplanung</vt:lpstr>
      <vt:lpstr>Lärmaktionsplanung</vt:lpstr>
      <vt:lpstr>Radverkehrskonzept   </vt:lpstr>
      <vt:lpstr>Darüber hinaus hat sich die Verwaltung mit folgenden Themen beschäftigt: </vt:lpstr>
      <vt:lpstr>Verschiedenes</vt:lpstr>
      <vt:lpstr>Vielen Dank für Ihre Aufmerksamkeit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2024-11-27T16:59:18Z</dcterms:modified>
</cp:coreProperties>
</file>